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1" r:id="rId15"/>
    <p:sldId id="282" r:id="rId16"/>
    <p:sldId id="283" r:id="rId17"/>
    <p:sldId id="284" r:id="rId18"/>
    <p:sldId id="265" r:id="rId19"/>
    <p:sldId id="285" r:id="rId20"/>
    <p:sldId id="286" r:id="rId21"/>
    <p:sldId id="290" r:id="rId22"/>
    <p:sldId id="270" r:id="rId23"/>
    <p:sldId id="271" r:id="rId24"/>
    <p:sldId id="294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7" r:id="rId37"/>
    <p:sldId id="308" r:id="rId38"/>
    <p:sldId id="309" r:id="rId39"/>
    <p:sldId id="310" r:id="rId40"/>
    <p:sldId id="306" r:id="rId41"/>
    <p:sldId id="295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4" r:id="rId50"/>
    <p:sldId id="291" r:id="rId51"/>
    <p:sldId id="292" r:id="rId52"/>
    <p:sldId id="319" r:id="rId53"/>
    <p:sldId id="32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00"/>
    <a:srgbClr val="1EE23A"/>
    <a:srgbClr val="ED5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1807"/>
            <a:ext cx="7886700" cy="503554"/>
          </a:xfrm>
        </p:spPr>
        <p:txBody>
          <a:bodyPr>
            <a:no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493776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</p:txBody>
      </p:sp>
    </p:spTree>
    <p:extLst>
      <p:ext uri="{BB962C8B-B14F-4D97-AF65-F5344CB8AC3E}">
        <p14:creationId xmlns:p14="http://schemas.microsoft.com/office/powerpoint/2010/main" val="154894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3667-2BB2-4382-BE27-2B668CD813E5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FD1A-8C02-4E18-AAB3-F166A1139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99332" y="2771894"/>
            <a:ext cx="7298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제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장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자료구조를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배우기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위한</a:t>
            </a:r>
            <a:r>
              <a:rPr lang="ko-KR" sz="3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준비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26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486137"/>
            <a:ext cx="7886700" cy="60061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dirty="0"/>
              <a:t>일반적으로 알고리즘의 </a:t>
            </a:r>
            <a:r>
              <a:rPr lang="ko-KR" altLang="en-US" u="sng" dirty="0"/>
              <a:t>수행시간은 최악경우 분석으로 </a:t>
            </a:r>
            <a:r>
              <a:rPr lang="ko-KR" altLang="en-US" u="sng" dirty="0" smtClean="0"/>
              <a:t>표현</a:t>
            </a:r>
            <a:endParaRPr lang="en-US" u="sng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dirty="0" smtClean="0">
                <a:solidFill>
                  <a:srgbClr val="3333FF"/>
                </a:solidFill>
              </a:rPr>
              <a:t>최악경우 분석</a:t>
            </a:r>
            <a:r>
              <a:rPr lang="en-US" altLang="ko-KR" dirty="0" smtClean="0">
                <a:solidFill>
                  <a:srgbClr val="3333FF"/>
                </a:solidFill>
              </a:rPr>
              <a:t>:</a:t>
            </a:r>
            <a:r>
              <a:rPr lang="ko-KR" altLang="en-US" dirty="0" smtClean="0"/>
              <a:t> </a:t>
            </a:r>
            <a:r>
              <a:rPr lang="en-US" sz="2500" dirty="0"/>
              <a:t>‘</a:t>
            </a:r>
            <a:r>
              <a:rPr lang="ko-KR" altLang="en-US" sz="2500" dirty="0"/>
              <a:t>어떤 입력이 주어지더라도 알고리즘의 수행시간이 얼마 이상은 넘지 않는다</a:t>
            </a:r>
            <a:r>
              <a:rPr lang="en-US" sz="2500" dirty="0"/>
              <a:t>’</a:t>
            </a:r>
            <a:r>
              <a:rPr lang="ko-KR" altLang="en-US" sz="2500" dirty="0"/>
              <a:t>라는 상한</a:t>
            </a:r>
            <a:r>
              <a:rPr lang="en-US" sz="2500" dirty="0"/>
              <a:t>(Upper Bound)</a:t>
            </a:r>
            <a:r>
              <a:rPr lang="ko-KR" altLang="en-US" sz="2500" dirty="0"/>
              <a:t>의 </a:t>
            </a:r>
            <a:r>
              <a:rPr lang="ko-KR" altLang="en-US" sz="2500" dirty="0" smtClean="0"/>
              <a:t>의미</a:t>
            </a:r>
            <a:endParaRPr lang="en-US" sz="25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dirty="0" smtClean="0">
                <a:solidFill>
                  <a:srgbClr val="3333FF"/>
                </a:solidFill>
              </a:rPr>
              <a:t>평균경우 분석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sz="2500" dirty="0"/>
              <a:t>입력의 확률 분포를 가정하여 분석하는데</a:t>
            </a:r>
            <a:r>
              <a:rPr lang="en-US" sz="2500" dirty="0"/>
              <a:t>, </a:t>
            </a:r>
            <a:r>
              <a:rPr lang="ko-KR" altLang="en-US" sz="2500" dirty="0"/>
              <a:t>일반적으로 균등분포</a:t>
            </a:r>
            <a:r>
              <a:rPr lang="en-US" sz="2500" dirty="0"/>
              <a:t>(Uniform Distribution)</a:t>
            </a:r>
            <a:r>
              <a:rPr lang="ko-KR" altLang="en-US" sz="2500" dirty="0"/>
              <a:t>를 </a:t>
            </a:r>
            <a:r>
              <a:rPr lang="ko-KR" altLang="en-US" sz="2500" dirty="0" smtClean="0"/>
              <a:t>가정</a:t>
            </a:r>
            <a:endParaRPr lang="en-US" altLang="ko-KR" sz="25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dirty="0" smtClean="0">
                <a:solidFill>
                  <a:srgbClr val="3333FF"/>
                </a:solidFill>
              </a:rPr>
              <a:t>최선경우 분석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sz="2500" dirty="0"/>
              <a:t>가장 빠른 </a:t>
            </a:r>
            <a:r>
              <a:rPr lang="ko-KR" altLang="en-US" sz="2500" dirty="0" err="1"/>
              <a:t>수행시간을</a:t>
            </a:r>
            <a:r>
              <a:rPr lang="ko-KR" altLang="en-US" sz="2500" dirty="0"/>
              <a:t> </a:t>
            </a:r>
            <a:r>
              <a:rPr lang="ko-KR" altLang="en-US" sz="2500" dirty="0" smtClean="0"/>
              <a:t>분석 </a:t>
            </a:r>
            <a:endParaRPr lang="en-US" altLang="ko-KR" sz="25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100" dirty="0" smtClean="0"/>
              <a:t>- </a:t>
            </a:r>
            <a:r>
              <a:rPr lang="ko-KR" altLang="en-US" sz="2100" dirty="0" smtClean="0"/>
              <a:t>최적</a:t>
            </a:r>
            <a:r>
              <a:rPr lang="en-US" sz="2100" dirty="0"/>
              <a:t>(Optimal) </a:t>
            </a:r>
            <a:r>
              <a:rPr lang="ko-KR" altLang="en-US" sz="2100" dirty="0"/>
              <a:t>알고리즘을 찾는데 </a:t>
            </a:r>
            <a:r>
              <a:rPr lang="ko-KR" altLang="en-US" sz="2100" dirty="0" smtClean="0"/>
              <a:t>활용</a:t>
            </a:r>
            <a:endParaRPr lang="en-US" altLang="ko-KR" sz="2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ko-KR" altLang="en-US" dirty="0" smtClean="0">
                <a:solidFill>
                  <a:srgbClr val="3333FF"/>
                </a:solidFill>
              </a:rPr>
              <a:t>상각분석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sz="2500" dirty="0"/>
              <a:t>일련의 연산을 수행하여 총 연산 횟수를 합하고 이를 연산 횟수로 나누어 수행시간을 </a:t>
            </a:r>
            <a:r>
              <a:rPr lang="ko-KR" altLang="en-US" sz="2500" dirty="0" smtClean="0"/>
              <a:t>분석</a:t>
            </a:r>
            <a:endParaRPr lang="en-US" sz="25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등교 시간 분석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en-US" sz="2600" dirty="0" smtClean="0"/>
              <a:t>집을 </a:t>
            </a:r>
            <a:r>
              <a:rPr lang="ko-KR" altLang="en-US" sz="2600" dirty="0"/>
              <a:t>나와서 지하철역까지는 </a:t>
            </a:r>
            <a:r>
              <a:rPr lang="en-US" sz="2600" dirty="0"/>
              <a:t>5</a:t>
            </a:r>
            <a:r>
              <a:rPr lang="ko-KR" altLang="en-US" sz="2600" dirty="0"/>
              <a:t>분</a:t>
            </a:r>
            <a:r>
              <a:rPr lang="en-US" sz="2600" dirty="0"/>
              <a:t>, </a:t>
            </a:r>
            <a:r>
              <a:rPr lang="ko-KR" altLang="en-US" sz="2600" dirty="0"/>
              <a:t>지하철을 타면 학교까지 </a:t>
            </a:r>
            <a:r>
              <a:rPr lang="en-US" sz="2600" dirty="0"/>
              <a:t>30</a:t>
            </a:r>
            <a:r>
              <a:rPr lang="ko-KR" altLang="en-US" sz="2600" dirty="0"/>
              <a:t>분</a:t>
            </a:r>
            <a:r>
              <a:rPr lang="en-US" sz="2600" dirty="0"/>
              <a:t>, </a:t>
            </a:r>
            <a:r>
              <a:rPr lang="ko-KR" altLang="en-US" sz="2600" dirty="0"/>
              <a:t>강의실까지는 걸어서 </a:t>
            </a:r>
            <a:r>
              <a:rPr lang="en-US" sz="2600" dirty="0"/>
              <a:t>10</a:t>
            </a:r>
            <a:r>
              <a:rPr lang="ko-KR" altLang="en-US" sz="2600" dirty="0"/>
              <a:t>분 </a:t>
            </a:r>
            <a:r>
              <a:rPr lang="ko-KR" altLang="en-US" sz="2600" dirty="0" smtClean="0"/>
              <a:t>걸린다</a:t>
            </a:r>
            <a:endParaRPr lang="en-US" sz="2600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en-US" sz="2600" dirty="0" smtClean="0"/>
              <a:t> </a:t>
            </a:r>
            <a:r>
              <a:rPr lang="ko-KR" altLang="en-US" sz="2600" dirty="0" smtClean="0">
                <a:solidFill>
                  <a:srgbClr val="3333FF"/>
                </a:solidFill>
              </a:rPr>
              <a:t>최선경우</a:t>
            </a:r>
            <a:r>
              <a:rPr lang="en-US" altLang="ko-KR" sz="2600" dirty="0" smtClean="0">
                <a:solidFill>
                  <a:srgbClr val="3333FF"/>
                </a:solidFill>
              </a:rPr>
              <a:t>:</a:t>
            </a:r>
            <a:r>
              <a:rPr lang="ko-KR" altLang="en-US" sz="2600" dirty="0" smtClean="0">
                <a:solidFill>
                  <a:srgbClr val="3333FF"/>
                </a:solidFill>
              </a:rPr>
              <a:t> </a:t>
            </a:r>
            <a:r>
              <a:rPr lang="ko-KR" altLang="en-US" sz="2600" dirty="0"/>
              <a:t>집을 나와서 </a:t>
            </a:r>
            <a:r>
              <a:rPr lang="en-US" sz="2600" dirty="0"/>
              <a:t>5</a:t>
            </a:r>
            <a:r>
              <a:rPr lang="ko-KR" altLang="en-US" sz="2600" dirty="0"/>
              <a:t>분 후 지하철역에 도착하고</a:t>
            </a:r>
            <a:r>
              <a:rPr lang="en-US" sz="2600" dirty="0"/>
              <a:t>, </a:t>
            </a:r>
            <a:r>
              <a:rPr lang="ko-KR" altLang="en-US" sz="2600" dirty="0"/>
              <a:t>운이 좋게 바로 열차를 탄 경우를 의미한다</a:t>
            </a:r>
            <a:r>
              <a:rPr lang="en-US" sz="2600" dirty="0"/>
              <a:t>. </a:t>
            </a:r>
            <a:r>
              <a:rPr lang="ko-KR" altLang="en-US" sz="2600" dirty="0"/>
              <a:t>따라서 최선경우 시간은 </a:t>
            </a:r>
            <a:r>
              <a:rPr lang="en-US" sz="2600" dirty="0"/>
              <a:t>5 + 20 + 10 = </a:t>
            </a:r>
            <a:r>
              <a:rPr lang="en-US" sz="2600" dirty="0">
                <a:solidFill>
                  <a:srgbClr val="C00000"/>
                </a:solidFill>
              </a:rPr>
              <a:t>35</a:t>
            </a:r>
            <a:r>
              <a:rPr lang="ko-KR" altLang="en-US" sz="2600" dirty="0" smtClean="0"/>
              <a:t>분</a:t>
            </a:r>
            <a:endParaRPr lang="en-US" sz="2600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</a:pPr>
            <a:r>
              <a:rPr lang="ko-KR" altLang="en-US" sz="2600" dirty="0" smtClean="0">
                <a:solidFill>
                  <a:srgbClr val="3333FF"/>
                </a:solidFill>
              </a:rPr>
              <a:t>최악경우</a:t>
            </a:r>
            <a:r>
              <a:rPr lang="en-US" altLang="ko-KR" sz="2600" dirty="0" smtClean="0">
                <a:solidFill>
                  <a:srgbClr val="3333FF"/>
                </a:solidFill>
              </a:rPr>
              <a:t>:</a:t>
            </a:r>
            <a:r>
              <a:rPr lang="ko-KR" altLang="en-US" sz="2600" dirty="0" smtClean="0">
                <a:solidFill>
                  <a:srgbClr val="3333FF"/>
                </a:solidFill>
              </a:rPr>
              <a:t> </a:t>
            </a:r>
            <a:r>
              <a:rPr lang="ko-KR" altLang="en-US" sz="2600" dirty="0"/>
              <a:t>열차에 승차하려는 순간</a:t>
            </a:r>
            <a:r>
              <a:rPr lang="en-US" sz="2600" dirty="0"/>
              <a:t>, </a:t>
            </a:r>
            <a:r>
              <a:rPr lang="ko-KR" altLang="en-US" sz="2600" dirty="0"/>
              <a:t>열차의 문이 닫혀서 다음 열차를 기다려야 </a:t>
            </a:r>
            <a:r>
              <a:rPr lang="ko-KR" altLang="en-US" sz="2600" dirty="0" smtClean="0"/>
              <a:t>하고 </a:t>
            </a:r>
            <a:r>
              <a:rPr lang="ko-KR" altLang="en-US" sz="2600" dirty="0"/>
              <a:t>다음 열차가 </a:t>
            </a:r>
            <a:r>
              <a:rPr lang="en-US" sz="2600" dirty="0"/>
              <a:t>10</a:t>
            </a:r>
            <a:r>
              <a:rPr lang="ko-KR" altLang="en-US" sz="2600" dirty="0"/>
              <a:t>분 후에 도착한다면</a:t>
            </a:r>
            <a:r>
              <a:rPr lang="en-US" sz="2600" dirty="0"/>
              <a:t>, </a:t>
            </a:r>
            <a:r>
              <a:rPr lang="ko-KR" altLang="en-US" sz="2600" dirty="0" smtClean="0"/>
              <a:t>최악경우는 </a:t>
            </a:r>
            <a:r>
              <a:rPr lang="en-US" sz="2600" dirty="0" smtClean="0"/>
              <a:t>5 </a:t>
            </a:r>
            <a:r>
              <a:rPr lang="en-US" sz="2600" dirty="0"/>
              <a:t>+ 10 + 20 + 10 = </a:t>
            </a:r>
            <a:r>
              <a:rPr lang="en-US" sz="2600" dirty="0">
                <a:solidFill>
                  <a:srgbClr val="C00000"/>
                </a:solidFill>
              </a:rPr>
              <a:t>45</a:t>
            </a:r>
            <a:r>
              <a:rPr lang="ko-KR" altLang="en-US" sz="2600" dirty="0" smtClean="0"/>
              <a:t>분</a:t>
            </a:r>
            <a:endParaRPr lang="en-US" altLang="ko-KR" sz="2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39848"/>
            <a:ext cx="7886700" cy="4937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ko-KR" altLang="en-US" sz="2600" dirty="0" smtClean="0"/>
              <a:t>평균 시간</a:t>
            </a:r>
            <a:r>
              <a:rPr lang="en-US" altLang="ko-KR" sz="2600" dirty="0" smtClean="0"/>
              <a:t>:</a:t>
            </a:r>
            <a:r>
              <a:rPr lang="ko-KR" altLang="en-US" sz="2600" dirty="0" smtClean="0"/>
              <a:t> </a:t>
            </a:r>
            <a:r>
              <a:rPr lang="ko-KR" altLang="en-US" sz="2600" dirty="0"/>
              <a:t>대략 최악과 최선의 중간이라고 가정했을 때</a:t>
            </a:r>
            <a:r>
              <a:rPr lang="en-US" sz="2600" dirty="0"/>
              <a:t>,</a:t>
            </a:r>
            <a:r>
              <a:rPr lang="en-US" sz="2600" dirty="0">
                <a:solidFill>
                  <a:srgbClr val="C00000"/>
                </a:solidFill>
              </a:rPr>
              <a:t> 40</a:t>
            </a:r>
            <a:r>
              <a:rPr lang="ko-KR" altLang="en-US" sz="2600" dirty="0"/>
              <a:t>분이 된다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" y="2593951"/>
            <a:ext cx="2275523" cy="19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17" y="2509179"/>
            <a:ext cx="1942783" cy="212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48" y="2509179"/>
            <a:ext cx="2182177" cy="20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656502" y="4963189"/>
            <a:ext cx="7769868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(a) 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최선 경우</a:t>
            </a:r>
            <a:r>
              <a:rPr lang="en-US" sz="240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(b) 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최악 경우</a:t>
            </a:r>
            <a:r>
              <a:rPr lang="en-US" sz="240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          (</a:t>
            </a:r>
            <a:r>
              <a:rPr lang="en-US" sz="2400" dirty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c) 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평균 </a:t>
            </a:r>
            <a:r>
              <a:rPr lang="ko-KR" altLang="en-US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경우</a:t>
            </a:r>
            <a:endParaRPr lang="en-US" sz="2400" dirty="0">
              <a:solidFill>
                <a:prstClr val="black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7075" y="574104"/>
            <a:ext cx="7886700" cy="6283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ko-KR" altLang="en-US" dirty="0" smtClean="0"/>
              <a:t>상각분석</a:t>
            </a:r>
            <a:r>
              <a:rPr lang="en-US" altLang="ko-KR" dirty="0" smtClean="0"/>
              <a:t>:</a:t>
            </a:r>
            <a:r>
              <a:rPr lang="ko-KR" altLang="en-US" sz="2600" dirty="0" smtClean="0"/>
              <a:t> </a:t>
            </a:r>
            <a:r>
              <a:rPr lang="ko-KR" altLang="en-US" sz="2600" dirty="0"/>
              <a:t>단순히 한 번의 등교시간을 분석하는 것이 아니라</a:t>
            </a:r>
            <a:r>
              <a:rPr lang="en-US" sz="2600" dirty="0"/>
              <a:t>, </a:t>
            </a:r>
            <a:r>
              <a:rPr lang="ko-KR" altLang="en-US" sz="2600" dirty="0"/>
              <a:t>예를 들어</a:t>
            </a:r>
            <a:r>
              <a:rPr lang="en-US" sz="2600" dirty="0"/>
              <a:t>, </a:t>
            </a:r>
            <a:r>
              <a:rPr lang="ko-KR" altLang="en-US" sz="2600" dirty="0"/>
              <a:t>한 학기 동안의 등교시간을 분석해본다는 점에서 그 의미를 갖는다</a:t>
            </a:r>
            <a:r>
              <a:rPr lang="en-US" sz="2600" dirty="0"/>
              <a:t>. </a:t>
            </a:r>
            <a:endParaRPr lang="en-US" sz="2600" dirty="0" smtClean="0"/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한 </a:t>
            </a:r>
            <a:r>
              <a:rPr lang="ko-KR" altLang="en-US" dirty="0"/>
              <a:t>학기 동안 </a:t>
            </a:r>
            <a:r>
              <a:rPr lang="en-US" dirty="0"/>
              <a:t>100</a:t>
            </a:r>
            <a:r>
              <a:rPr lang="ko-KR" altLang="en-US" dirty="0"/>
              <a:t>번 학교에 </a:t>
            </a:r>
            <a:r>
              <a:rPr lang="ko-KR" altLang="en-US" dirty="0" smtClean="0"/>
              <a:t>간다고 하면</a:t>
            </a:r>
            <a:r>
              <a:rPr lang="en-US" dirty="0"/>
              <a:t>, </a:t>
            </a:r>
            <a:r>
              <a:rPr lang="ko-KR" altLang="en-US" dirty="0" err="1"/>
              <a:t>최악경우는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r>
              <a:rPr lang="en-US" dirty="0"/>
              <a:t>100 x 45 = 4,500</a:t>
            </a:r>
            <a:r>
              <a:rPr lang="ko-KR" altLang="en-US" dirty="0" smtClean="0"/>
              <a:t>분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한 </a:t>
            </a:r>
            <a:r>
              <a:rPr lang="ko-KR" altLang="en-US" dirty="0"/>
              <a:t>학기 동안에 항상 지하철만 타고 또 최악경우인 </a:t>
            </a:r>
            <a:r>
              <a:rPr lang="en-US" dirty="0"/>
              <a:t>45</a:t>
            </a:r>
            <a:r>
              <a:rPr lang="ko-KR" altLang="en-US" dirty="0"/>
              <a:t>분만 걸린다고 가정하여 계산된 </a:t>
            </a:r>
            <a:r>
              <a:rPr lang="en-US" dirty="0"/>
              <a:t>4,500</a:t>
            </a:r>
            <a:r>
              <a:rPr lang="ko-KR" altLang="en-US" dirty="0"/>
              <a:t>분은 실제 등교 시간보다 지나치게 긴 </a:t>
            </a:r>
            <a:r>
              <a:rPr lang="ko-KR" altLang="en-US" dirty="0" smtClean="0"/>
              <a:t>시간</a:t>
            </a:r>
            <a:r>
              <a:rPr lang="en-U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실제로 </a:t>
            </a:r>
            <a:r>
              <a:rPr lang="ko-KR" altLang="en-US" dirty="0"/>
              <a:t>어떤 날은 택시를 타고도 학교에 갈 수 있으며</a:t>
            </a:r>
            <a:r>
              <a:rPr lang="en-US" dirty="0"/>
              <a:t>, </a:t>
            </a:r>
            <a:r>
              <a:rPr lang="ko-KR" altLang="en-US" dirty="0"/>
              <a:t>지하철이나 버스를 타고 학교에 갈 수도 있기 </a:t>
            </a:r>
            <a:r>
              <a:rPr lang="ko-KR" altLang="en-US" dirty="0" smtClean="0"/>
              <a:t>때문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ko-KR" altLang="en-US" dirty="0" smtClean="0"/>
              <a:t>상각분석은 </a:t>
            </a:r>
            <a:r>
              <a:rPr lang="ko-KR" altLang="en-US" dirty="0"/>
              <a:t>한 학기 동안 학교에 가는데 소요된 시간을 모두 합해서 학교에 간 횟수인</a:t>
            </a:r>
            <a:r>
              <a:rPr lang="en-US" dirty="0"/>
              <a:t>100</a:t>
            </a:r>
            <a:r>
              <a:rPr lang="ko-KR" altLang="en-US" dirty="0"/>
              <a:t>으로 나눈 값을 </a:t>
            </a:r>
            <a:r>
              <a:rPr lang="en-US" dirty="0"/>
              <a:t>1</a:t>
            </a:r>
            <a:r>
              <a:rPr lang="ko-KR" altLang="en-US" dirty="0"/>
              <a:t>회 등교 시간으로 </a:t>
            </a:r>
            <a:r>
              <a:rPr lang="ko-KR" altLang="en-US" dirty="0" smtClean="0"/>
              <a:t>분석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20431" y="4050903"/>
            <a:ext cx="6381750" cy="46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</a:pPr>
            <a:r>
              <a:rPr lang="ko-KR" altLang="en-US" sz="2400" dirty="0" smtClean="0">
                <a:solidFill>
                  <a:prstClr val="black"/>
                </a:solidFill>
              </a:rPr>
              <a:t>학교에 </a:t>
            </a:r>
            <a:r>
              <a:rPr lang="ko-KR" altLang="en-US" sz="2400" dirty="0">
                <a:solidFill>
                  <a:prstClr val="black"/>
                </a:solidFill>
              </a:rPr>
              <a:t>가는 여러 가지 방법</a:t>
            </a:r>
            <a:endParaRPr lang="en-US" sz="2400" dirty="0">
              <a:solidFill>
                <a:prstClr val="black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051" name="그림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886098"/>
            <a:ext cx="2487612" cy="14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그림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979603"/>
            <a:ext cx="2189556" cy="13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그림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2209633"/>
            <a:ext cx="1562099" cy="9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57225" y="19796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717630"/>
            <a:ext cx="7886700" cy="5774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sz="2600" dirty="0" err="1"/>
              <a:t>상각분석은</a:t>
            </a:r>
            <a:r>
              <a:rPr lang="ko-KR" altLang="en-US" sz="2600" dirty="0"/>
              <a:t> </a:t>
            </a:r>
            <a:r>
              <a:rPr lang="ko-KR" altLang="en-US" sz="2600" dirty="0" smtClean="0"/>
              <a:t>일련의 </a:t>
            </a:r>
            <a:r>
              <a:rPr lang="ko-KR" altLang="en-US" sz="2600" dirty="0"/>
              <a:t>연산</a:t>
            </a:r>
            <a:r>
              <a:rPr lang="en-US" sz="2600" dirty="0"/>
              <a:t>, </a:t>
            </a:r>
            <a:r>
              <a:rPr lang="ko-KR" altLang="en-US" sz="2600" dirty="0"/>
              <a:t>즉</a:t>
            </a:r>
            <a:r>
              <a:rPr lang="en-US" sz="2600" dirty="0"/>
              <a:t>, N</a:t>
            </a:r>
            <a:r>
              <a:rPr lang="ko-KR" altLang="en-US" sz="2600" dirty="0"/>
              <a:t>회의 연산을 수행한 총 시간을 </a:t>
            </a:r>
            <a:r>
              <a:rPr lang="en-US" sz="2600" dirty="0"/>
              <a:t>N</a:t>
            </a:r>
            <a:r>
              <a:rPr lang="ko-KR" altLang="en-US" sz="2600" dirty="0"/>
              <a:t>으로 나누어 </a:t>
            </a:r>
            <a:r>
              <a:rPr lang="en-US" sz="2600" dirty="0"/>
              <a:t>1</a:t>
            </a:r>
            <a:r>
              <a:rPr lang="ko-KR" altLang="en-US" sz="2600" dirty="0"/>
              <a:t>회 연산의 평균 수행시간을 </a:t>
            </a:r>
            <a:r>
              <a:rPr lang="ko-KR" altLang="en-US" sz="2600" dirty="0" smtClean="0"/>
              <a:t>계산</a:t>
            </a:r>
            <a:endParaRPr lang="en-US" sz="26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sz="2600" dirty="0" smtClean="0"/>
              <a:t>상각분석은 </a:t>
            </a:r>
            <a:r>
              <a:rPr lang="ko-KR" altLang="en-US" sz="2600" dirty="0"/>
              <a:t>입력의 확률분포에 대한 가정이 필요 </a:t>
            </a:r>
            <a:r>
              <a:rPr lang="ko-KR" altLang="en-US" sz="2600" dirty="0" smtClean="0"/>
              <a:t>없으며</a:t>
            </a:r>
            <a:r>
              <a:rPr lang="en-US" sz="2600" dirty="0"/>
              <a:t>, </a:t>
            </a:r>
            <a:r>
              <a:rPr lang="ko-KR" altLang="en-US" sz="2600" dirty="0"/>
              <a:t>최악경우 분석보다 매우 정확한 분석이 가능하다</a:t>
            </a:r>
            <a:r>
              <a:rPr lang="en-US" sz="2600" dirty="0"/>
              <a:t>. </a:t>
            </a:r>
            <a:endParaRPr lang="en-US" sz="26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sz="2600" dirty="0" smtClean="0"/>
              <a:t>단</a:t>
            </a:r>
            <a:r>
              <a:rPr lang="en-US" sz="2600" dirty="0"/>
              <a:t>, </a:t>
            </a:r>
            <a:r>
              <a:rPr lang="ko-KR" altLang="en-US" sz="2600" dirty="0"/>
              <a:t>상각분석이 가능한 알고리즘들은 </a:t>
            </a:r>
            <a:r>
              <a:rPr lang="ko-KR" altLang="en-US" sz="2600" dirty="0">
                <a:solidFill>
                  <a:srgbClr val="3333FF"/>
                </a:solidFill>
              </a:rPr>
              <a:t>시간이 아주 오래 걸리는 연산과 짧은 시간이 걸리는 연산들이 뒤섞여서 수행되는 공통점</a:t>
            </a:r>
            <a:r>
              <a:rPr lang="ko-KR" altLang="en-US" sz="2600" dirty="0"/>
              <a:t>을 </a:t>
            </a:r>
            <a:r>
              <a:rPr lang="ko-KR" altLang="en-US" sz="2600" dirty="0" smtClean="0"/>
              <a:t>가진다</a:t>
            </a:r>
            <a:r>
              <a:rPr lang="en-US" dirty="0" smtClean="0"/>
              <a:t>.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1-3 </a:t>
            </a:r>
            <a:r>
              <a:rPr lang="ko-KR" altLang="en-US" dirty="0"/>
              <a:t>수행시간의 점근표기법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600" dirty="0"/>
              <a:t>수행시간은 알고리즘이 수행하는 기본 연산 횟수를 입력 크기에 대한 함수로 </a:t>
            </a:r>
            <a:r>
              <a:rPr lang="ko-KR" altLang="en-US" sz="2600" dirty="0" smtClean="0"/>
              <a:t>표현</a:t>
            </a:r>
            <a:endParaRPr lang="en-US" sz="2600" dirty="0" smtClean="0"/>
          </a:p>
          <a:p>
            <a:pPr>
              <a:lnSpc>
                <a:spcPct val="100000"/>
              </a:lnSpc>
            </a:pPr>
            <a:r>
              <a:rPr lang="ko-KR" altLang="en-US" sz="2600" dirty="0" smtClean="0"/>
              <a:t>이러한 </a:t>
            </a:r>
            <a:r>
              <a:rPr lang="ko-KR" altLang="en-US" sz="2600" dirty="0"/>
              <a:t>함수는 </a:t>
            </a:r>
            <a:r>
              <a:rPr lang="ko-KR" altLang="en-US" sz="2600" dirty="0" smtClean="0"/>
              <a:t>다항식으로 표현되며 </a:t>
            </a:r>
            <a:r>
              <a:rPr lang="ko-KR" altLang="en-US" sz="2600" dirty="0"/>
              <a:t>이를 입력의 크기에 대한 함수로 표현하기 위해 점근표기법</a:t>
            </a:r>
            <a:r>
              <a:rPr lang="en-US" sz="2600" dirty="0"/>
              <a:t>(Asymptotic Notation)</a:t>
            </a:r>
            <a:r>
              <a:rPr lang="ko-KR" altLang="en-US" sz="2600" dirty="0"/>
              <a:t>이 </a:t>
            </a:r>
            <a:r>
              <a:rPr lang="ko-KR" altLang="en-US" sz="2600" dirty="0" smtClean="0"/>
              <a:t>사용</a:t>
            </a:r>
            <a:endParaRPr lang="en-US" sz="2600" dirty="0" smtClean="0"/>
          </a:p>
          <a:p>
            <a:pPr lvl="0">
              <a:lnSpc>
                <a:spcPct val="100000"/>
              </a:lnSpc>
            </a:pPr>
            <a:r>
              <a:rPr lang="en-US" sz="2600" dirty="0"/>
              <a:t>O (Big-Oh)-</a:t>
            </a:r>
            <a:r>
              <a:rPr lang="ko-KR" altLang="en-US" sz="2600" dirty="0"/>
              <a:t>표기법</a:t>
            </a:r>
            <a:endParaRPr lang="en-US" sz="2600" dirty="0"/>
          </a:p>
          <a:p>
            <a:pPr lvl="0">
              <a:lnSpc>
                <a:spcPct val="100000"/>
              </a:lnSpc>
            </a:pPr>
            <a:r>
              <a:rPr lang="en-US" sz="2600" dirty="0"/>
              <a:t>Ω (Big-Omega)-</a:t>
            </a:r>
            <a:r>
              <a:rPr lang="ko-KR" altLang="en-US" sz="2600" dirty="0"/>
              <a:t>표기법</a:t>
            </a: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Θ (Theta)-</a:t>
            </a:r>
            <a:r>
              <a:rPr lang="ko-KR" altLang="en-US" sz="2600" dirty="0"/>
              <a:t>표기법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92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28650" y="1484671"/>
            <a:ext cx="7659944" cy="154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(Big-Oh)-</a:t>
            </a:r>
            <a:r>
              <a:rPr lang="ko-KR" altLang="en-US" dirty="0" smtClean="0"/>
              <a:t>표기법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[O-</a:t>
            </a:r>
            <a:r>
              <a:rPr lang="ko-KR" altLang="en-US" dirty="0" smtClean="0">
                <a:solidFill>
                  <a:srgbClr val="3333FF"/>
                </a:solidFill>
              </a:rPr>
              <a:t>표기의 정의</a:t>
            </a:r>
            <a:r>
              <a:rPr lang="en-US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dirty="0" smtClean="0">
                <a:solidFill>
                  <a:srgbClr val="006600"/>
                </a:solidFill>
              </a:rPr>
              <a:t>모든 </a:t>
            </a:r>
            <a:r>
              <a:rPr lang="en-US" dirty="0" smtClean="0">
                <a:solidFill>
                  <a:srgbClr val="006600"/>
                </a:solidFill>
              </a:rPr>
              <a:t>N ≥ N</a:t>
            </a:r>
            <a:r>
              <a:rPr lang="en-US" baseline="-25000" dirty="0" smtClean="0">
                <a:solidFill>
                  <a:srgbClr val="006600"/>
                </a:solidFill>
              </a:rPr>
              <a:t>0</a:t>
            </a:r>
            <a:r>
              <a:rPr lang="ko-KR" altLang="en-US" dirty="0" smtClean="0">
                <a:solidFill>
                  <a:srgbClr val="006600"/>
                </a:solidFill>
              </a:rPr>
              <a:t>에 대해서</a:t>
            </a:r>
            <a:r>
              <a:rPr lang="en-US" dirty="0" smtClean="0">
                <a:solidFill>
                  <a:srgbClr val="006600"/>
                </a:solidFill>
              </a:rPr>
              <a:t> f(N) ≤ cg(N)</a:t>
            </a:r>
            <a:r>
              <a:rPr lang="ko-KR" altLang="en-US" dirty="0" smtClean="0">
                <a:solidFill>
                  <a:srgbClr val="006600"/>
                </a:solidFill>
              </a:rPr>
              <a:t>이 성립하는 양의 상수 </a:t>
            </a:r>
            <a:r>
              <a:rPr lang="en-US" dirty="0" smtClean="0">
                <a:solidFill>
                  <a:srgbClr val="006600"/>
                </a:solidFill>
              </a:rPr>
              <a:t>c</a:t>
            </a:r>
            <a:r>
              <a:rPr lang="ko-KR" altLang="en-US" dirty="0" smtClean="0">
                <a:solidFill>
                  <a:srgbClr val="006600"/>
                </a:solidFill>
              </a:rPr>
              <a:t>와</a:t>
            </a:r>
            <a:r>
              <a:rPr lang="en-US" dirty="0" smtClean="0">
                <a:solidFill>
                  <a:srgbClr val="006600"/>
                </a:solidFill>
              </a:rPr>
              <a:t>N</a:t>
            </a:r>
            <a:r>
              <a:rPr lang="en-US" baseline="-25000" dirty="0" smtClean="0">
                <a:solidFill>
                  <a:srgbClr val="006600"/>
                </a:solidFill>
              </a:rPr>
              <a:t>0</a:t>
            </a:r>
            <a:r>
              <a:rPr lang="ko-KR" altLang="en-US" dirty="0" smtClean="0">
                <a:solidFill>
                  <a:srgbClr val="006600"/>
                </a:solidFill>
              </a:rPr>
              <a:t>가 존재하면</a:t>
            </a:r>
            <a:r>
              <a:rPr lang="en-US" dirty="0" smtClean="0">
                <a:solidFill>
                  <a:srgbClr val="006600"/>
                </a:solidFill>
              </a:rPr>
              <a:t>, f(N) = O(g(N))</a:t>
            </a:r>
            <a:r>
              <a:rPr lang="ko-KR" altLang="en-US" dirty="0" smtClean="0">
                <a:solidFill>
                  <a:srgbClr val="006600"/>
                </a:solidFill>
              </a:rPr>
              <a:t>이다</a:t>
            </a:r>
            <a:r>
              <a:rPr lang="en-US" dirty="0" smtClean="0">
                <a:solidFill>
                  <a:srgbClr val="006600"/>
                </a:solidFill>
              </a:rPr>
              <a:t>.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O-</a:t>
            </a:r>
            <a:r>
              <a:rPr lang="ko-KR" altLang="en-US" dirty="0" smtClean="0"/>
              <a:t>표기의 의미</a:t>
            </a:r>
            <a:r>
              <a:rPr lang="en-US" altLang="ko-KR" dirty="0" smtClean="0"/>
              <a:t>:</a:t>
            </a:r>
            <a:r>
              <a:rPr lang="en-US" dirty="0" smtClean="0"/>
              <a:t> N</a:t>
            </a:r>
            <a:r>
              <a:rPr lang="en-US" baseline="-25000" dirty="0" smtClean="0"/>
              <a:t>0</a:t>
            </a:r>
            <a:r>
              <a:rPr lang="ko-KR" altLang="en-US" dirty="0" smtClean="0"/>
              <a:t>과 같거나 큰 모든 </a:t>
            </a:r>
            <a:r>
              <a:rPr lang="en-US" dirty="0" smtClean="0"/>
              <a:t>N (</a:t>
            </a:r>
            <a:r>
              <a:rPr lang="ko-KR" altLang="en-US" dirty="0" smtClean="0"/>
              <a:t>즉</a:t>
            </a:r>
            <a:r>
              <a:rPr lang="en-US" dirty="0" smtClean="0"/>
              <a:t>, N</a:t>
            </a:r>
            <a:r>
              <a:rPr lang="en-US" baseline="-25000" dirty="0" smtClean="0"/>
              <a:t>0 </a:t>
            </a:r>
            <a:r>
              <a:rPr lang="ko-KR" altLang="en-US" dirty="0" smtClean="0"/>
              <a:t>이후의 모든 </a:t>
            </a:r>
            <a:r>
              <a:rPr lang="en-US" dirty="0" smtClean="0"/>
              <a:t>N) </a:t>
            </a:r>
            <a:r>
              <a:rPr lang="ko-KR" altLang="en-US" dirty="0" smtClean="0"/>
              <a:t>대해서 </a:t>
            </a:r>
            <a:r>
              <a:rPr lang="en-US" dirty="0" smtClean="0"/>
              <a:t>f(N)</a:t>
            </a:r>
            <a:r>
              <a:rPr lang="ko-KR" altLang="en-US" dirty="0" smtClean="0"/>
              <a:t>이</a:t>
            </a:r>
            <a:r>
              <a:rPr lang="en-US" dirty="0" smtClean="0"/>
              <a:t> cg(N)</a:t>
            </a:r>
            <a:r>
              <a:rPr lang="ko-KR" altLang="en-US" dirty="0" smtClean="0"/>
              <a:t>보다 크지 않다는 것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f(N</a:t>
            </a:r>
            <a:r>
              <a:rPr lang="en-US" dirty="0"/>
              <a:t>) = O(g(N))</a:t>
            </a:r>
            <a:r>
              <a:rPr lang="ko-KR" altLang="en-US" dirty="0"/>
              <a:t>은 </a:t>
            </a:r>
            <a:r>
              <a:rPr lang="en-US" dirty="0"/>
              <a:t>N</a:t>
            </a:r>
            <a:r>
              <a:rPr lang="en-US" baseline="-25000" dirty="0"/>
              <a:t>0 </a:t>
            </a:r>
            <a:r>
              <a:rPr lang="ko-KR" altLang="en-US" dirty="0"/>
              <a:t>보다 큰 모든 </a:t>
            </a:r>
            <a:r>
              <a:rPr lang="en-US" dirty="0"/>
              <a:t>N </a:t>
            </a:r>
            <a:r>
              <a:rPr lang="ko-KR" altLang="en-US" dirty="0"/>
              <a:t>대해서 </a:t>
            </a:r>
            <a:r>
              <a:rPr lang="en-US" dirty="0"/>
              <a:t>f(N)</a:t>
            </a:r>
            <a:r>
              <a:rPr lang="ko-KR" altLang="en-US" dirty="0"/>
              <a:t>이 양의 상수를 곱한 </a:t>
            </a:r>
            <a:r>
              <a:rPr lang="en-US" dirty="0"/>
              <a:t>g(N)</a:t>
            </a:r>
            <a:r>
              <a:rPr lang="ko-KR" altLang="en-US" dirty="0"/>
              <a:t>에 미치지 못한다는 </a:t>
            </a:r>
            <a:r>
              <a:rPr lang="ko-KR" altLang="en-US" dirty="0" smtClean="0"/>
              <a:t>뜻</a:t>
            </a:r>
            <a:endParaRPr lang="en-US" altLang="ko-KR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g(N</a:t>
            </a:r>
            <a:r>
              <a:rPr lang="en-US" dirty="0"/>
              <a:t>)</a:t>
            </a:r>
            <a:r>
              <a:rPr lang="ko-KR" altLang="en-US" dirty="0"/>
              <a:t>을 </a:t>
            </a:r>
            <a:r>
              <a:rPr lang="en-US" dirty="0"/>
              <a:t>f(N)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3333FF"/>
                </a:solidFill>
              </a:rPr>
              <a:t>상한</a:t>
            </a:r>
            <a:r>
              <a:rPr lang="en-US" dirty="0">
                <a:solidFill>
                  <a:srgbClr val="3333FF"/>
                </a:solidFill>
              </a:rPr>
              <a:t>(Upper Bound)</a:t>
            </a:r>
            <a:r>
              <a:rPr lang="ko-KR" altLang="en-US" dirty="0"/>
              <a:t>이라고 한다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81" y="762329"/>
            <a:ext cx="5057775" cy="46672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49125" y="5563566"/>
            <a:ext cx="216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f(N</a:t>
            </a:r>
            <a:r>
              <a:rPr lang="en-US" sz="2800" dirty="0">
                <a:solidFill>
                  <a:srgbClr val="3333FF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) = O(g(N))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1799" y="535908"/>
            <a:ext cx="7886700" cy="60037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600" dirty="0" smtClean="0"/>
              <a:t>[</a:t>
            </a:r>
            <a:r>
              <a:rPr lang="ko-KR" altLang="en-US" sz="2600" dirty="0" smtClean="0"/>
              <a:t>예제</a:t>
            </a:r>
            <a:r>
              <a:rPr lang="en-US" altLang="ko-KR" sz="2600" dirty="0" smtClean="0"/>
              <a:t>]</a:t>
            </a:r>
            <a:r>
              <a:rPr lang="ko-KR" altLang="en-US" sz="2600" dirty="0" smtClean="0"/>
              <a:t> </a:t>
            </a:r>
            <a:endParaRPr lang="en-US" altLang="ko-KR" sz="26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ko-KR" sz="2600" dirty="0" smtClean="0"/>
              <a:t>f(N) = </a:t>
            </a:r>
            <a:r>
              <a:rPr lang="en-US" sz="2600" dirty="0" smtClean="0"/>
              <a:t>2N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</a:t>
            </a:r>
            <a:r>
              <a:rPr lang="en-US" sz="2600" dirty="0"/>
              <a:t>+ 3N + </a:t>
            </a:r>
            <a:r>
              <a:rPr lang="en-US" sz="2600" dirty="0" smtClean="0"/>
              <a:t>5</a:t>
            </a:r>
            <a:r>
              <a:rPr lang="ko-KR" altLang="en-US" sz="2600" dirty="0" smtClean="0"/>
              <a:t>이면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양의 </a:t>
            </a:r>
            <a:r>
              <a:rPr lang="ko-KR" altLang="en-US" sz="2600" dirty="0"/>
              <a:t>상수 </a:t>
            </a:r>
            <a:r>
              <a:rPr lang="en-US" sz="2600" dirty="0"/>
              <a:t>c </a:t>
            </a:r>
            <a:r>
              <a:rPr lang="ko-KR" altLang="en-US" sz="2600" dirty="0"/>
              <a:t>값을 최고 차항의 계수인 </a:t>
            </a:r>
            <a:r>
              <a:rPr lang="en-US" sz="2600" dirty="0"/>
              <a:t>2</a:t>
            </a:r>
            <a:r>
              <a:rPr lang="ko-KR" altLang="en-US" sz="2600" dirty="0"/>
              <a:t>보다 큰 </a:t>
            </a:r>
            <a:r>
              <a:rPr lang="en-US" sz="2600" dirty="0"/>
              <a:t>4</a:t>
            </a:r>
            <a:r>
              <a:rPr lang="ko-KR" altLang="en-US" sz="2600" dirty="0"/>
              <a:t>를 택하고</a:t>
            </a:r>
            <a:r>
              <a:rPr lang="en-US" sz="2600" dirty="0"/>
              <a:t> g(N) = N</a:t>
            </a:r>
            <a:r>
              <a:rPr lang="en-US" sz="2600" baseline="30000" dirty="0"/>
              <a:t>2</a:t>
            </a:r>
            <a:r>
              <a:rPr lang="ko-KR" altLang="en-US" sz="2600" dirty="0"/>
              <a:t>으로 정하면</a:t>
            </a:r>
            <a:r>
              <a:rPr lang="en-US" sz="2600" dirty="0"/>
              <a:t>, 3</a:t>
            </a:r>
            <a:r>
              <a:rPr lang="ko-KR" altLang="en-US" sz="2600" dirty="0"/>
              <a:t>보다 큰 모든</a:t>
            </a:r>
            <a:r>
              <a:rPr lang="en-US" sz="2600" dirty="0"/>
              <a:t> N</a:t>
            </a:r>
            <a:r>
              <a:rPr lang="ko-KR" altLang="en-US" sz="2600" dirty="0"/>
              <a:t>에 대해 </a:t>
            </a:r>
            <a:r>
              <a:rPr lang="en-US" sz="2600" dirty="0"/>
              <a:t>2N</a:t>
            </a:r>
            <a:r>
              <a:rPr lang="en-US" sz="2600" baseline="30000" dirty="0"/>
              <a:t>2</a:t>
            </a:r>
            <a:r>
              <a:rPr lang="en-US" sz="2600" dirty="0"/>
              <a:t> + 3N + 5 &lt; 4N</a:t>
            </a:r>
            <a:r>
              <a:rPr lang="en-US" sz="2600" baseline="30000" dirty="0"/>
              <a:t>2</a:t>
            </a:r>
            <a:r>
              <a:rPr lang="ko-KR" altLang="en-US" sz="2600" dirty="0"/>
              <a:t>이 성립한다</a:t>
            </a:r>
            <a:r>
              <a:rPr lang="en-US" sz="2600" dirty="0"/>
              <a:t>. </a:t>
            </a:r>
            <a:r>
              <a:rPr lang="ko-KR" altLang="en-US" sz="2600" dirty="0" smtClean="0"/>
              <a:t>즉</a:t>
            </a:r>
            <a:r>
              <a:rPr lang="en-US" altLang="ko-KR" sz="2600" dirty="0" smtClean="0"/>
              <a:t>,</a:t>
            </a:r>
            <a:r>
              <a:rPr lang="en-US" altLang="ko-KR" sz="2600" dirty="0" smtClean="0">
                <a:solidFill>
                  <a:srgbClr val="3333FF"/>
                </a:solidFill>
              </a:rPr>
              <a:t> f(N) </a:t>
            </a:r>
            <a:r>
              <a:rPr lang="en-US" sz="2600" dirty="0" smtClean="0">
                <a:solidFill>
                  <a:srgbClr val="3333FF"/>
                </a:solidFill>
              </a:rPr>
              <a:t>= </a:t>
            </a:r>
            <a:r>
              <a:rPr lang="en-US" sz="2600" dirty="0">
                <a:solidFill>
                  <a:srgbClr val="3333FF"/>
                </a:solidFill>
              </a:rPr>
              <a:t>O(N</a:t>
            </a:r>
            <a:r>
              <a:rPr lang="en-US" sz="2600" baseline="30000" dirty="0">
                <a:solidFill>
                  <a:srgbClr val="3333FF"/>
                </a:solidFill>
              </a:rPr>
              <a:t>2</a:t>
            </a:r>
            <a:r>
              <a:rPr lang="en-US" sz="2600" dirty="0">
                <a:solidFill>
                  <a:srgbClr val="3333FF"/>
                </a:solidFill>
              </a:rPr>
              <a:t>)</a:t>
            </a:r>
            <a:r>
              <a:rPr lang="ko-KR" altLang="en-US" sz="2600" dirty="0"/>
              <a:t>이다</a:t>
            </a:r>
            <a:r>
              <a:rPr lang="en-US" sz="2600" dirty="0"/>
              <a:t>. </a:t>
            </a:r>
            <a:endParaRPr lang="en-US" sz="2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sz="2600" dirty="0" smtClean="0"/>
              <a:t>물론 </a:t>
            </a:r>
            <a:r>
              <a:rPr lang="en-US" sz="2600" dirty="0"/>
              <a:t>2N</a:t>
            </a:r>
            <a:r>
              <a:rPr lang="en-US" sz="2600" baseline="30000" dirty="0"/>
              <a:t>2</a:t>
            </a:r>
            <a:r>
              <a:rPr lang="en-US" sz="2600" dirty="0"/>
              <a:t> + 3N + 5 = O(N</a:t>
            </a:r>
            <a:r>
              <a:rPr lang="en-US" sz="2600" baseline="30000" dirty="0"/>
              <a:t>3</a:t>
            </a:r>
            <a:r>
              <a:rPr lang="en-US" sz="2600" dirty="0"/>
              <a:t>)</a:t>
            </a:r>
            <a:r>
              <a:rPr lang="ko-KR" altLang="en-US" sz="2600" dirty="0"/>
              <a:t>도 성립하고</a:t>
            </a:r>
            <a:r>
              <a:rPr lang="en-US" sz="2600" dirty="0"/>
              <a:t>, 2N</a:t>
            </a:r>
            <a:r>
              <a:rPr lang="en-US" sz="2600" baseline="30000" dirty="0"/>
              <a:t>2</a:t>
            </a:r>
            <a:r>
              <a:rPr lang="en-US" sz="2600" dirty="0"/>
              <a:t> + 3N + 5 = O(2</a:t>
            </a:r>
            <a:r>
              <a:rPr lang="en-US" sz="2600" baseline="30000" dirty="0"/>
              <a:t>N</a:t>
            </a:r>
            <a:r>
              <a:rPr lang="en-US" sz="2600" dirty="0"/>
              <a:t>)</a:t>
            </a:r>
            <a:r>
              <a:rPr lang="ko-KR" altLang="en-US" sz="2600" dirty="0"/>
              <a:t>도 성립한다</a:t>
            </a:r>
            <a:r>
              <a:rPr lang="en-US" sz="2600" dirty="0"/>
              <a:t>. </a:t>
            </a:r>
            <a:r>
              <a:rPr lang="ko-KR" altLang="en-US" sz="2600" dirty="0"/>
              <a:t>그러나</a:t>
            </a:r>
            <a:r>
              <a:rPr lang="en-US" sz="2600" dirty="0"/>
              <a:t>g(N)</a:t>
            </a:r>
            <a:r>
              <a:rPr lang="ko-KR" altLang="en-US" sz="2600" dirty="0"/>
              <a:t>을 선택할 때에는 정의를 만족하는 </a:t>
            </a:r>
            <a:r>
              <a:rPr lang="ko-KR" altLang="en-US" sz="2600" u="sng" dirty="0">
                <a:solidFill>
                  <a:srgbClr val="3333FF"/>
                </a:solidFill>
              </a:rPr>
              <a:t>가장 차수가 낮은 함수를 선택</a:t>
            </a:r>
            <a:r>
              <a:rPr lang="ko-KR" altLang="en-US" sz="2600" dirty="0"/>
              <a:t>하는 것이 바람직하다</a:t>
            </a:r>
            <a:r>
              <a:rPr lang="en-US" sz="26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 </a:t>
            </a:r>
            <a:r>
              <a:rPr lang="en-US" sz="2600" dirty="0" smtClean="0"/>
              <a:t>f(N</a:t>
            </a:r>
            <a:r>
              <a:rPr lang="en-US" sz="2600" dirty="0"/>
              <a:t>) ≤ cg(N)</a:t>
            </a:r>
            <a:r>
              <a:rPr lang="ko-KR" altLang="en-US" sz="2600" dirty="0"/>
              <a:t>을 만족하는 가장 작은 </a:t>
            </a:r>
            <a:r>
              <a:rPr lang="en-US" sz="2600" dirty="0"/>
              <a:t>c</a:t>
            </a:r>
            <a:r>
              <a:rPr lang="ko-KR" altLang="en-US" sz="2600" dirty="0"/>
              <a:t>값을 찾지 않아도 된다</a:t>
            </a:r>
            <a:r>
              <a:rPr lang="en-US" sz="2600" dirty="0"/>
              <a:t>. </a:t>
            </a:r>
            <a:r>
              <a:rPr lang="ko-KR" altLang="en-US" sz="2600" dirty="0"/>
              <a:t>왜냐하면 </a:t>
            </a:r>
            <a:r>
              <a:rPr lang="en-US" sz="2600" dirty="0"/>
              <a:t>f(N) ≤ cg(N)</a:t>
            </a:r>
            <a:r>
              <a:rPr lang="ko-KR" altLang="en-US" sz="2600" dirty="0"/>
              <a:t>을 만족하는 양의 상수 </a:t>
            </a:r>
            <a:r>
              <a:rPr lang="en-US" sz="2600" dirty="0"/>
              <a:t>c</a:t>
            </a:r>
            <a:r>
              <a:rPr lang="ko-KR" altLang="en-US" sz="2600" dirty="0"/>
              <a:t>와 </a:t>
            </a:r>
            <a:r>
              <a:rPr lang="en-US" sz="2600" dirty="0"/>
              <a:t>N</a:t>
            </a:r>
            <a:r>
              <a:rPr lang="en-US" sz="2600" baseline="-25000" dirty="0"/>
              <a:t>0</a:t>
            </a:r>
            <a:r>
              <a:rPr lang="ko-KR" altLang="en-US" sz="2600" dirty="0"/>
              <a:t>가 존재하기만 하면 되기 때문이다</a:t>
            </a:r>
            <a:r>
              <a:rPr lang="en-US" sz="26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595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자료구조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08760"/>
            <a:ext cx="7886700" cy="46682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dirty="0"/>
              <a:t>자료구조</a:t>
            </a:r>
            <a:r>
              <a:rPr lang="en-US" dirty="0"/>
              <a:t>(Data Structure</a:t>
            </a:r>
            <a:r>
              <a:rPr lang="en-US" dirty="0" smtClean="0"/>
              <a:t>)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>
                <a:solidFill>
                  <a:srgbClr val="3333FF"/>
                </a:solidFill>
              </a:rPr>
              <a:t>일련의 동일한 타입의 데이터를 정돈하여 저장한 </a:t>
            </a:r>
            <a:r>
              <a:rPr lang="ko-KR" altLang="en-US" dirty="0" smtClean="0">
                <a:solidFill>
                  <a:srgbClr val="3333FF"/>
                </a:solidFill>
              </a:rPr>
              <a:t>구성체</a:t>
            </a:r>
            <a:endParaRPr lang="en-US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dirty="0" smtClean="0"/>
              <a:t>데이터를 </a:t>
            </a:r>
            <a:r>
              <a:rPr lang="ko-KR" altLang="en-US" dirty="0"/>
              <a:t>정돈하는 </a:t>
            </a:r>
            <a:r>
              <a:rPr lang="ko-KR" altLang="en-US" dirty="0" smtClean="0"/>
              <a:t>목적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프로그램에서 저장하는 데이터에 대해 탐색</a:t>
            </a:r>
            <a:r>
              <a:rPr lang="en-US" dirty="0"/>
              <a:t>, </a:t>
            </a:r>
            <a:r>
              <a:rPr lang="ko-KR" altLang="en-US" dirty="0"/>
              <a:t>삽입</a:t>
            </a:r>
            <a:r>
              <a:rPr lang="en-US" dirty="0"/>
              <a:t>, </a:t>
            </a:r>
            <a:r>
              <a:rPr lang="ko-KR" altLang="en-US" dirty="0"/>
              <a:t>삭제 등의 연산을 효율적으로 수행하기 </a:t>
            </a:r>
            <a:r>
              <a:rPr lang="ko-KR" altLang="en-US" dirty="0" smtClean="0"/>
              <a:t>위해서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dirty="0" smtClean="0"/>
              <a:t>자료구조를 </a:t>
            </a:r>
            <a:r>
              <a:rPr lang="ko-KR" altLang="en-US" dirty="0"/>
              <a:t>설계할 때에는 </a:t>
            </a:r>
            <a:r>
              <a:rPr lang="ko-KR" altLang="en-US" dirty="0">
                <a:solidFill>
                  <a:srgbClr val="3333FF"/>
                </a:solidFill>
              </a:rPr>
              <a:t>데이터와 데이터에 관련된 연산들을 함께 </a:t>
            </a:r>
            <a:r>
              <a:rPr lang="ko-KR" altLang="en-US" dirty="0" smtClean="0">
                <a:solidFill>
                  <a:srgbClr val="3333FF"/>
                </a:solidFill>
              </a:rPr>
              <a:t>고려</a:t>
            </a:r>
            <a:r>
              <a:rPr lang="ko-KR" altLang="en-US" dirty="0" smtClean="0"/>
              <a:t>해야 </a:t>
            </a:r>
            <a:r>
              <a:rPr lang="ko-KR" altLang="en-US" dirty="0"/>
              <a:t>한다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8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0225" y="993058"/>
            <a:ext cx="7886700" cy="5511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sz="2600" dirty="0"/>
              <a:t>주어진 수행시간의 다항식에 대해 </a:t>
            </a:r>
            <a:r>
              <a:rPr lang="en-US" sz="2600" dirty="0"/>
              <a:t>O-</a:t>
            </a:r>
            <a:r>
              <a:rPr lang="ko-KR" altLang="en-US" sz="2600" dirty="0"/>
              <a:t>표기를 찾기 위해 </a:t>
            </a:r>
            <a:r>
              <a:rPr lang="ko-KR" altLang="en-US" sz="2600" dirty="0" smtClean="0"/>
              <a:t>간단한 방법은</a:t>
            </a:r>
            <a:r>
              <a:rPr lang="en-US" sz="2600" dirty="0" smtClean="0"/>
              <a:t> </a:t>
            </a:r>
            <a:r>
              <a:rPr lang="ko-KR" altLang="en-US" sz="2600" dirty="0">
                <a:solidFill>
                  <a:srgbClr val="3333FF"/>
                </a:solidFill>
              </a:rPr>
              <a:t>다항식에서 최고 차수 항만을 취한 뒤</a:t>
            </a:r>
            <a:r>
              <a:rPr lang="en-US" sz="2600" dirty="0">
                <a:solidFill>
                  <a:srgbClr val="3333FF"/>
                </a:solidFill>
              </a:rPr>
              <a:t>, </a:t>
            </a:r>
            <a:r>
              <a:rPr lang="ko-KR" altLang="en-US" sz="2600" dirty="0">
                <a:solidFill>
                  <a:srgbClr val="3333FF"/>
                </a:solidFill>
              </a:rPr>
              <a:t>그 항의 계수를 제거</a:t>
            </a:r>
            <a:r>
              <a:rPr lang="ko-KR" altLang="en-US" sz="2600" dirty="0"/>
              <a:t>하여 </a:t>
            </a:r>
            <a:r>
              <a:rPr lang="en-US" sz="2600" dirty="0"/>
              <a:t>g(N)</a:t>
            </a:r>
            <a:r>
              <a:rPr lang="ko-KR" altLang="en-US" sz="2600" dirty="0"/>
              <a:t>을 </a:t>
            </a:r>
            <a:r>
              <a:rPr lang="ko-KR" altLang="en-US" sz="2600" dirty="0" smtClean="0"/>
              <a:t>정한다</a:t>
            </a:r>
            <a:r>
              <a:rPr lang="en-US" sz="2600" dirty="0"/>
              <a:t>. </a:t>
            </a:r>
            <a:endParaRPr lang="en-US" sz="26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sz="2600" dirty="0" smtClean="0"/>
              <a:t>예를 </a:t>
            </a:r>
            <a:r>
              <a:rPr lang="ko-KR" altLang="en-US" sz="2600" dirty="0"/>
              <a:t>들어</a:t>
            </a:r>
            <a:r>
              <a:rPr lang="en-US" sz="2600" dirty="0"/>
              <a:t>, 2N</a:t>
            </a:r>
            <a:r>
              <a:rPr lang="en-US" sz="2600" baseline="30000" dirty="0"/>
              <a:t>2</a:t>
            </a:r>
            <a:r>
              <a:rPr lang="en-US" sz="2600" dirty="0"/>
              <a:t> + 3N + 5</a:t>
            </a:r>
            <a:r>
              <a:rPr lang="ko-KR" altLang="en-US" sz="2600" dirty="0"/>
              <a:t>에서 최고 차수항은 </a:t>
            </a:r>
            <a:r>
              <a:rPr lang="en-US" sz="2600" dirty="0"/>
              <a:t>2N</a:t>
            </a:r>
            <a:r>
              <a:rPr lang="en-US" sz="2600" baseline="30000" dirty="0"/>
              <a:t>2</a:t>
            </a:r>
            <a:r>
              <a:rPr lang="ko-KR" altLang="en-US" sz="2600" dirty="0"/>
              <a:t>이고</a:t>
            </a:r>
            <a:r>
              <a:rPr lang="en-US" sz="2600" dirty="0"/>
              <a:t>, </a:t>
            </a:r>
            <a:r>
              <a:rPr lang="ko-KR" altLang="en-US" sz="2600" dirty="0"/>
              <a:t>여기서 계수인 </a:t>
            </a:r>
            <a:r>
              <a:rPr lang="en-US" sz="2600" dirty="0"/>
              <a:t>2</a:t>
            </a:r>
            <a:r>
              <a:rPr lang="ko-KR" altLang="en-US" sz="2600" dirty="0"/>
              <a:t>를 </a:t>
            </a:r>
            <a:r>
              <a:rPr lang="ko-KR" altLang="en-US" sz="2600" dirty="0" smtClean="0"/>
              <a:t>제거하면 </a:t>
            </a:r>
            <a:r>
              <a:rPr lang="en-US" sz="2600" dirty="0" smtClean="0"/>
              <a:t>N</a:t>
            </a:r>
            <a:r>
              <a:rPr lang="en-US" sz="2600" baseline="30000" dirty="0" smtClean="0"/>
              <a:t>2</a:t>
            </a:r>
            <a:r>
              <a:rPr lang="ko-KR" altLang="en-US" sz="2600" dirty="0" smtClean="0"/>
              <a:t>이다</a:t>
            </a:r>
            <a:r>
              <a:rPr lang="en-US" sz="2600" dirty="0"/>
              <a:t>. </a:t>
            </a:r>
            <a:r>
              <a:rPr lang="ko-KR" altLang="en-US" sz="2600" dirty="0"/>
              <a:t>따라서 </a:t>
            </a:r>
            <a:r>
              <a:rPr lang="en-US" sz="2600" dirty="0"/>
              <a:t>2N</a:t>
            </a:r>
            <a:r>
              <a:rPr lang="en-US" sz="2600" baseline="30000" dirty="0"/>
              <a:t>2</a:t>
            </a:r>
            <a:r>
              <a:rPr lang="en-US" sz="2600" dirty="0"/>
              <a:t> + 3N + 5 = O(N</a:t>
            </a:r>
            <a:r>
              <a:rPr lang="en-US" sz="2600" baseline="30000" dirty="0"/>
              <a:t>2</a:t>
            </a:r>
            <a:r>
              <a:rPr lang="en-US" sz="2600" dirty="0"/>
              <a:t>)</a:t>
            </a:r>
            <a:r>
              <a:rPr lang="ko-KR" altLang="en-US" sz="2600" dirty="0"/>
              <a:t>이다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92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자주 사용되는 함수의</a:t>
            </a:r>
            <a:r>
              <a:rPr lang="en-US" dirty="0"/>
              <a:t> O-</a:t>
            </a:r>
            <a:r>
              <a:rPr lang="ko-KR" altLang="en-US" dirty="0"/>
              <a:t>표기와 이름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sz="2400" dirty="0"/>
              <a:t>알고리즘의 수행시간은 주로</a:t>
            </a:r>
            <a:r>
              <a:rPr lang="en-US" sz="2400" dirty="0"/>
              <a:t> O-</a:t>
            </a:r>
            <a:r>
              <a:rPr lang="ko-KR" altLang="en-US" sz="2400" dirty="0"/>
              <a:t>표기를 사용하며</a:t>
            </a:r>
            <a:r>
              <a:rPr lang="en-US" sz="2400" dirty="0"/>
              <a:t>, </a:t>
            </a:r>
            <a:r>
              <a:rPr lang="ko-KR" altLang="en-US" sz="2400" dirty="0"/>
              <a:t>보다 정확히 표현하기 위해 </a:t>
            </a:r>
            <a:r>
              <a:rPr lang="en-US" sz="2400" dirty="0"/>
              <a:t>Θ-</a:t>
            </a:r>
            <a:r>
              <a:rPr lang="ko-KR" altLang="en-US" sz="2400" dirty="0"/>
              <a:t>표기를 사용하기도 한다</a:t>
            </a:r>
            <a:r>
              <a:rPr lang="en-US" sz="2400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2600" dirty="0" smtClean="0"/>
              <a:t>O(1</a:t>
            </a:r>
            <a:r>
              <a:rPr lang="en-US" sz="2600" dirty="0"/>
              <a:t>) 	</a:t>
            </a:r>
            <a:r>
              <a:rPr lang="en-US" sz="2600" dirty="0" smtClean="0"/>
              <a:t>	</a:t>
            </a:r>
            <a:r>
              <a:rPr lang="ko-KR" altLang="en-US" sz="2600" dirty="0" smtClean="0"/>
              <a:t>상수시간</a:t>
            </a:r>
            <a:r>
              <a:rPr lang="en-US" sz="2600" dirty="0"/>
              <a:t>(Constant Time)</a:t>
            </a:r>
          </a:p>
          <a:p>
            <a:pPr lvl="0"/>
            <a:r>
              <a:rPr lang="en-US" sz="2600" dirty="0"/>
              <a:t>O(logN) 	</a:t>
            </a:r>
            <a:r>
              <a:rPr lang="ko-KR" altLang="en-US" sz="2600" dirty="0" smtClean="0"/>
              <a:t>로그</a:t>
            </a:r>
            <a:r>
              <a:rPr lang="en-US" sz="2600" dirty="0"/>
              <a:t>(</a:t>
            </a:r>
            <a:r>
              <a:rPr lang="ko-KR" altLang="en-US" sz="2600" dirty="0"/>
              <a:t>대수</a:t>
            </a:r>
            <a:r>
              <a:rPr lang="en-US" sz="2600" dirty="0"/>
              <a:t>)</a:t>
            </a:r>
            <a:r>
              <a:rPr lang="ko-KR" altLang="en-US" sz="2600" dirty="0"/>
              <a:t>시간</a:t>
            </a:r>
            <a:r>
              <a:rPr lang="en-US" sz="2600" dirty="0"/>
              <a:t>(Logarithmic Time)</a:t>
            </a:r>
          </a:p>
          <a:p>
            <a:pPr lvl="0"/>
            <a:r>
              <a:rPr lang="en-US" sz="2600" dirty="0"/>
              <a:t>O(N) 	</a:t>
            </a:r>
            <a:r>
              <a:rPr lang="ko-KR" altLang="en-US" sz="2600" dirty="0" smtClean="0"/>
              <a:t>선형시간</a:t>
            </a:r>
            <a:r>
              <a:rPr lang="en-US" sz="2600" dirty="0"/>
              <a:t>(Linear Time)</a:t>
            </a:r>
          </a:p>
          <a:p>
            <a:pPr lvl="0"/>
            <a:r>
              <a:rPr lang="en-US" sz="2600" dirty="0"/>
              <a:t>O(NlogN) 	</a:t>
            </a:r>
            <a:r>
              <a:rPr lang="ko-KR" altLang="en-US" sz="2600" dirty="0"/>
              <a:t>로그선형시간</a:t>
            </a:r>
            <a:r>
              <a:rPr lang="en-US" sz="2600" dirty="0"/>
              <a:t>(Log-linear Time)</a:t>
            </a:r>
          </a:p>
          <a:p>
            <a:pPr lvl="0"/>
            <a:r>
              <a:rPr lang="en-US" sz="2600" dirty="0"/>
              <a:t>O(N</a:t>
            </a:r>
            <a:r>
              <a:rPr lang="en-US" sz="2600" baseline="30000" dirty="0"/>
              <a:t>2</a:t>
            </a:r>
            <a:r>
              <a:rPr lang="en-US" sz="2600" dirty="0"/>
              <a:t>) 	</a:t>
            </a:r>
            <a:r>
              <a:rPr lang="ko-KR" altLang="en-US" sz="2600" dirty="0" smtClean="0"/>
              <a:t>제곱시간</a:t>
            </a:r>
            <a:r>
              <a:rPr lang="en-US" sz="2600" dirty="0"/>
              <a:t>(Quadratic Time)</a:t>
            </a:r>
          </a:p>
          <a:p>
            <a:pPr lvl="0"/>
            <a:r>
              <a:rPr lang="en-US" sz="2600" dirty="0"/>
              <a:t>O(N</a:t>
            </a:r>
            <a:r>
              <a:rPr lang="en-US" sz="2600" baseline="30000" dirty="0"/>
              <a:t>3</a:t>
            </a:r>
            <a:r>
              <a:rPr lang="en-US" sz="2600" dirty="0"/>
              <a:t>) 	</a:t>
            </a:r>
            <a:r>
              <a:rPr lang="ko-KR" altLang="en-US" sz="2600" dirty="0" smtClean="0"/>
              <a:t>세제곱시간</a:t>
            </a:r>
            <a:r>
              <a:rPr lang="en-US" sz="2600" dirty="0"/>
              <a:t>(Cubic Time)</a:t>
            </a:r>
          </a:p>
          <a:p>
            <a:pPr lvl="0"/>
            <a:r>
              <a:rPr lang="en-US" sz="2600" dirty="0"/>
              <a:t>O(2</a:t>
            </a:r>
            <a:r>
              <a:rPr lang="en-US" sz="2600" baseline="30000" dirty="0"/>
              <a:t>N</a:t>
            </a:r>
            <a:r>
              <a:rPr lang="en-US" sz="2600" dirty="0"/>
              <a:t>) 	</a:t>
            </a:r>
            <a:r>
              <a:rPr lang="ko-KR" altLang="en-US" sz="2600" dirty="0" smtClean="0"/>
              <a:t>지수시간</a:t>
            </a:r>
            <a:r>
              <a:rPr lang="en-US" sz="2600" dirty="0"/>
              <a:t>(Exponential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227" y="3549295"/>
            <a:ext cx="23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3N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+5N+4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185" y="4156083"/>
            <a:ext cx="179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2N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+3N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-N+1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7155" y="47015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b="1" baseline="30000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753" y="22932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4N+8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8615" y="9807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5,  100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2971" y="1660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2logN</a:t>
            </a:r>
            <a:endParaRPr lang="en-US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오른쪽 중괄호 7"/>
          <p:cNvSpPr/>
          <p:nvPr/>
        </p:nvSpPr>
        <p:spPr>
          <a:xfrm>
            <a:off x="4656692" y="980728"/>
            <a:ext cx="180000" cy="468052"/>
          </a:xfrm>
          <a:prstGeom prst="righ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오른쪽 중괄호 8"/>
          <p:cNvSpPr/>
          <p:nvPr/>
        </p:nvSpPr>
        <p:spPr>
          <a:xfrm>
            <a:off x="5420103" y="980728"/>
            <a:ext cx="216000" cy="1620000"/>
          </a:xfrm>
          <a:prstGeom prst="righ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왼쪽 중괄호 9"/>
          <p:cNvSpPr/>
          <p:nvPr/>
        </p:nvSpPr>
        <p:spPr>
          <a:xfrm>
            <a:off x="3441257" y="1004238"/>
            <a:ext cx="216000" cy="1026082"/>
          </a:xfrm>
          <a:prstGeom prst="lef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왼쪽 중괄호 10"/>
          <p:cNvSpPr/>
          <p:nvPr/>
        </p:nvSpPr>
        <p:spPr>
          <a:xfrm>
            <a:off x="2403484" y="960038"/>
            <a:ext cx="252000" cy="2988000"/>
          </a:xfrm>
          <a:prstGeom prst="lef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왼쪽 중괄호 11"/>
          <p:cNvSpPr/>
          <p:nvPr/>
        </p:nvSpPr>
        <p:spPr>
          <a:xfrm>
            <a:off x="1530870" y="960038"/>
            <a:ext cx="288000" cy="4008591"/>
          </a:xfrm>
          <a:prstGeom prst="lef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384" y="2779667"/>
            <a:ext cx="87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b="1" baseline="30000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8245" y="2535055"/>
            <a:ext cx="85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),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0679" y="2237631"/>
            <a:ext cx="72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3484" y="13500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O(logN)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0390" y="1030088"/>
            <a:ext cx="7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20962" y="1626103"/>
            <a:ext cx="69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O(N)</a:t>
            </a:r>
          </a:p>
        </p:txBody>
      </p:sp>
      <p:sp>
        <p:nvSpPr>
          <p:cNvPr id="19" name="오른쪽 중괄호 18"/>
          <p:cNvSpPr/>
          <p:nvPr/>
        </p:nvSpPr>
        <p:spPr>
          <a:xfrm>
            <a:off x="6098205" y="960038"/>
            <a:ext cx="288000" cy="3564000"/>
          </a:xfrm>
          <a:prstGeom prst="rightBrac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1512" y="2535055"/>
            <a:ext cx="77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baseline="30000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1941" y="297442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NlogN + N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192476" y="5542994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O-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표기의</a:t>
            </a:r>
            <a:r>
              <a:rPr lang="ko-KR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포함</a:t>
            </a:r>
            <a:r>
              <a:rPr lang="ko-KR" altLang="en-US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prstClr val="black"/>
                </a:solidFill>
                <a:cs typeface="Times New Roman" panose="02020603050405020304" pitchFamily="18" charset="0"/>
              </a:rPr>
              <a:t>관계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06777" y="312081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</a:rPr>
              <a:t>함수의 증가율 비교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38" y="1152525"/>
            <a:ext cx="8125562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1-4 </a:t>
            </a:r>
            <a:r>
              <a:rPr lang="ko-KR" altLang="ko-KR" dirty="0"/>
              <a:t>자바 언어에 대한 기본적인 지식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1301454"/>
          </a:xfrm>
        </p:spPr>
        <p:txBody>
          <a:bodyPr>
            <a:normAutofit/>
          </a:bodyPr>
          <a:lstStyle/>
          <a:p>
            <a:r>
              <a:rPr lang="ko-KR" altLang="ko-KR" sz="2400" dirty="0" smtClean="0"/>
              <a:t>자바 </a:t>
            </a:r>
            <a:r>
              <a:rPr lang="ko-KR" altLang="ko-KR" sz="2400" dirty="0"/>
              <a:t>언어는 객체지향 프로그래밍 언어로서 클래스를 선언하여 데이터를 저장하고 </a:t>
            </a:r>
            <a:r>
              <a:rPr lang="ko-KR" altLang="ko-KR" sz="2400" dirty="0" err="1"/>
              <a:t>메소드</a:t>
            </a:r>
            <a:r>
              <a:rPr lang="en-US" altLang="ko-KR" sz="2400" dirty="0"/>
              <a:t>(Method)</a:t>
            </a:r>
            <a:r>
              <a:rPr lang="ko-KR" altLang="ko-KR" sz="2400" dirty="0"/>
              <a:t>를 선언하여 객체들에 대한 연산을 구현한다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95" y="2954256"/>
            <a:ext cx="5476228" cy="17411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500830" y="5025862"/>
            <a:ext cx="8515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3333FF"/>
                </a:solidFill>
              </a:rPr>
              <a:t>인스턴스 </a:t>
            </a:r>
            <a:r>
              <a:rPr lang="ko-KR" altLang="en-US" sz="2400" dirty="0" smtClean="0">
                <a:solidFill>
                  <a:srgbClr val="3333FF"/>
                </a:solidFill>
              </a:rPr>
              <a:t>변수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객체에 정보를 </a:t>
            </a:r>
            <a:r>
              <a:rPr lang="ko-KR" altLang="en-US" sz="2400" dirty="0" smtClean="0"/>
              <a:t>저장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3333FF"/>
                </a:solidFill>
              </a:rPr>
              <a:t>객체 </a:t>
            </a:r>
            <a:r>
              <a:rPr lang="ko-KR" altLang="en-US" sz="2400" dirty="0" err="1">
                <a:solidFill>
                  <a:srgbClr val="3333FF"/>
                </a:solidFill>
              </a:rPr>
              <a:t>생성자</a:t>
            </a:r>
            <a:r>
              <a:rPr lang="en-US" altLang="ko-KR" sz="2400" dirty="0">
                <a:solidFill>
                  <a:srgbClr val="3333FF"/>
                </a:solidFill>
              </a:rPr>
              <a:t>(</a:t>
            </a:r>
            <a:r>
              <a:rPr lang="en-US" altLang="ko-KR" sz="2400" dirty="0"/>
              <a:t>Constructor</a:t>
            </a:r>
            <a:r>
              <a:rPr lang="en-US" altLang="ko-KR" sz="2400" dirty="0" smtClean="0"/>
              <a:t>): </a:t>
            </a:r>
            <a:r>
              <a:rPr lang="ko-KR" altLang="en-US" sz="2400" dirty="0" smtClean="0"/>
              <a:t>객체를 생성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err="1" smtClean="0">
                <a:solidFill>
                  <a:srgbClr val="3333FF"/>
                </a:solidFill>
              </a:rPr>
              <a:t>메소드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객체 </a:t>
            </a:r>
            <a:r>
              <a:rPr lang="ko-KR" altLang="en-US" sz="2400" dirty="0"/>
              <a:t>혹은 객체 내부 인스턴스 변수에 대한 </a:t>
            </a:r>
            <a:r>
              <a:rPr lang="ko-KR" altLang="en-US" sz="2400" dirty="0" smtClean="0"/>
              <a:t>연산 수행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98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34181" y="576400"/>
            <a:ext cx="7880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/>
              <a:t>[</a:t>
            </a:r>
            <a:r>
              <a:rPr lang="ko-KR" altLang="en-US" sz="2400" dirty="0" smtClean="0"/>
              <a:t>예제</a:t>
            </a:r>
            <a:r>
              <a:rPr lang="en-US" altLang="ko-KR" sz="2400" dirty="0" smtClean="0"/>
              <a:t>] </a:t>
            </a:r>
            <a:r>
              <a:rPr lang="ko-KR" altLang="en-US" sz="2400" dirty="0" smtClean="0"/>
              <a:t>학생을 </a:t>
            </a:r>
            <a:r>
              <a:rPr lang="ko-KR" altLang="en-US" sz="2400" dirty="0"/>
              <a:t>객체로 표현하기 위해 </a:t>
            </a:r>
            <a:r>
              <a:rPr lang="en-US" altLang="ko-KR" sz="2400" dirty="0"/>
              <a:t>Student </a:t>
            </a:r>
            <a:r>
              <a:rPr lang="ko-KR" altLang="en-US" sz="2400" dirty="0" smtClean="0"/>
              <a:t>클래스 </a:t>
            </a:r>
            <a:endParaRPr lang="en-US" altLang="ko-KR" sz="2400" dirty="0" smtClean="0"/>
          </a:p>
          <a:p>
            <a:r>
              <a:rPr lang="ko-KR" altLang="en-US" sz="2400" dirty="0" smtClean="0"/>
              <a:t>각 </a:t>
            </a:r>
            <a:r>
              <a:rPr lang="en-US" altLang="ko-KR" sz="2400" dirty="0"/>
              <a:t>Student </a:t>
            </a:r>
            <a:r>
              <a:rPr lang="ko-KR" altLang="en-US" sz="2400" dirty="0"/>
              <a:t>객체는 이름과 학번을 각각 저장하는 인스턴스 변수 </a:t>
            </a:r>
            <a:r>
              <a:rPr lang="en-US" altLang="ko-KR" sz="2400" dirty="0"/>
              <a:t>name</a:t>
            </a:r>
            <a:r>
              <a:rPr lang="ko-KR" altLang="en-US" sz="2400" dirty="0"/>
              <a:t>과 </a:t>
            </a:r>
            <a:r>
              <a:rPr lang="en-US" altLang="ko-KR" sz="2400" dirty="0"/>
              <a:t>id</a:t>
            </a:r>
            <a:r>
              <a:rPr lang="ko-KR" altLang="en-US" sz="2400" dirty="0"/>
              <a:t>를 </a:t>
            </a:r>
            <a:r>
              <a:rPr lang="ko-KR" altLang="en-US" sz="2400" dirty="0" smtClean="0"/>
              <a:t>가짐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59" y="2214994"/>
            <a:ext cx="5581283" cy="383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6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1329" y="634547"/>
            <a:ext cx="76150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데이터를 저장하고 있는 객체들을 위한 자료구조는 별도의 클래스로 </a:t>
            </a:r>
            <a:r>
              <a:rPr lang="ko-KR" altLang="en-US" sz="2400" dirty="0" smtClean="0"/>
              <a:t>구현</a:t>
            </a:r>
            <a:endParaRPr lang="en-US" altLang="ko-KR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자료구조 </a:t>
            </a:r>
            <a:r>
              <a:rPr lang="ko-KR" altLang="en-US" sz="2400" dirty="0"/>
              <a:t>객체 내부에 저장되어있는 객체를 탐색하고</a:t>
            </a:r>
            <a:r>
              <a:rPr lang="en-US" altLang="ko-KR" sz="2400" dirty="0"/>
              <a:t>, </a:t>
            </a:r>
            <a:r>
              <a:rPr lang="ko-KR" altLang="en-US" sz="2400" dirty="0"/>
              <a:t>삭제하며</a:t>
            </a:r>
            <a:r>
              <a:rPr lang="en-US" altLang="ko-KR" sz="2400" dirty="0"/>
              <a:t>, </a:t>
            </a:r>
            <a:r>
              <a:rPr lang="ko-KR" altLang="en-US" sz="2400" dirty="0"/>
              <a:t>새 객체를 삽입하는 등의 연산을 수행하는 </a:t>
            </a:r>
            <a:r>
              <a:rPr lang="ko-KR" altLang="en-US" sz="2400" dirty="0" err="1"/>
              <a:t>메소드들도</a:t>
            </a:r>
            <a:r>
              <a:rPr lang="ko-KR" altLang="en-US" sz="2400" dirty="0"/>
              <a:t> 자료구조의 클래스 내에 </a:t>
            </a:r>
            <a:r>
              <a:rPr lang="ko-KR" altLang="en-US" sz="2400" dirty="0" smtClean="0"/>
              <a:t>정의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94850" y="546903"/>
            <a:ext cx="7772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3333FF"/>
                </a:solidFill>
              </a:rPr>
              <a:t>배열</a:t>
            </a:r>
            <a:r>
              <a:rPr lang="en-US" altLang="ko-KR" sz="2400" dirty="0">
                <a:solidFill>
                  <a:srgbClr val="3333FF"/>
                </a:solidFill>
              </a:rPr>
              <a:t>(Array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동일한 타입의 원소들이 연속적인 메모리 공간에 할당되어 있는 기초적인 </a:t>
            </a:r>
            <a:r>
              <a:rPr lang="ko-KR" altLang="en-US" sz="2400" dirty="0" smtClean="0"/>
              <a:t>자료구조 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각 </a:t>
            </a:r>
            <a:r>
              <a:rPr lang="ko-KR" altLang="en-US" sz="2400" dirty="0"/>
              <a:t>항목이 하나의 원소에 </a:t>
            </a:r>
            <a:r>
              <a:rPr lang="ko-KR" altLang="en-US" sz="2400" dirty="0" smtClean="0"/>
              <a:t>저장</a:t>
            </a:r>
            <a:endParaRPr lang="ko-KR" altLang="en-US" sz="2400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10" y="2447505"/>
            <a:ext cx="6470281" cy="214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71831" y="586233"/>
            <a:ext cx="7939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</a:rPr>
              <a:t>if-</a:t>
            </a:r>
            <a:r>
              <a:rPr lang="ko-KR" altLang="en-US" sz="2400" dirty="0" smtClean="0">
                <a:solidFill>
                  <a:srgbClr val="3333FF"/>
                </a:solidFill>
              </a:rPr>
              <a:t>문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조건문으로서 </a:t>
            </a:r>
            <a:r>
              <a:rPr lang="ko-KR" altLang="en-US" sz="2400" dirty="0" smtClean="0"/>
              <a:t>하나 </a:t>
            </a:r>
            <a:r>
              <a:rPr lang="ko-KR" altLang="en-US" sz="2400" dirty="0"/>
              <a:t>또는 여러가지 조건을 검사하도록 </a:t>
            </a:r>
            <a:r>
              <a:rPr lang="ko-KR" altLang="en-US" sz="2400" dirty="0" smtClean="0"/>
              <a:t>선언</a:t>
            </a: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조건식이 </a:t>
            </a:r>
            <a:r>
              <a:rPr lang="en-US" altLang="ko-KR" sz="2400" dirty="0"/>
              <a:t>true</a:t>
            </a:r>
            <a:r>
              <a:rPr lang="ko-KR" altLang="en-US" sz="2400" dirty="0"/>
              <a:t>이면 해당 명령문을 수행하고</a:t>
            </a:r>
            <a:r>
              <a:rPr lang="en-US" altLang="ko-KR" sz="2400" dirty="0"/>
              <a:t>, false</a:t>
            </a:r>
            <a:r>
              <a:rPr lang="ko-KR" altLang="en-US" sz="2400" dirty="0"/>
              <a:t>이면 </a:t>
            </a:r>
            <a:r>
              <a:rPr lang="en-US" altLang="ko-KR" sz="2400" dirty="0"/>
              <a:t>else</a:t>
            </a:r>
            <a:r>
              <a:rPr lang="ko-KR" altLang="en-US" sz="2400" dirty="0"/>
              <a:t>의 명령문을 </a:t>
            </a:r>
            <a:r>
              <a:rPr lang="ko-KR" altLang="en-US" sz="2400" dirty="0" smtClean="0"/>
              <a:t>수행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95" y="2833196"/>
            <a:ext cx="6223819" cy="297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6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1664" y="643531"/>
            <a:ext cx="7900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err="1" smtClean="0">
                <a:solidFill>
                  <a:srgbClr val="3333FF"/>
                </a:solidFill>
              </a:rPr>
              <a:t>반복문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for-</a:t>
            </a:r>
            <a:r>
              <a:rPr lang="ko-KR" altLang="en-US" sz="2400" dirty="0" smtClean="0"/>
              <a:t>문은 </a:t>
            </a:r>
            <a:r>
              <a:rPr lang="ko-KR" altLang="en-US" sz="2400" dirty="0"/>
              <a:t>두 가지 방식으로 사용가능한데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초기화식</a:t>
            </a:r>
            <a:r>
              <a:rPr lang="en-US" altLang="ko-KR" sz="2400" dirty="0"/>
              <a:t>, </a:t>
            </a:r>
            <a:r>
              <a:rPr lang="ko-KR" altLang="en-US" sz="2400" dirty="0"/>
              <a:t>조건식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증감식을</a:t>
            </a:r>
            <a:r>
              <a:rPr lang="ko-KR" altLang="en-US" sz="2400" dirty="0"/>
              <a:t> 통해 </a:t>
            </a:r>
            <a:r>
              <a:rPr lang="ko-KR" altLang="en-US" sz="2400" dirty="0" err="1"/>
              <a:t>반복문을</a:t>
            </a:r>
            <a:r>
              <a:rPr lang="ko-KR" altLang="en-US" sz="2400" dirty="0"/>
              <a:t> 제어하는 방식과 배열의 모든 원소들을 차례로 읽으며 명령문을 처리하는 </a:t>
            </a:r>
            <a:r>
              <a:rPr lang="ko-KR" altLang="en-US" sz="2400" dirty="0" smtClean="0"/>
              <a:t>방식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while -</a:t>
            </a:r>
            <a:r>
              <a:rPr lang="ko-KR" altLang="en-US" sz="2400" dirty="0" smtClean="0"/>
              <a:t>문은 </a:t>
            </a:r>
            <a:r>
              <a:rPr lang="ko-KR" altLang="en-US" sz="2400" dirty="0"/>
              <a:t>조건식이 만족된 동안에만 반복 </a:t>
            </a:r>
            <a:r>
              <a:rPr lang="ko-KR" altLang="en-US" sz="2400" dirty="0" smtClean="0"/>
              <a:t>수행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4" y="3524978"/>
            <a:ext cx="8297997" cy="1902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추상데이터타입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473264"/>
            <a:ext cx="7886700" cy="49120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dirty="0" smtClean="0"/>
              <a:t>추상데이터타입</a:t>
            </a:r>
            <a:r>
              <a:rPr lang="en-US" dirty="0"/>
              <a:t>(Abstract Data Type)</a:t>
            </a:r>
            <a:r>
              <a:rPr lang="ko-KR" altLang="en-US" dirty="0" smtClean="0"/>
              <a:t>은 </a:t>
            </a:r>
            <a:r>
              <a:rPr lang="ko-KR" altLang="en-US" dirty="0">
                <a:solidFill>
                  <a:srgbClr val="3333FF"/>
                </a:solidFill>
              </a:rPr>
              <a:t>데이터와 그 데이터에 대한 추상적인 연산들</a:t>
            </a:r>
            <a:r>
              <a:rPr lang="ko-KR" altLang="en-US" dirty="0"/>
              <a:t>로써 </a:t>
            </a:r>
            <a:r>
              <a:rPr lang="ko-KR" altLang="en-US" dirty="0" smtClean="0"/>
              <a:t>구성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‘</a:t>
            </a:r>
            <a:r>
              <a:rPr lang="ko-KR" altLang="en-US" dirty="0"/>
              <a:t>추상</a:t>
            </a:r>
            <a:r>
              <a:rPr lang="en-US" dirty="0"/>
              <a:t>’</a:t>
            </a:r>
            <a:r>
              <a:rPr lang="ko-KR" altLang="en-US" dirty="0"/>
              <a:t>의 </a:t>
            </a:r>
            <a:r>
              <a:rPr lang="ko-KR" altLang="en-US" dirty="0" smtClean="0"/>
              <a:t>의미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연산을 구체적으로 어떻게 구현하여야 한다는 세부 명세를 포함하고 있지 않다는 </a:t>
            </a:r>
            <a:r>
              <a:rPr lang="ko-KR" altLang="en-US" dirty="0" smtClean="0"/>
              <a:t>의미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ko-KR" altLang="en-US" dirty="0" smtClean="0"/>
              <a:t>자료구조는 </a:t>
            </a:r>
            <a:r>
              <a:rPr lang="ko-KR" altLang="en-US" dirty="0"/>
              <a:t>추상데이터타입을 구체적</a:t>
            </a:r>
            <a:r>
              <a:rPr lang="en-US" dirty="0"/>
              <a:t>(</a:t>
            </a:r>
            <a:r>
              <a:rPr lang="ko-KR" altLang="en-US" dirty="0"/>
              <a:t>실제 프로그램</a:t>
            </a:r>
            <a:r>
              <a:rPr lang="en-US" dirty="0"/>
              <a:t>)</a:t>
            </a:r>
            <a:r>
              <a:rPr lang="ko-KR" altLang="en-US" dirty="0"/>
              <a:t>으로 구현한 </a:t>
            </a:r>
            <a:r>
              <a:rPr lang="ko-KR" altLang="en-US" dirty="0" smtClean="0"/>
              <a:t>것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61999" y="577249"/>
            <a:ext cx="7585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</a:rPr>
              <a:t>Comparable </a:t>
            </a:r>
            <a:r>
              <a:rPr lang="ko-KR" altLang="en-US" sz="2400" dirty="0"/>
              <a:t>은 </a:t>
            </a:r>
            <a:r>
              <a:rPr lang="en-US" altLang="ko-KR" sz="2400" dirty="0" err="1"/>
              <a:t>java.lang</a:t>
            </a:r>
            <a:r>
              <a:rPr lang="ko-KR" altLang="en-US" sz="2400" dirty="0" smtClean="0"/>
              <a:t>에 </a:t>
            </a:r>
            <a:r>
              <a:rPr lang="ko-KR" altLang="en-US" sz="2400" dirty="0"/>
              <a:t>선언된 </a:t>
            </a:r>
            <a:r>
              <a:rPr lang="ko-KR" altLang="en-US" sz="2400" dirty="0" smtClean="0"/>
              <a:t>인터페이스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객체의 </a:t>
            </a:r>
            <a:r>
              <a:rPr lang="ko-KR" altLang="en-US" sz="2400" dirty="0"/>
              <a:t>하나의 </a:t>
            </a:r>
            <a:r>
              <a:rPr lang="ko-KR" altLang="en-US" sz="2400" dirty="0" err="1"/>
              <a:t>멤버만을</a:t>
            </a:r>
            <a:r>
              <a:rPr lang="ko-KR" altLang="en-US" sz="2400" dirty="0"/>
              <a:t> 기준으로 객체들을 정렬할 때 </a:t>
            </a:r>
            <a:r>
              <a:rPr lang="ko-KR" altLang="en-US" sz="2400" dirty="0" smtClean="0"/>
              <a:t>사용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/>
              <a:t>compareTo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메소드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53" y="2409650"/>
            <a:ext cx="5432465" cy="11102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1705753" y="3782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 err="1">
                <a:solidFill>
                  <a:srgbClr val="3333FF"/>
                </a:solidFill>
              </a:rPr>
              <a:t>x.compareTo</a:t>
            </a:r>
            <a:r>
              <a:rPr lang="en-US" altLang="ko-KR" sz="2400" dirty="0">
                <a:solidFill>
                  <a:srgbClr val="3333FF"/>
                </a:solidFill>
              </a:rPr>
              <a:t>(y)</a:t>
            </a:r>
            <a:r>
              <a:rPr lang="ko-KR" altLang="en-US" sz="2400" dirty="0"/>
              <a:t>는 </a:t>
            </a:r>
          </a:p>
          <a:p>
            <a:r>
              <a:rPr lang="en-US" altLang="ko-KR" sz="2400" dirty="0" smtClean="0"/>
              <a:t>•   x </a:t>
            </a:r>
            <a:r>
              <a:rPr lang="en-US" altLang="ko-KR" sz="2400" dirty="0"/>
              <a:t>&lt; y</a:t>
            </a:r>
            <a:r>
              <a:rPr lang="ko-KR" altLang="en-US" sz="2400" dirty="0"/>
              <a:t>이면 음수</a:t>
            </a:r>
          </a:p>
          <a:p>
            <a:r>
              <a:rPr lang="en-US" altLang="ko-KR" sz="2400" dirty="0" smtClean="0"/>
              <a:t>•   x </a:t>
            </a:r>
            <a:r>
              <a:rPr lang="en-US" altLang="ko-KR" sz="2400" dirty="0"/>
              <a:t>= y</a:t>
            </a:r>
            <a:r>
              <a:rPr lang="ko-KR" altLang="en-US" sz="2400" dirty="0"/>
              <a:t>이면 </a:t>
            </a:r>
            <a:r>
              <a:rPr lang="en-US" altLang="ko-KR" sz="2400" dirty="0"/>
              <a:t>0</a:t>
            </a:r>
          </a:p>
          <a:p>
            <a:r>
              <a:rPr lang="en-US" altLang="ko-KR" sz="2400" dirty="0" smtClean="0"/>
              <a:t>•   x </a:t>
            </a:r>
            <a:r>
              <a:rPr lang="en-US" altLang="ko-KR" sz="2400" dirty="0"/>
              <a:t>&gt; y</a:t>
            </a:r>
            <a:r>
              <a:rPr lang="ko-KR" altLang="en-US" sz="2400" dirty="0"/>
              <a:t>이면 </a:t>
            </a:r>
            <a:r>
              <a:rPr lang="ko-KR" altLang="en-US" sz="2400" dirty="0" smtClean="0"/>
              <a:t>양수 리턴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2227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93173" y="887642"/>
            <a:ext cx="786089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Comparable </a:t>
            </a:r>
            <a:r>
              <a:rPr lang="ko-KR" altLang="en-US" sz="2400" dirty="0"/>
              <a:t>인터페이스는 각각 다른 클래스를 선언할 때마다 객체들을 정렬하기 위해 별도의 비교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일일이 선언해야하는 불편을 </a:t>
            </a:r>
            <a:r>
              <a:rPr lang="ko-KR" altLang="en-US" sz="2400" dirty="0" err="1" smtClean="0"/>
              <a:t>덜어줌</a:t>
            </a:r>
            <a:r>
              <a:rPr lang="en-US" altLang="ko-KR" sz="2400" dirty="0" smtClean="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만일 </a:t>
            </a:r>
            <a:r>
              <a:rPr lang="en-US" altLang="ko-KR" sz="2400" dirty="0"/>
              <a:t>Comparable </a:t>
            </a:r>
            <a:r>
              <a:rPr lang="ko-KR" altLang="en-US" sz="2400" dirty="0"/>
              <a:t>인터페이스가 없었다면</a:t>
            </a:r>
            <a:r>
              <a:rPr lang="en-US" altLang="ko-KR" sz="2400" dirty="0"/>
              <a:t>, </a:t>
            </a:r>
            <a:r>
              <a:rPr lang="ko-KR" altLang="en-US" sz="2400" dirty="0"/>
              <a:t>객체들을 정렬해야하는 각각의 클래스마다 정렬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정의해야만 </a:t>
            </a:r>
            <a:r>
              <a:rPr lang="ko-KR" altLang="en-US" sz="2400" dirty="0" smtClean="0"/>
              <a:t>함</a:t>
            </a:r>
            <a:r>
              <a:rPr lang="en-US" altLang="ko-KR" sz="2400" dirty="0" smtClean="0"/>
              <a:t>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이러한 </a:t>
            </a:r>
            <a:r>
              <a:rPr lang="ko-KR" altLang="en-US" sz="2400" dirty="0"/>
              <a:t>정렬 </a:t>
            </a:r>
            <a:r>
              <a:rPr lang="ko-KR" altLang="en-US" sz="2400" dirty="0" err="1"/>
              <a:t>메소드들은</a:t>
            </a:r>
            <a:r>
              <a:rPr lang="ko-KR" altLang="en-US" sz="2400" dirty="0"/>
              <a:t> 거의 동일할 것이고 단지 객체의 멤버를 비교하는 부분만 </a:t>
            </a:r>
            <a:r>
              <a:rPr lang="ko-KR" altLang="en-US" sz="2400" dirty="0" smtClean="0"/>
              <a:t>다름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90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71832" y="622172"/>
            <a:ext cx="79297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Comparable </a:t>
            </a:r>
            <a:r>
              <a:rPr lang="ko-KR" altLang="en-US" sz="2400" dirty="0"/>
              <a:t>인터페이스는 일반적으로 </a:t>
            </a:r>
            <a:r>
              <a:rPr lang="en-US" altLang="ko-KR" sz="2400" dirty="0" err="1"/>
              <a:t>compareTo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재정의하여 두 개의 객체를 </a:t>
            </a:r>
            <a:r>
              <a:rPr lang="ko-KR" altLang="en-US" sz="2400" dirty="0" smtClean="0"/>
              <a:t>비교</a:t>
            </a:r>
            <a:endParaRPr lang="en-US" altLang="ko-KR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String</a:t>
            </a:r>
            <a:r>
              <a:rPr lang="en-US" altLang="ko-KR" sz="2400" dirty="0"/>
              <a:t>, Date</a:t>
            </a:r>
            <a:r>
              <a:rPr lang="ko-KR" altLang="en-US" sz="2400" dirty="0"/>
              <a:t>와 </a:t>
            </a:r>
            <a:r>
              <a:rPr lang="en-US" altLang="ko-KR" sz="2400" dirty="0"/>
              <a:t>Integer, Character, Double </a:t>
            </a:r>
            <a:r>
              <a:rPr lang="ko-KR" altLang="en-US" sz="2400" dirty="0" smtClean="0"/>
              <a:t>등의 </a:t>
            </a:r>
            <a:r>
              <a:rPr lang="en-US" altLang="ko-KR" sz="2400" dirty="0" smtClean="0"/>
              <a:t>Wrapper </a:t>
            </a:r>
            <a:r>
              <a:rPr lang="ko-KR" altLang="en-US" sz="2400" dirty="0"/>
              <a:t>클래스에는 이미 </a:t>
            </a:r>
            <a:r>
              <a:rPr lang="en-US" altLang="ko-KR" sz="2400" dirty="0"/>
              <a:t>Comparable </a:t>
            </a:r>
            <a:r>
              <a:rPr lang="ko-KR" altLang="en-US" sz="2400" dirty="0"/>
              <a:t>인터페이스가 구현되어 있으므로 </a:t>
            </a:r>
            <a:r>
              <a:rPr lang="en-US" altLang="ko-KR" sz="2400" dirty="0" err="1"/>
              <a:t>compareTo</a:t>
            </a:r>
            <a:r>
              <a:rPr lang="en-US" altLang="ko-KR" sz="2400" dirty="0"/>
              <a:t>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재정의할 </a:t>
            </a:r>
            <a:r>
              <a:rPr lang="ko-KR" altLang="en-US" sz="2400" dirty="0" smtClean="0"/>
              <a:t>필요 없음</a:t>
            </a:r>
            <a:endParaRPr lang="en-US" altLang="ko-KR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Comparable </a:t>
            </a:r>
            <a:r>
              <a:rPr lang="ko-KR" altLang="en-US" sz="2400" dirty="0"/>
              <a:t>인터페이스는 일반적으로 다음과 같이 선언하여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79" y="4307072"/>
            <a:ext cx="7115821" cy="1808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6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89819" y="586233"/>
            <a:ext cx="75954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</a:rPr>
              <a:t>Comparator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en-US" altLang="ko-KR" sz="2400" dirty="0" err="1"/>
              <a:t>java.util</a:t>
            </a:r>
            <a:r>
              <a:rPr lang="en-US" altLang="ko-KR" sz="2400" dirty="0"/>
              <a:t> </a:t>
            </a:r>
            <a:r>
              <a:rPr lang="ko-KR" altLang="en-US" sz="2400" dirty="0"/>
              <a:t>에 </a:t>
            </a:r>
            <a:r>
              <a:rPr lang="ko-KR" altLang="en-US" sz="2400" dirty="0" smtClean="0"/>
              <a:t>선언된 인터페이스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한 </a:t>
            </a:r>
            <a:r>
              <a:rPr lang="ko-KR" altLang="en-US" sz="2400" dirty="0"/>
              <a:t>프로그램 내에서 동일한 타입의 객체들을 여러 개의 멤버를 기준으로 나열할 수 있게 </a:t>
            </a:r>
            <a:r>
              <a:rPr lang="ko-KR" altLang="en-US" sz="2400" dirty="0" smtClean="0"/>
              <a:t>해줌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compare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가짐</a:t>
            </a:r>
            <a:endParaRPr lang="ko-KR" altLang="en-US" sz="2400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56" y="2970099"/>
            <a:ext cx="5653989" cy="11201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4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79986" y="1019700"/>
            <a:ext cx="7536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Comparator </a:t>
            </a:r>
            <a:r>
              <a:rPr lang="ko-KR" altLang="en-US" sz="2400" dirty="0"/>
              <a:t>인터페이스는 일반적으로 비교에 기준이 되는 멤버를 위한 </a:t>
            </a:r>
            <a:r>
              <a:rPr lang="ko-KR" altLang="en-US" sz="2400" dirty="0" smtClean="0"/>
              <a:t>별도의</a:t>
            </a:r>
            <a:r>
              <a:rPr lang="en-US" altLang="ko-KR" sz="2400" dirty="0" smtClean="0"/>
              <a:t>(</a:t>
            </a:r>
            <a:r>
              <a:rPr lang="ko-KR" altLang="en-US" sz="2400" dirty="0"/>
              <a:t>제</a:t>
            </a:r>
            <a:r>
              <a:rPr lang="en-US" altLang="ko-KR" sz="2400" dirty="0"/>
              <a:t>3</a:t>
            </a:r>
            <a:r>
              <a:rPr lang="ko-KR" altLang="en-US" sz="2400" dirty="0"/>
              <a:t>의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클래스를 </a:t>
            </a:r>
            <a:r>
              <a:rPr lang="ko-KR" altLang="en-US" sz="2400" dirty="0"/>
              <a:t>다음과 같이 선언하여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79" y="2716449"/>
            <a:ext cx="7358534" cy="202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6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4" y="1225652"/>
            <a:ext cx="8924925" cy="4819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839" y="363794"/>
            <a:ext cx="29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Student Class</a:t>
            </a:r>
            <a:endParaRPr lang="ko-KR" alt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75072" y="1796547"/>
            <a:ext cx="7384026" cy="809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5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" y="669515"/>
            <a:ext cx="9053513" cy="50863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19432" y="825911"/>
            <a:ext cx="8268929" cy="117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9432" y="2162178"/>
            <a:ext cx="8485240" cy="117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19432" y="3497527"/>
            <a:ext cx="8268929" cy="1179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9432" y="4793548"/>
            <a:ext cx="5958350" cy="751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839" y="363794"/>
            <a:ext cx="29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Main Class</a:t>
            </a:r>
            <a:endParaRPr lang="ko-KR" altLang="en-US" sz="2400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6" y="1041143"/>
            <a:ext cx="8620125" cy="52673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94503" y="4323437"/>
            <a:ext cx="3677265" cy="238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19085" y="4977280"/>
            <a:ext cx="3677265" cy="238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43669" y="5640959"/>
            <a:ext cx="3677265" cy="238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5220934" y="4424516"/>
            <a:ext cx="1101208" cy="9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5220934" y="5086187"/>
            <a:ext cx="1101208" cy="9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5220934" y="5750492"/>
            <a:ext cx="1101208" cy="9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" y="637560"/>
            <a:ext cx="895626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0" y="1500034"/>
            <a:ext cx="4333875" cy="41529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28" y="2262955"/>
            <a:ext cx="1990725" cy="34194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46" y="2262954"/>
            <a:ext cx="1990725" cy="3419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263" y="2195358"/>
            <a:ext cx="1990725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839" y="483771"/>
            <a:ext cx="237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solidFill>
                  <a:srgbClr val="C00000"/>
                </a:solidFill>
              </a:rPr>
              <a:t>수행</a:t>
            </a:r>
            <a:r>
              <a:rPr lang="en-US" altLang="ko-KR" sz="2800" dirty="0" smtClean="0">
                <a:solidFill>
                  <a:srgbClr val="C00000"/>
                </a:solidFill>
              </a:rPr>
              <a:t> </a:t>
            </a:r>
            <a:r>
              <a:rPr lang="ko-KR" altLang="en-US" sz="2800" dirty="0" smtClean="0">
                <a:solidFill>
                  <a:srgbClr val="C00000"/>
                </a:solidFill>
              </a:rPr>
              <a:t>결과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147" y="1759233"/>
            <a:ext cx="2016000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</a:rPr>
              <a:t>추상데이터타입</a:t>
            </a:r>
            <a:endParaRPr lang="en-US" altLang="ko-KR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(ADT)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1337097" y="2862197"/>
            <a:ext cx="1015663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</a:rPr>
              <a:t>데이터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2122" y="1790010"/>
            <a:ext cx="1980000" cy="40011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solidFill>
                  <a:prstClr val="black"/>
                </a:solidFill>
              </a:rPr>
              <a:t>자료구조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2920" y="2575055"/>
            <a:ext cx="110992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</a:rPr>
              <a:t>구체화된 관련 연산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745" y="2720796"/>
            <a:ext cx="1044000" cy="64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</a:rPr>
              <a:t>관련 연산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471" y="2832818"/>
            <a:ext cx="252000" cy="36933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099472" y="2852672"/>
            <a:ext cx="1015663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ko-KR" altLang="en-US" dirty="0">
                <a:solidFill>
                  <a:prstClr val="black"/>
                </a:solidFill>
              </a:rPr>
              <a:t>데이터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8796" y="2823293"/>
            <a:ext cx="252000" cy="36933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0" name="오른쪽 화살표 19"/>
          <p:cNvSpPr/>
          <p:nvPr/>
        </p:nvSpPr>
        <p:spPr>
          <a:xfrm>
            <a:off x="4609746" y="2659999"/>
            <a:ext cx="314325" cy="602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4077759" y="2793305"/>
            <a:ext cx="738664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ko-KR" altLang="en-US" b="1">
                <a:solidFill>
                  <a:prstClr val="white"/>
                </a:solidFill>
              </a:rPr>
              <a:t>구현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18154" y="529309"/>
            <a:ext cx="5870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추상데이터타입과</a:t>
            </a:r>
            <a:r>
              <a:rPr lang="ko-KR" altLang="en-US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자료구조</a:t>
            </a:r>
            <a:r>
              <a:rPr lang="ko-KR" altLang="en-US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cs typeface="Times New Roman" panose="02020603050405020304" pitchFamily="18" charset="0"/>
              </a:rPr>
              <a:t>관계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43" y="4038810"/>
            <a:ext cx="2536603" cy="164046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903" y="4038810"/>
            <a:ext cx="2634705" cy="1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71833" y="588777"/>
            <a:ext cx="7556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rgbClr val="3333FF"/>
                </a:solidFill>
              </a:rPr>
              <a:t>import </a:t>
            </a:r>
            <a:r>
              <a:rPr lang="ko-KR" altLang="en-US" sz="2400" dirty="0">
                <a:solidFill>
                  <a:srgbClr val="3333FF"/>
                </a:solidFill>
              </a:rPr>
              <a:t>문</a:t>
            </a:r>
            <a:r>
              <a:rPr lang="ko-KR" altLang="en-US" sz="2400" dirty="0"/>
              <a:t>은 이미 정의되어 있는 클래스를 사용하기 위한 </a:t>
            </a:r>
            <a:r>
              <a:rPr lang="ko-KR" altLang="en-US" sz="2400" dirty="0" smtClean="0"/>
              <a:t>선언문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8" y="1505752"/>
            <a:ext cx="6767319" cy="680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>
          <a:xfrm>
            <a:off x="771833" y="2415033"/>
            <a:ext cx="800837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err="1"/>
              <a:t>Java.lang</a:t>
            </a:r>
            <a:r>
              <a:rPr lang="ko-KR" altLang="en-US" sz="2400" dirty="0"/>
              <a:t>은 기본적으로 자바에서 제공하는 패키지로서 </a:t>
            </a:r>
            <a:r>
              <a:rPr lang="en-US" altLang="ko-KR" sz="2400" dirty="0"/>
              <a:t>import</a:t>
            </a:r>
            <a:r>
              <a:rPr lang="ko-KR" altLang="en-US" sz="2400" dirty="0"/>
              <a:t>할 필요가 </a:t>
            </a:r>
            <a:r>
              <a:rPr lang="ko-KR" altLang="en-US" sz="2400" dirty="0" smtClean="0"/>
              <a:t>없음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유용한 </a:t>
            </a:r>
            <a:r>
              <a:rPr lang="ko-KR" altLang="en-US" sz="2400" dirty="0"/>
              <a:t>유틸리티를 제공하는 패키지인 </a:t>
            </a:r>
            <a:r>
              <a:rPr lang="en-US" altLang="ko-KR" sz="2400" dirty="0" err="1"/>
              <a:t>java.util</a:t>
            </a:r>
            <a:r>
              <a:rPr lang="ko-KR" altLang="en-US" sz="2400" dirty="0"/>
              <a:t>의 </a:t>
            </a:r>
            <a:r>
              <a:rPr lang="ko-KR" altLang="en-US" sz="2400" dirty="0" smtClean="0"/>
              <a:t> 클래스들 중에 사용되는 이 후에 클래스들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989238" y="4444691"/>
            <a:ext cx="6070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java.util.ArrayList</a:t>
            </a:r>
            <a:r>
              <a:rPr lang="en-US" altLang="ko-KR" dirty="0"/>
              <a:t>; 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java.util.LinkedList</a:t>
            </a:r>
            <a:r>
              <a:rPr lang="en-US" altLang="ko-KR" dirty="0"/>
              <a:t>; 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java.util.List</a:t>
            </a:r>
            <a:r>
              <a:rPr lang="en-US" altLang="ko-KR" dirty="0"/>
              <a:t>; 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java.util.Queue</a:t>
            </a:r>
            <a:r>
              <a:rPr lang="en-US" altLang="ko-KR" dirty="0"/>
              <a:t>; 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java.util.PriorityQueue</a:t>
            </a:r>
            <a:r>
              <a:rPr lang="en-US" altLang="ko-KR" dirty="0"/>
              <a:t>;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java.util.NoSuchElementException</a:t>
            </a:r>
            <a:r>
              <a:rPr lang="en-US" altLang="ko-KR" dirty="0"/>
              <a:t>;</a:t>
            </a:r>
          </a:p>
          <a:p>
            <a:r>
              <a:rPr lang="en-US" altLang="ko-KR" dirty="0" smtClean="0"/>
              <a:t>• import </a:t>
            </a:r>
            <a:r>
              <a:rPr lang="en-US" altLang="ko-KR" dirty="0" err="1"/>
              <a:t>java.util.EmptyStackException</a:t>
            </a:r>
            <a:r>
              <a:rPr lang="en-US" altLang="ko-K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482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1-5 </a:t>
            </a:r>
            <a:r>
              <a:rPr lang="ko-KR" altLang="en-US" dirty="0" smtClean="0"/>
              <a:t>순환</a:t>
            </a:r>
            <a:r>
              <a:rPr lang="en-US" altLang="ko-KR" dirty="0" smtClean="0"/>
              <a:t>(Recursion)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1305" y="1554480"/>
            <a:ext cx="8161389" cy="2339094"/>
          </a:xfrm>
        </p:spPr>
        <p:txBody>
          <a:bodyPr/>
          <a:lstStyle/>
          <a:p>
            <a:r>
              <a:rPr lang="ko-KR" altLang="ko-KR" sz="2400" dirty="0">
                <a:solidFill>
                  <a:srgbClr val="3333FF"/>
                </a:solidFill>
              </a:rPr>
              <a:t>순환</a:t>
            </a:r>
            <a:r>
              <a:rPr lang="en-US" altLang="ko-KR" sz="2400" dirty="0">
                <a:solidFill>
                  <a:srgbClr val="3333FF"/>
                </a:solidFill>
              </a:rPr>
              <a:t>(Recursion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en-US" altLang="ko-KR" sz="2400" dirty="0" smtClean="0"/>
              <a:t>:</a:t>
            </a:r>
            <a:r>
              <a:rPr lang="ko-KR" altLang="ko-KR" sz="2400" dirty="0" smtClean="0"/>
              <a:t> </a:t>
            </a:r>
            <a:r>
              <a:rPr lang="ko-KR" altLang="ko-KR" sz="2400" dirty="0" err="1"/>
              <a:t>메소드의</a:t>
            </a:r>
            <a:r>
              <a:rPr lang="ko-KR" altLang="ko-KR" sz="2400" dirty="0"/>
              <a:t> 실행 과정 중 스스로를 호출하는 </a:t>
            </a:r>
            <a:r>
              <a:rPr lang="ko-KR" altLang="ko-KR" sz="2400" dirty="0" smtClean="0"/>
              <a:t>것</a:t>
            </a:r>
            <a:endParaRPr lang="en-US" altLang="ko-KR" sz="2400" dirty="0" smtClean="0"/>
          </a:p>
          <a:p>
            <a:r>
              <a:rPr lang="ko-KR" altLang="ko-KR" sz="2400" dirty="0" smtClean="0"/>
              <a:t>순환은 </a:t>
            </a:r>
            <a:r>
              <a:rPr lang="ko-KR" altLang="ko-KR" sz="2400" dirty="0" err="1"/>
              <a:t>팩토리얼</a:t>
            </a:r>
            <a:r>
              <a:rPr lang="en-US" altLang="ko-KR" sz="2400" dirty="0"/>
              <a:t>, </a:t>
            </a:r>
            <a:r>
              <a:rPr lang="ko-KR" altLang="ko-KR" sz="2400" dirty="0"/>
              <a:t>조합을 계산하기 위한 식의 표현</a:t>
            </a:r>
            <a:r>
              <a:rPr lang="en-US" altLang="ko-KR" sz="2400" dirty="0"/>
              <a:t>, </a:t>
            </a:r>
            <a:r>
              <a:rPr lang="ko-KR" altLang="ko-KR" sz="2400" dirty="0"/>
              <a:t>무한한 길이의 숫자 스트림을 만들기</a:t>
            </a:r>
            <a:r>
              <a:rPr lang="en-US" altLang="ko-KR" sz="2400" dirty="0"/>
              <a:t>, </a:t>
            </a:r>
            <a:r>
              <a:rPr lang="ko-KR" altLang="ko-KR" sz="2400" dirty="0"/>
              <a:t>분기하여 자라나는 트리 자료구조</a:t>
            </a:r>
            <a:r>
              <a:rPr lang="en-US" altLang="ko-KR" sz="2400" dirty="0"/>
              <a:t>, </a:t>
            </a:r>
            <a:r>
              <a:rPr lang="ko-KR" altLang="ko-KR" sz="2400" dirty="0"/>
              <a:t>프랙털</a:t>
            </a:r>
            <a:r>
              <a:rPr lang="en-US" altLang="ko-KR" sz="2400" dirty="0"/>
              <a:t>(Fractal) </a:t>
            </a:r>
            <a:r>
              <a:rPr lang="ko-KR" altLang="ko-KR" sz="2400" dirty="0"/>
              <a:t>등의 기본 개념으로 </a:t>
            </a:r>
            <a:r>
              <a:rPr lang="ko-KR" altLang="ko-KR" sz="2400" dirty="0" smtClean="0"/>
              <a:t>사용</a:t>
            </a:r>
            <a:endParaRPr lang="ko-KR" altLang="ko-KR" sz="2400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4" y="4296697"/>
            <a:ext cx="3310402" cy="16434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189" y="3942655"/>
            <a:ext cx="2360837" cy="21541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70" y="4198374"/>
            <a:ext cx="2179820" cy="18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26025" y="535376"/>
            <a:ext cx="81853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err="1"/>
              <a:t>메소드가</a:t>
            </a:r>
            <a:r>
              <a:rPr lang="ko-KR" altLang="en-US" sz="2400" dirty="0"/>
              <a:t> 자기 자신을 </a:t>
            </a:r>
            <a:r>
              <a:rPr lang="ko-KR" altLang="en-US" sz="2400" dirty="0" smtClean="0"/>
              <a:t>호출할 </a:t>
            </a:r>
            <a:r>
              <a:rPr lang="ko-KR" altLang="en-US" sz="2400" dirty="0"/>
              <a:t>때 </a:t>
            </a:r>
            <a:r>
              <a:rPr lang="ko-KR" altLang="en-US" sz="2400" dirty="0" smtClean="0"/>
              <a:t>무한 </a:t>
            </a:r>
            <a:r>
              <a:rPr lang="ko-KR" altLang="en-US" sz="2400" dirty="0"/>
              <a:t>호출을 </a:t>
            </a:r>
            <a:r>
              <a:rPr lang="ko-KR" altLang="en-US" sz="2400" dirty="0" smtClean="0"/>
              <a:t>방지해야 함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다음의 </a:t>
            </a:r>
            <a:r>
              <a:rPr lang="ko-KR" altLang="en-US" sz="2400" dirty="0"/>
              <a:t>자바 프로그램을 </a:t>
            </a:r>
            <a:r>
              <a:rPr lang="ko-KR" altLang="en-US" sz="2400" dirty="0" smtClean="0"/>
              <a:t>실행시키면 </a:t>
            </a:r>
            <a:r>
              <a:rPr lang="en-US" altLang="ko-KR" sz="2400" dirty="0" err="1" smtClean="0"/>
              <a:t>StackOverflowError</a:t>
            </a:r>
            <a:r>
              <a:rPr lang="ko-KR" altLang="en-US" sz="2400" dirty="0" smtClean="0"/>
              <a:t> 발생</a:t>
            </a:r>
            <a:endParaRPr lang="en-US" altLang="ko-KR" sz="2400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이는 </a:t>
            </a:r>
            <a:r>
              <a:rPr lang="ko-KR" altLang="en-US" sz="2400" dirty="0"/>
              <a:t>스스로의 호출을 중단시킬 수 있는 </a:t>
            </a:r>
            <a:r>
              <a:rPr lang="ko-KR" altLang="en-US" sz="2400" dirty="0" err="1"/>
              <a:t>조건문이</a:t>
            </a:r>
            <a:r>
              <a:rPr lang="ko-KR" altLang="en-US" sz="2400" dirty="0"/>
              <a:t> 없기 </a:t>
            </a:r>
            <a:r>
              <a:rPr lang="ko-KR" altLang="en-US" sz="2400" dirty="0" smtClean="0"/>
              <a:t>때문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63" y="3258470"/>
            <a:ext cx="6970448" cy="30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6" y="1403555"/>
            <a:ext cx="8153400" cy="24479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131497" y="491920"/>
            <a:ext cx="3019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err="1">
                <a:solidFill>
                  <a:srgbClr val="C00000"/>
                </a:solidFill>
              </a:rPr>
              <a:t>StackOverflowError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6340" y="4389622"/>
            <a:ext cx="8031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무한 </a:t>
            </a:r>
            <a:r>
              <a:rPr lang="ko-KR" altLang="en-US" sz="2400" dirty="0"/>
              <a:t>호출을 방지하기 위해 </a:t>
            </a:r>
            <a:r>
              <a:rPr lang="ko-KR" altLang="en-US" sz="2400" dirty="0" err="1"/>
              <a:t>메소드에</a:t>
            </a:r>
            <a:r>
              <a:rPr lang="ko-KR" altLang="en-US" sz="2400" dirty="0"/>
              <a:t> </a:t>
            </a:r>
            <a:r>
              <a:rPr lang="en-US" altLang="ko-KR" sz="2400" dirty="0"/>
              <a:t>count </a:t>
            </a:r>
            <a:r>
              <a:rPr lang="ko-KR" altLang="en-US" sz="2400" dirty="0"/>
              <a:t>매개변수를 전달하고</a:t>
            </a:r>
            <a:r>
              <a:rPr lang="en-US" altLang="ko-KR" sz="2400" dirty="0"/>
              <a:t>, </a:t>
            </a:r>
            <a:r>
              <a:rPr lang="ko-KR" altLang="en-US" sz="2400" dirty="0"/>
              <a:t>자신을 호출할 때마다 </a:t>
            </a:r>
            <a:r>
              <a:rPr lang="en-US" altLang="ko-KR" sz="2400" dirty="0"/>
              <a:t>count</a:t>
            </a:r>
            <a:r>
              <a:rPr lang="ko-KR" altLang="en-US" sz="2400" dirty="0"/>
              <a:t>를 </a:t>
            </a:r>
            <a:r>
              <a:rPr lang="en-US" altLang="ko-KR" sz="2400" dirty="0"/>
              <a:t>1 </a:t>
            </a:r>
            <a:r>
              <a:rPr lang="ko-KR" altLang="en-US" sz="2400" dirty="0"/>
              <a:t>감소시키며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메소드</a:t>
            </a:r>
            <a:r>
              <a:rPr lang="ko-KR" altLang="en-US" sz="2400" dirty="0"/>
              <a:t> 내부의 </a:t>
            </a:r>
            <a:r>
              <a:rPr lang="en-US" altLang="ko-KR" sz="2400" dirty="0" smtClean="0"/>
              <a:t>if-</a:t>
            </a:r>
            <a:r>
              <a:rPr lang="ko-KR" altLang="en-US" sz="2400" dirty="0" smtClean="0"/>
              <a:t>문으로 </a:t>
            </a:r>
            <a:r>
              <a:rPr lang="en-US" altLang="ko-KR" sz="2400" dirty="0"/>
              <a:t>count</a:t>
            </a:r>
            <a:r>
              <a:rPr lang="ko-KR" altLang="en-US" sz="2400" dirty="0"/>
              <a:t>가 </a:t>
            </a:r>
            <a:r>
              <a:rPr lang="en-US" altLang="ko-KR" sz="2400" dirty="0"/>
              <a:t>0</a:t>
            </a:r>
            <a:r>
              <a:rPr lang="ko-KR" altLang="en-US" sz="2400" dirty="0"/>
              <a:t>과 같거나 작은지 검사하도록 하여 </a:t>
            </a:r>
            <a:r>
              <a:rPr lang="en-US" altLang="ko-KR" sz="2400" dirty="0"/>
              <a:t>count</a:t>
            </a:r>
            <a:r>
              <a:rPr lang="ko-KR" altLang="en-US" sz="2400" dirty="0"/>
              <a:t>가 </a:t>
            </a:r>
            <a:r>
              <a:rPr lang="en-US" altLang="ko-KR" sz="2400" dirty="0"/>
              <a:t>0</a:t>
            </a:r>
            <a:r>
              <a:rPr lang="ko-KR" altLang="en-US" sz="2400" dirty="0"/>
              <a:t>보다 작아지는 경우 더 이상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호출하지 않도록 </a:t>
            </a:r>
            <a:r>
              <a:rPr lang="ko-KR" altLang="en-US" sz="2400" dirty="0" smtClean="0"/>
              <a:t>제어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441290" y="2654710"/>
            <a:ext cx="3057833" cy="28513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5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3" y="294966"/>
            <a:ext cx="6431986" cy="395814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28" y="4037216"/>
            <a:ext cx="5829530" cy="2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53845" y="1152265"/>
            <a:ext cx="787072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순환으로 구현된 </a:t>
            </a:r>
            <a:r>
              <a:rPr lang="ko-KR" altLang="en-US" sz="2400" dirty="0" err="1"/>
              <a:t>메소드는</a:t>
            </a:r>
            <a:r>
              <a:rPr lang="ko-KR" altLang="en-US" sz="2400" dirty="0"/>
              <a:t> 두 부분으로 </a:t>
            </a:r>
            <a:r>
              <a:rPr lang="ko-KR" altLang="en-US" sz="2400" dirty="0" smtClean="0"/>
              <a:t>구성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하나는 </a:t>
            </a:r>
            <a:endParaRPr lang="en-US" altLang="ko-KR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3333FF"/>
                </a:solidFill>
              </a:rPr>
              <a:t>기본</a:t>
            </a:r>
            <a:r>
              <a:rPr lang="en-US" altLang="ko-KR" sz="2400" dirty="0">
                <a:solidFill>
                  <a:srgbClr val="3333FF"/>
                </a:solidFill>
              </a:rPr>
              <a:t>(Base) </a:t>
            </a:r>
            <a:r>
              <a:rPr lang="en-US" altLang="ko-KR" sz="2400" dirty="0" smtClean="0">
                <a:solidFill>
                  <a:srgbClr val="3333FF"/>
                </a:solidFill>
              </a:rPr>
              <a:t>case</a:t>
            </a:r>
            <a:r>
              <a:rPr lang="en-US" altLang="ko-KR" sz="2400" dirty="0" smtClean="0"/>
              <a:t>: </a:t>
            </a:r>
            <a:r>
              <a:rPr lang="ko-KR" altLang="en-US" sz="2400" dirty="0"/>
              <a:t>스스로를 더 이상 호출하지 않는 부분</a:t>
            </a:r>
            <a:endParaRPr lang="en-US" altLang="ko-KR" sz="240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rgbClr val="3333FF"/>
                </a:solidFill>
              </a:rPr>
              <a:t>순환 </a:t>
            </a:r>
            <a:r>
              <a:rPr lang="en-US" altLang="ko-KR" sz="2400" dirty="0" smtClean="0">
                <a:solidFill>
                  <a:srgbClr val="3333FF"/>
                </a:solidFill>
              </a:rPr>
              <a:t>case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스스로를 호출하는 </a:t>
            </a:r>
            <a:r>
              <a:rPr lang="ko-KR" altLang="en-US" sz="2400" dirty="0" smtClean="0"/>
              <a:t>부분</a:t>
            </a:r>
            <a:endParaRPr lang="en-US" altLang="ko-KR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무한 </a:t>
            </a:r>
            <a:r>
              <a:rPr lang="ko-KR" altLang="en-US" sz="2400" dirty="0"/>
              <a:t>호출을 방지하기 위해 선언한 변수 또는 수식의 값이 호출이 일어날 때마다 순환 </a:t>
            </a:r>
            <a:r>
              <a:rPr lang="en-US" altLang="ko-KR" sz="2400" dirty="0"/>
              <a:t>case</a:t>
            </a:r>
            <a:r>
              <a:rPr lang="ko-KR" altLang="en-US" sz="2400" dirty="0"/>
              <a:t>에서 감소되어  최종적으로 </a:t>
            </a:r>
            <a:r>
              <a:rPr lang="en-US" altLang="ko-KR" sz="2400" dirty="0" smtClean="0"/>
              <a:t>if-</a:t>
            </a:r>
            <a:r>
              <a:rPr lang="ko-KR" altLang="en-US" sz="2400" dirty="0" smtClean="0"/>
              <a:t>문의 </a:t>
            </a:r>
            <a:r>
              <a:rPr lang="ko-KR" altLang="en-US" sz="2400" dirty="0"/>
              <a:t>조건식에서 기본 </a:t>
            </a:r>
            <a:r>
              <a:rPr lang="en-US" altLang="ko-KR" sz="2400" dirty="0"/>
              <a:t>case</a:t>
            </a:r>
            <a:r>
              <a:rPr lang="ko-KR" altLang="en-US" sz="2400" dirty="0"/>
              <a:t>를 실행하도록 </a:t>
            </a:r>
            <a:r>
              <a:rPr lang="ko-KR" altLang="en-US" sz="2400" dirty="0" smtClean="0"/>
              <a:t>제어해야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함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6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71831" y="566569"/>
            <a:ext cx="816569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ko-KR" altLang="en-US" sz="2800" dirty="0" err="1" smtClean="0">
                <a:solidFill>
                  <a:srgbClr val="C00000"/>
                </a:solidFill>
              </a:rPr>
              <a:t>팩토리얼</a:t>
            </a:r>
            <a:r>
              <a:rPr lang="ko-KR" altLang="en-US" sz="2800" dirty="0" smtClean="0">
                <a:solidFill>
                  <a:srgbClr val="C00000"/>
                </a:solidFill>
              </a:rPr>
              <a:t> 계산 </a:t>
            </a:r>
            <a:r>
              <a:rPr lang="ko-KR" altLang="en-US" sz="2800" dirty="0">
                <a:solidFill>
                  <a:srgbClr val="C00000"/>
                </a:solidFill>
              </a:rPr>
              <a:t>자바 </a:t>
            </a:r>
            <a:r>
              <a:rPr lang="ko-KR" altLang="en-US" sz="2800" dirty="0" smtClean="0">
                <a:solidFill>
                  <a:srgbClr val="C00000"/>
                </a:solidFill>
              </a:rPr>
              <a:t>프로그램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Line </a:t>
            </a:r>
            <a:r>
              <a:rPr lang="en-US" altLang="ko-KR" sz="2400" dirty="0"/>
              <a:t>10</a:t>
            </a:r>
            <a:r>
              <a:rPr lang="ko-KR" altLang="en-US" sz="2400" dirty="0"/>
              <a:t>에서 </a:t>
            </a:r>
            <a:r>
              <a:rPr lang="en-US" altLang="ko-KR" sz="2400" dirty="0"/>
              <a:t>factorial(4)</a:t>
            </a:r>
            <a:r>
              <a:rPr lang="ko-KR" altLang="en-US" sz="2400" dirty="0"/>
              <a:t>로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호출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[</a:t>
            </a:r>
            <a:r>
              <a:rPr lang="ko-KR" altLang="en-US" sz="2400" dirty="0" smtClean="0"/>
              <a:t>그림</a:t>
            </a:r>
            <a:r>
              <a:rPr lang="en-US" altLang="ko-KR" sz="2400" dirty="0" smtClean="0"/>
              <a:t>]</a:t>
            </a:r>
            <a:r>
              <a:rPr lang="ko-KR" altLang="en-US" sz="2400" dirty="0"/>
              <a:t>의 번호 순서대로 수행되어 </a:t>
            </a:r>
            <a:r>
              <a:rPr lang="en-US" altLang="ko-KR" sz="2400" dirty="0"/>
              <a:t>24</a:t>
            </a:r>
            <a:r>
              <a:rPr lang="ko-KR" altLang="en-US" sz="2400" dirty="0"/>
              <a:t>를 </a:t>
            </a:r>
            <a:r>
              <a:rPr lang="ko-KR" altLang="en-US" sz="2400" dirty="0" smtClean="0"/>
              <a:t>출력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305"/>
            <a:ext cx="4935794" cy="27432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939305"/>
            <a:ext cx="43338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65354" y="603354"/>
            <a:ext cx="79100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rgbClr val="C00000"/>
                </a:solidFill>
              </a:rPr>
              <a:t>반복문으로</a:t>
            </a:r>
            <a:r>
              <a:rPr lang="ko-KR" altLang="en-US" sz="2800" dirty="0" smtClean="0">
                <a:solidFill>
                  <a:srgbClr val="C00000"/>
                </a:solidFill>
              </a:rPr>
              <a:t> </a:t>
            </a:r>
            <a:r>
              <a:rPr lang="ko-KR" altLang="en-US" sz="2800" dirty="0" err="1">
                <a:solidFill>
                  <a:srgbClr val="C00000"/>
                </a:solidFill>
              </a:rPr>
              <a:t>팩토리얼을</a:t>
            </a:r>
            <a:r>
              <a:rPr lang="ko-KR" altLang="en-US" sz="2800" dirty="0">
                <a:solidFill>
                  <a:srgbClr val="C00000"/>
                </a:solidFill>
              </a:rPr>
              <a:t> 계산하는 </a:t>
            </a:r>
            <a:r>
              <a:rPr lang="ko-KR" altLang="en-US" sz="2800" dirty="0" smtClean="0">
                <a:solidFill>
                  <a:srgbClr val="C00000"/>
                </a:solidFill>
              </a:rPr>
              <a:t>프로그램</a:t>
            </a:r>
            <a:endParaRPr lang="en-US" altLang="ko-KR" sz="28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 err="1" smtClean="0"/>
              <a:t>반복문을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이용한 계산은 </a:t>
            </a:r>
            <a:r>
              <a:rPr lang="ko-KR" altLang="en-US" sz="2400" dirty="0" err="1"/>
              <a:t>메소드</a:t>
            </a:r>
            <a:r>
              <a:rPr lang="ko-KR" altLang="en-US" sz="2400" dirty="0"/>
              <a:t> 호출로 인해 시스템 스택을 사용 하지 않으므로 순환을 이용한 계산보다 매우 간단하며 메모리도 적게 </a:t>
            </a:r>
            <a:r>
              <a:rPr lang="ko-KR" altLang="en-US" sz="2400" dirty="0" smtClean="0"/>
              <a:t>사용</a:t>
            </a:r>
            <a:endParaRPr lang="ko-KR" altLang="en-US" sz="2400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4" y="3018504"/>
            <a:ext cx="5999850" cy="2969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2837" y="724391"/>
            <a:ext cx="784122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3333FF"/>
                </a:solidFill>
              </a:rPr>
              <a:t>꼬리 순환</a:t>
            </a:r>
            <a:r>
              <a:rPr lang="en-US" altLang="ko-KR" sz="2400" dirty="0">
                <a:solidFill>
                  <a:srgbClr val="3333FF"/>
                </a:solidFill>
              </a:rPr>
              <a:t>(Tail Recursion</a:t>
            </a:r>
            <a:r>
              <a:rPr lang="en-US" altLang="ko-KR" sz="2400" dirty="0" smtClean="0">
                <a:solidFill>
                  <a:srgbClr val="3333FF"/>
                </a:solidFill>
              </a:rPr>
              <a:t>):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메소드의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마지막 부분에서 순환하는 </a:t>
            </a:r>
            <a:r>
              <a:rPr lang="ko-KR" altLang="en-US" sz="2400" dirty="0" smtClean="0"/>
              <a:t>것</a:t>
            </a:r>
            <a:endParaRPr lang="en-US" altLang="ko-KR" sz="2400" dirty="0" smtClean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꼬리 </a:t>
            </a:r>
            <a:r>
              <a:rPr lang="ko-KR" altLang="en-US" sz="2400" dirty="0"/>
              <a:t>순환은 </a:t>
            </a:r>
            <a:r>
              <a:rPr lang="ko-KR" altLang="en-US" sz="2400" dirty="0" err="1"/>
              <a:t>반복문으로</a:t>
            </a:r>
            <a:r>
              <a:rPr lang="ko-KR" altLang="en-US" sz="2400" dirty="0"/>
              <a:t> 변환하는 것이 수행 속도와 메모리 사용 측면에서 </a:t>
            </a:r>
            <a:r>
              <a:rPr lang="ko-KR" altLang="en-US" sz="2400" dirty="0" err="1" smtClean="0"/>
              <a:t>효율적임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241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16193" y="998053"/>
            <a:ext cx="7880554" cy="451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prstClr val="black"/>
                </a:solidFill>
              </a:rPr>
              <a:t>일반적으로 순환은 프로그램</a:t>
            </a:r>
            <a:r>
              <a:rPr lang="en-US" altLang="ko-KR" sz="2400" dirty="0">
                <a:solidFill>
                  <a:prstClr val="black"/>
                </a:solidFill>
              </a:rPr>
              <a:t>(</a:t>
            </a:r>
            <a:r>
              <a:rPr lang="ko-KR" altLang="en-US" sz="2400" dirty="0">
                <a:solidFill>
                  <a:prstClr val="black"/>
                </a:solidFill>
              </a:rPr>
              <a:t>알고리즘</a:t>
            </a:r>
            <a:r>
              <a:rPr lang="en-US" altLang="ko-KR" sz="2400" dirty="0">
                <a:solidFill>
                  <a:prstClr val="black"/>
                </a:solidFill>
              </a:rPr>
              <a:t>)</a:t>
            </a:r>
            <a:r>
              <a:rPr lang="ko-KR" altLang="en-US" sz="2400" dirty="0">
                <a:solidFill>
                  <a:prstClr val="black"/>
                </a:solidFill>
              </a:rPr>
              <a:t>의 </a:t>
            </a:r>
            <a:r>
              <a:rPr lang="ko-KR" altLang="en-US" sz="2400" dirty="0" err="1">
                <a:solidFill>
                  <a:srgbClr val="3333FF"/>
                </a:solidFill>
              </a:rPr>
              <a:t>가독성</a:t>
            </a:r>
            <a:r>
              <a:rPr lang="ko-KR" altLang="en-US" sz="2400" dirty="0" err="1">
                <a:solidFill>
                  <a:prstClr val="black"/>
                </a:solidFill>
              </a:rPr>
              <a:t>을</a:t>
            </a:r>
            <a:r>
              <a:rPr lang="ko-KR" altLang="en-US" sz="2400" dirty="0">
                <a:solidFill>
                  <a:prstClr val="black"/>
                </a:solidFill>
              </a:rPr>
              <a:t> 높일 수 있는 장점을 갖지만 시스템 스택을 사용하기 때문에 </a:t>
            </a:r>
            <a:r>
              <a:rPr lang="ko-KR" altLang="en-US" sz="2400" dirty="0">
                <a:solidFill>
                  <a:srgbClr val="3333FF"/>
                </a:solidFill>
              </a:rPr>
              <a:t>메모리 사용 측면에서 </a:t>
            </a:r>
            <a:r>
              <a:rPr lang="ko-KR" altLang="en-US" sz="2400" dirty="0" err="1">
                <a:solidFill>
                  <a:srgbClr val="3333FF"/>
                </a:solidFill>
              </a:rPr>
              <a:t>비효율적</a:t>
            </a:r>
            <a:r>
              <a:rPr lang="ko-KR" altLang="en-US" sz="2400" dirty="0" err="1">
                <a:solidFill>
                  <a:prstClr val="black"/>
                </a:solidFill>
              </a:rPr>
              <a:t>임</a:t>
            </a:r>
            <a:endParaRPr lang="en-US" altLang="ko-KR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prstClr val="black"/>
                </a:solidFill>
              </a:rPr>
              <a:t>반복문으로</a:t>
            </a:r>
            <a:r>
              <a:rPr lang="ko-KR" altLang="en-US" sz="2400" dirty="0">
                <a:solidFill>
                  <a:prstClr val="black"/>
                </a:solidFill>
              </a:rPr>
              <a:t> 변환하기 어려운 순환도 존재하며</a:t>
            </a:r>
            <a:r>
              <a:rPr lang="en-US" altLang="ko-KR" sz="2400" dirty="0">
                <a:solidFill>
                  <a:prstClr val="black"/>
                </a:solidFill>
              </a:rPr>
              <a:t>, </a:t>
            </a:r>
            <a:r>
              <a:rPr lang="ko-KR" altLang="en-US" sz="2400" dirty="0">
                <a:solidFill>
                  <a:prstClr val="black"/>
                </a:solidFill>
              </a:rPr>
              <a:t>억지로 </a:t>
            </a:r>
            <a:r>
              <a:rPr lang="ko-KR" altLang="en-US" sz="2400" dirty="0" err="1">
                <a:solidFill>
                  <a:prstClr val="black"/>
                </a:solidFill>
              </a:rPr>
              <a:t>반복문으로</a:t>
            </a:r>
            <a:r>
              <a:rPr lang="ko-KR" altLang="en-US" sz="2400" dirty="0">
                <a:solidFill>
                  <a:prstClr val="black"/>
                </a:solidFill>
              </a:rPr>
              <a:t> 변환하는 경우 프로그래머가 시스템 스택의 수행을 처리해야 하므로 프로그램이 매우 복잡해질 수 밖에 없음</a:t>
            </a:r>
            <a:endParaRPr lang="en-US" altLang="ko-KR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prstClr val="black"/>
                </a:solidFill>
              </a:rPr>
              <a:t>반복문으로</a:t>
            </a:r>
            <a:r>
              <a:rPr lang="ko-KR" altLang="en-US" sz="2400" dirty="0">
                <a:solidFill>
                  <a:prstClr val="black"/>
                </a:solidFill>
              </a:rPr>
              <a:t> 변환된 프로그램의 수행 속도가 순환으로 구현된 프로그램보다 항상 빠르다는 보장 없음</a:t>
            </a:r>
          </a:p>
        </p:txBody>
      </p:sp>
    </p:spTree>
    <p:extLst>
      <p:ext uri="{BB962C8B-B14F-4D97-AF65-F5344CB8AC3E}">
        <p14:creationId xmlns:p14="http://schemas.microsoft.com/office/powerpoint/2010/main" val="24447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12165" y="1877369"/>
            <a:ext cx="8772561" cy="3969921"/>
            <a:chOff x="209595" y="2421379"/>
            <a:chExt cx="8772561" cy="3969921"/>
          </a:xfrm>
        </p:grpSpPr>
        <p:sp>
          <p:nvSpPr>
            <p:cNvPr id="2" name="TextBox 1"/>
            <p:cNvSpPr txBox="1"/>
            <p:nvPr/>
          </p:nvSpPr>
          <p:spPr>
            <a:xfrm>
              <a:off x="618861" y="2421379"/>
              <a:ext cx="2124075" cy="646331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prstClr val="black"/>
                  </a:solidFill>
                </a:rPr>
                <a:t>추상데이터타입</a:t>
              </a:r>
              <a:endParaRPr lang="en-US" altLang="ko-KR" dirty="0">
                <a:solidFill>
                  <a:prstClr val="black"/>
                </a:solidFill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(ADT)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76711" y="2542935"/>
              <a:ext cx="2124000" cy="400110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prstClr val="black"/>
                  </a:solidFill>
                </a:rPr>
                <a:t>자료구조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8861" y="4097430"/>
              <a:ext cx="2124075" cy="369332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prstClr val="black"/>
                  </a:solidFill>
                </a:rPr>
                <a:t>자바 </a:t>
              </a:r>
              <a:r>
                <a:rPr lang="en-US" altLang="ko-KR" dirty="0">
                  <a:solidFill>
                    <a:prstClr val="black"/>
                  </a:solidFill>
                </a:rPr>
                <a:t>Interface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636" y="3906930"/>
              <a:ext cx="2124075" cy="369332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dirty="0">
                  <a:solidFill>
                    <a:prstClr val="black"/>
                  </a:solidFill>
                </a:rPr>
                <a:t>자바 </a:t>
              </a:r>
              <a:r>
                <a:rPr lang="en-US" altLang="ko-KR" dirty="0">
                  <a:solidFill>
                    <a:prstClr val="black"/>
                  </a:solidFill>
                </a:rPr>
                <a:t>Class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95" y="4712849"/>
              <a:ext cx="3061258" cy="1508105"/>
            </a:xfrm>
            <a:prstGeom prst="rect">
              <a:avLst/>
            </a:prstGeom>
            <a:solidFill>
              <a:srgbClr val="FFE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public interface</a:t>
              </a:r>
              <a:r>
                <a:rPr lang="en-US" altLang="ko-KR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intf</a:t>
              </a:r>
              <a:r>
                <a:rPr lang="en-US" altLang="ko-KR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  </a:t>
              </a:r>
              <a:r>
                <a:rPr lang="ko-KR" altLang="en-US" dirty="0">
                  <a:solidFill>
                    <a:prstClr val="black"/>
                  </a:solidFill>
                </a:rPr>
                <a:t>  관련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연산들의 </a:t>
              </a:r>
              <a:endParaRPr lang="en-US" altLang="ko-KR" dirty="0">
                <a:solidFill>
                  <a:prstClr val="black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altLang="ko-KR" dirty="0">
                  <a:solidFill>
                    <a:prstClr val="black"/>
                  </a:solidFill>
                </a:rPr>
                <a:t>    </a:t>
              </a:r>
              <a:r>
                <a:rPr lang="ko-KR" altLang="en-US" dirty="0">
                  <a:solidFill>
                    <a:prstClr val="black"/>
                  </a:solidFill>
                </a:rPr>
                <a:t>메소드 헤더 선언</a:t>
              </a:r>
              <a:endParaRPr lang="en-US" altLang="ko-KR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   }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0156" y="4555300"/>
              <a:ext cx="4212000" cy="18360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public class</a:t>
              </a:r>
              <a:r>
                <a:rPr lang="en-US" altLang="ko-KR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ds </a:t>
              </a:r>
              <a:r>
                <a:rPr lang="en-US" altLang="ko-KR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implements</a:t>
              </a:r>
              <a:r>
                <a:rPr lang="en-US" altLang="ko-KR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altLang="ko-KR" dirty="0" err="1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intf</a:t>
              </a:r>
              <a:r>
                <a:rPr lang="en-US" altLang="ko-KR" dirty="0">
                  <a:solidFill>
                    <a:prstClr val="black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    </a:t>
              </a:r>
              <a:r>
                <a:rPr lang="ko-KR" altLang="en-US" dirty="0">
                  <a:solidFill>
                    <a:prstClr val="black"/>
                  </a:solidFill>
                </a:rPr>
                <a:t>생성자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  <a:p>
              <a:r>
                <a:rPr lang="en-US" altLang="ko-KR" dirty="0">
                  <a:solidFill>
                    <a:prstClr val="black"/>
                  </a:solidFill>
                </a:rPr>
                <a:t>    </a:t>
              </a:r>
              <a:r>
                <a:rPr lang="ko-KR" altLang="en-US" dirty="0">
                  <a:solidFill>
                    <a:prstClr val="black"/>
                  </a:solidFill>
                </a:rPr>
                <a:t>인터페이스의</a:t>
              </a:r>
              <a:r>
                <a:rPr lang="en-US" altLang="ko-KR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각</a:t>
              </a:r>
              <a:r>
                <a:rPr lang="en-US" altLang="ko-KR" dirty="0">
                  <a:solidFill>
                    <a:prstClr val="black"/>
                  </a:solidFill>
                </a:rPr>
                <a:t> </a:t>
              </a:r>
              <a:r>
                <a:rPr lang="ko-KR" altLang="en-US" dirty="0">
                  <a:solidFill>
                    <a:prstClr val="black"/>
                  </a:solidFill>
                </a:rPr>
                <a:t>메소드  </a:t>
              </a:r>
              <a:endParaRPr lang="en-US" altLang="ko-KR" dirty="0">
                <a:solidFill>
                  <a:prstClr val="black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US" altLang="ko-KR" dirty="0">
                  <a:solidFill>
                    <a:prstClr val="black"/>
                  </a:solidFill>
                </a:rPr>
                <a:t>    </a:t>
              </a:r>
              <a:r>
                <a:rPr lang="ko-KR" altLang="en-US" dirty="0">
                  <a:solidFill>
                    <a:prstClr val="black"/>
                  </a:solidFill>
                </a:rPr>
                <a:t>내부</a:t>
              </a:r>
              <a:r>
                <a:rPr lang="en-US" altLang="ko-KR" dirty="0">
                  <a:solidFill>
                    <a:prstClr val="black"/>
                  </a:solidFill>
                </a:rPr>
                <a:t>(body) </a:t>
              </a:r>
              <a:r>
                <a:rPr lang="ko-KR" altLang="en-US" dirty="0">
                  <a:solidFill>
                    <a:prstClr val="black"/>
                  </a:solidFill>
                </a:rPr>
                <a:t>구현</a:t>
              </a:r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}</a:t>
              </a:r>
            </a:p>
          </p:txBody>
        </p:sp>
        <p:sp>
          <p:nvSpPr>
            <p:cNvPr id="18" name="위쪽/아래쪽 화살표 17"/>
            <p:cNvSpPr/>
            <p:nvPr/>
          </p:nvSpPr>
          <p:spPr>
            <a:xfrm>
              <a:off x="6509138" y="3156018"/>
              <a:ext cx="347927" cy="61912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위쪽/아래쪽 화살표 18"/>
            <p:cNvSpPr/>
            <p:nvPr/>
          </p:nvSpPr>
          <p:spPr>
            <a:xfrm>
              <a:off x="1506934" y="3245821"/>
              <a:ext cx="347927" cy="61912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오른쪽 화살표 20"/>
            <p:cNvSpPr/>
            <p:nvPr/>
          </p:nvSpPr>
          <p:spPr>
            <a:xfrm>
              <a:off x="4104128" y="5101246"/>
              <a:ext cx="314325" cy="6023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3560815" y="5217777"/>
              <a:ext cx="738664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ko-KR" altLang="en-US" b="1">
                  <a:solidFill>
                    <a:prstClr val="white"/>
                  </a:solidFill>
                </a:rPr>
                <a:t>구현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-20280" y="412956"/>
            <a:ext cx="8753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ADT,</a:t>
            </a:r>
            <a:r>
              <a:rPr lang="ko-KR" altLang="en-US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자바</a:t>
            </a:r>
            <a:r>
              <a:rPr lang="ko-KR" alt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인터페이스</a:t>
            </a:r>
            <a:r>
              <a:rPr lang="en-US" altLang="ko-KR" sz="2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  <a:r>
              <a:rPr lang="ko-KR" altLang="en-US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자료구조와</a:t>
            </a:r>
            <a:r>
              <a:rPr lang="ko-KR" alt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클래스와의</a:t>
            </a:r>
            <a:r>
              <a:rPr lang="ko-KR" altLang="en-US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o-KR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관계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435260"/>
            <a:ext cx="7886700" cy="5056979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ko-KR" altLang="en-US" sz="2400" dirty="0">
                <a:solidFill>
                  <a:srgbClr val="3333FF"/>
                </a:solidFill>
              </a:rPr>
              <a:t>자료구조</a:t>
            </a:r>
            <a:r>
              <a:rPr lang="ko-KR" altLang="en-US" sz="2400" dirty="0"/>
              <a:t>는 일련의 동일한 타입의 데이터를 정돈하여 저장한 구성체이다</a:t>
            </a:r>
            <a:r>
              <a:rPr lang="en-US" sz="2400" dirty="0"/>
              <a:t>.</a:t>
            </a:r>
          </a:p>
          <a:p>
            <a:pPr lvl="0">
              <a:lnSpc>
                <a:spcPct val="120000"/>
              </a:lnSpc>
            </a:pPr>
            <a:r>
              <a:rPr lang="ko-KR" altLang="en-US" sz="2400" dirty="0">
                <a:solidFill>
                  <a:srgbClr val="3333FF"/>
                </a:solidFill>
              </a:rPr>
              <a:t>추상데이터타입</a:t>
            </a:r>
            <a:r>
              <a:rPr lang="ko-KR" altLang="en-US" sz="2400" dirty="0"/>
              <a:t>은 데이터와 그 데이터에 관련된 추상적인 연산들로서 구성된다</a:t>
            </a:r>
            <a:r>
              <a:rPr lang="en-US" sz="2400" dirty="0"/>
              <a:t>. </a:t>
            </a:r>
            <a:r>
              <a:rPr lang="ko-KR" altLang="en-US" sz="2400" dirty="0"/>
              <a:t>추상적이란 연산을 구체적으로 어떻게 구현하여야 한다는 상세를 포함하고 있지 않다는 뜻이다</a:t>
            </a:r>
            <a:r>
              <a:rPr lang="en-US" sz="2400" dirty="0"/>
              <a:t>. </a:t>
            </a:r>
            <a:r>
              <a:rPr lang="ko-KR" altLang="en-US" sz="2400" dirty="0"/>
              <a:t>자료구조는 추상데이터타입을 구체적</a:t>
            </a:r>
            <a:r>
              <a:rPr lang="en-US" sz="2400" dirty="0"/>
              <a:t>(</a:t>
            </a:r>
            <a:r>
              <a:rPr lang="ko-KR" altLang="en-US" sz="2400" dirty="0"/>
              <a:t>실제 프로그램</a:t>
            </a:r>
            <a:r>
              <a:rPr lang="en-US" sz="2400" dirty="0"/>
              <a:t>)</a:t>
            </a:r>
            <a:r>
              <a:rPr lang="ko-KR" altLang="en-US" sz="2400" dirty="0"/>
              <a:t>으로 구현한 것이다</a:t>
            </a:r>
            <a:r>
              <a:rPr lang="en-US" sz="2400" dirty="0"/>
              <a:t>.</a:t>
            </a:r>
          </a:p>
          <a:p>
            <a:pPr lvl="0">
              <a:lnSpc>
                <a:spcPct val="120000"/>
              </a:lnSpc>
            </a:pPr>
            <a:r>
              <a:rPr lang="ko-KR" altLang="en-US" sz="2400" dirty="0">
                <a:solidFill>
                  <a:srgbClr val="3333FF"/>
                </a:solidFill>
              </a:rPr>
              <a:t>수행시간</a:t>
            </a:r>
            <a:r>
              <a:rPr lang="ko-KR" altLang="en-US" sz="2400" dirty="0"/>
              <a:t>은 알고리즘이 수행하는 기본적인 연산 횟수를 입력 크기에 대한 함수로 표현한다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180618"/>
            <a:ext cx="7886700" cy="53116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ko-KR" altLang="en-US" sz="2400" dirty="0" smtClean="0"/>
              <a:t>알고리즘의 </a:t>
            </a:r>
            <a:r>
              <a:rPr lang="ko-KR" altLang="en-US" sz="2400" dirty="0"/>
              <a:t>수행시간 분석 방법</a:t>
            </a:r>
            <a:r>
              <a:rPr lang="en-US" sz="2400" dirty="0"/>
              <a:t>: </a:t>
            </a:r>
            <a:r>
              <a:rPr lang="ko-KR" altLang="en-US" sz="2400" dirty="0"/>
              <a:t>최악경우</a:t>
            </a:r>
            <a:r>
              <a:rPr lang="en-US" sz="2400" dirty="0"/>
              <a:t>, </a:t>
            </a:r>
            <a:r>
              <a:rPr lang="ko-KR" altLang="en-US" sz="2400" dirty="0"/>
              <a:t>평균경우</a:t>
            </a:r>
            <a:r>
              <a:rPr lang="en-US" sz="2400" dirty="0"/>
              <a:t>, </a:t>
            </a:r>
            <a:r>
              <a:rPr lang="ko-KR" altLang="en-US" sz="2400" dirty="0"/>
              <a:t>최선경우 분석</a:t>
            </a:r>
            <a:r>
              <a:rPr lang="en-US" sz="2400" dirty="0"/>
              <a:t>, </a:t>
            </a:r>
            <a:r>
              <a:rPr lang="ko-KR" altLang="en-US" sz="2400" dirty="0"/>
              <a:t>상각분석</a:t>
            </a:r>
            <a:endParaRPr lang="en-US" sz="2400" dirty="0"/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ko-KR" altLang="en-US" sz="2400" dirty="0"/>
              <a:t>점근표기법</a:t>
            </a:r>
            <a:r>
              <a:rPr lang="en-US" sz="2400" dirty="0"/>
              <a:t>: </a:t>
            </a:r>
            <a:r>
              <a:rPr lang="ko-KR" altLang="en-US" sz="2400" dirty="0"/>
              <a:t>입력 크기가 증가함에 따른 수행시간의 간단한 표기법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O(Big-Oh)-</a:t>
            </a:r>
            <a:r>
              <a:rPr lang="ko-KR" altLang="en-US" sz="2400" dirty="0"/>
              <a:t>표기</a:t>
            </a:r>
            <a:r>
              <a:rPr lang="en-US" sz="2400" dirty="0"/>
              <a:t>: </a:t>
            </a:r>
            <a:r>
              <a:rPr lang="ko-KR" altLang="en-US" sz="2400" dirty="0"/>
              <a:t>점근적 상한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Ω(Big-Omega)-</a:t>
            </a:r>
            <a:r>
              <a:rPr lang="ko-KR" altLang="en-US" sz="2400" dirty="0"/>
              <a:t>표기</a:t>
            </a:r>
            <a:r>
              <a:rPr lang="en-US" sz="2400" dirty="0"/>
              <a:t>: </a:t>
            </a:r>
            <a:r>
              <a:rPr lang="ko-KR" altLang="en-US" sz="2400" dirty="0"/>
              <a:t>점근적 하한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Θ(Theta)-</a:t>
            </a:r>
            <a:r>
              <a:rPr lang="ko-KR" altLang="en-US" sz="2400" dirty="0"/>
              <a:t>표기</a:t>
            </a:r>
            <a:r>
              <a:rPr lang="en-US" sz="2400" dirty="0"/>
              <a:t>: </a:t>
            </a:r>
            <a:r>
              <a:rPr lang="ko-KR" altLang="en-US" sz="2400" dirty="0"/>
              <a:t>동일한 </a:t>
            </a:r>
            <a:r>
              <a:rPr lang="ko-KR" altLang="en-US" sz="2400" dirty="0" smtClean="0"/>
              <a:t>증가율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93173" y="1021054"/>
            <a:ext cx="78805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자바 </a:t>
            </a:r>
            <a:r>
              <a:rPr lang="ko-KR" altLang="en-US" sz="2400" dirty="0"/>
              <a:t>언어는 객체지향 프로그래밍 언어로서 클래스를 선언하여 데이터를 객체에 저장하고 </a:t>
            </a:r>
            <a:r>
              <a:rPr lang="ko-KR" altLang="en-US" sz="2400" dirty="0" err="1"/>
              <a:t>메소드</a:t>
            </a:r>
            <a:r>
              <a:rPr lang="en-US" altLang="ko-KR" sz="2400" dirty="0"/>
              <a:t>(Method)</a:t>
            </a:r>
            <a:r>
              <a:rPr lang="ko-KR" altLang="en-US" sz="2400" dirty="0"/>
              <a:t>를 선언하여 객체들에 대한 </a:t>
            </a:r>
            <a:r>
              <a:rPr lang="ko-KR" altLang="en-US" sz="2400" dirty="0" smtClean="0"/>
              <a:t>연산 구현</a:t>
            </a:r>
            <a:endParaRPr lang="en-US" altLang="ko-KR" sz="2400" dirty="0"/>
          </a:p>
          <a:p>
            <a:pPr marL="265113" indent="-265113">
              <a:spcAft>
                <a:spcPts val="1200"/>
              </a:spcAft>
            </a:pPr>
            <a:r>
              <a:rPr lang="en-US" altLang="ko-KR" sz="2400" dirty="0" smtClean="0"/>
              <a:t>• </a:t>
            </a:r>
            <a:r>
              <a:rPr lang="en-US" altLang="ko-KR" sz="2400" dirty="0" smtClean="0">
                <a:solidFill>
                  <a:srgbClr val="3333FF"/>
                </a:solidFill>
              </a:rPr>
              <a:t>Comparable</a:t>
            </a:r>
            <a:r>
              <a:rPr lang="en-US" altLang="ko-KR" sz="2400" dirty="0" smtClean="0"/>
              <a:t> </a:t>
            </a:r>
            <a:r>
              <a:rPr lang="ko-KR" altLang="en-US" sz="2400" dirty="0"/>
              <a:t>인터페이스는 정렬이 가능한 객체를 비교하는데 </a:t>
            </a:r>
            <a:r>
              <a:rPr lang="ko-KR" altLang="en-US" sz="2400" dirty="0" smtClean="0"/>
              <a:t>사용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인터페이스는 </a:t>
            </a:r>
            <a:r>
              <a:rPr lang="ko-KR" altLang="en-US" sz="2400" dirty="0"/>
              <a:t>각각 다른 클래스를 선언할 때마다 객체들을 정렬하기 위해 별도의 비교 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일일이 선언해야하는 불편을 </a:t>
            </a:r>
            <a:r>
              <a:rPr lang="ko-KR" altLang="en-US" sz="2400" dirty="0" smtClean="0"/>
              <a:t>덜어 줌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일반적으로 </a:t>
            </a:r>
            <a:r>
              <a:rPr lang="en-US" altLang="ko-KR" sz="2400" dirty="0" err="1"/>
              <a:t>compareTo</a:t>
            </a:r>
            <a:r>
              <a:rPr lang="ko-KR" altLang="en-US" sz="2400" dirty="0" err="1"/>
              <a:t>메소드를</a:t>
            </a:r>
            <a:r>
              <a:rPr lang="ko-KR" altLang="en-US" sz="2400" dirty="0"/>
              <a:t> 재정의하여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개의 </a:t>
            </a:r>
            <a:r>
              <a:rPr lang="ko-KR" altLang="en-US" sz="2400" dirty="0" smtClean="0"/>
              <a:t>객체 비교</a:t>
            </a:r>
            <a:endParaRPr lang="en-US" altLang="ko-KR" sz="2400" dirty="0"/>
          </a:p>
          <a:p>
            <a:pPr marL="265113" indent="-265113">
              <a:spcAft>
                <a:spcPts val="1200"/>
              </a:spcAft>
            </a:pPr>
            <a:r>
              <a:rPr lang="en-US" altLang="ko-KR" sz="2400" dirty="0" smtClean="0"/>
              <a:t>• </a:t>
            </a:r>
            <a:r>
              <a:rPr lang="en-US" altLang="ko-KR" sz="2400" dirty="0" smtClean="0">
                <a:solidFill>
                  <a:srgbClr val="3333FF"/>
                </a:solidFill>
              </a:rPr>
              <a:t>Comparator</a:t>
            </a:r>
            <a:r>
              <a:rPr lang="ko-KR" altLang="en-US" sz="2400" dirty="0"/>
              <a:t>는 한 프로그램 내에서 동일한 타입의 객체들을 여러 개의 멤버를 기준으로 나열할 수 있게 </a:t>
            </a:r>
            <a:r>
              <a:rPr lang="ko-KR" altLang="en-US" sz="2400" dirty="0" smtClean="0"/>
              <a:t>해줌</a:t>
            </a:r>
            <a:r>
              <a:rPr lang="en-US" altLang="ko-KR" sz="2400" dirty="0" smtClean="0"/>
              <a:t> 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8551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0606" y="767617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400" dirty="0" smtClean="0"/>
              <a:t>• </a:t>
            </a:r>
            <a:r>
              <a:rPr lang="ko-KR" altLang="en-US" sz="2400" dirty="0" smtClean="0">
                <a:solidFill>
                  <a:srgbClr val="3333FF"/>
                </a:solidFill>
              </a:rPr>
              <a:t>순환</a:t>
            </a:r>
            <a:r>
              <a:rPr lang="en-US" altLang="ko-KR" sz="2400" dirty="0">
                <a:solidFill>
                  <a:srgbClr val="3333FF"/>
                </a:solidFill>
              </a:rPr>
              <a:t>(Recursion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메소드가</a:t>
            </a:r>
            <a:r>
              <a:rPr lang="ko-KR" altLang="en-US" sz="2400" dirty="0"/>
              <a:t> 스스로를 호출하는 </a:t>
            </a:r>
            <a:r>
              <a:rPr lang="ko-KR" altLang="en-US" sz="2400" dirty="0" smtClean="0"/>
              <a:t>것</a:t>
            </a:r>
            <a:endParaRPr lang="en-US" altLang="ko-KR" sz="2400" dirty="0"/>
          </a:p>
          <a:p>
            <a:pPr>
              <a:spcAft>
                <a:spcPts val="1200"/>
              </a:spcAft>
            </a:pPr>
            <a:r>
              <a:rPr lang="en-US" altLang="ko-KR" sz="2400" dirty="0" smtClean="0"/>
              <a:t>• </a:t>
            </a:r>
            <a:r>
              <a:rPr lang="ko-KR" altLang="en-US" sz="2400" dirty="0" smtClean="0"/>
              <a:t>순환으로 </a:t>
            </a:r>
            <a:r>
              <a:rPr lang="ko-KR" altLang="en-US" sz="2400" dirty="0"/>
              <a:t>구현된 </a:t>
            </a:r>
            <a:r>
              <a:rPr lang="ko-KR" altLang="en-US" sz="2400" dirty="0" err="1"/>
              <a:t>메소드는</a:t>
            </a:r>
            <a:r>
              <a:rPr lang="ko-KR" altLang="en-US" sz="2400" dirty="0"/>
              <a:t> 두 부분으로 </a:t>
            </a:r>
            <a:r>
              <a:rPr lang="ko-KR" altLang="en-US" sz="2400" dirty="0" smtClean="0"/>
              <a:t>구성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marL="800100" lvl="1" indent="-342900">
              <a:spcAft>
                <a:spcPts val="1200"/>
              </a:spcAft>
              <a:buFontTx/>
              <a:buChar char="-"/>
            </a:pPr>
            <a:r>
              <a:rPr lang="ko-KR" altLang="en-US" sz="2400" dirty="0" smtClean="0">
                <a:solidFill>
                  <a:srgbClr val="3333FF"/>
                </a:solidFill>
              </a:rPr>
              <a:t>기본</a:t>
            </a:r>
            <a:r>
              <a:rPr lang="en-US" altLang="ko-KR" sz="2400" dirty="0">
                <a:solidFill>
                  <a:srgbClr val="3333FF"/>
                </a:solidFill>
              </a:rPr>
              <a:t>(Base) </a:t>
            </a:r>
            <a:r>
              <a:rPr lang="en-US" altLang="ko-KR" sz="2400" dirty="0" smtClean="0">
                <a:solidFill>
                  <a:srgbClr val="3333FF"/>
                </a:solidFill>
              </a:rPr>
              <a:t>case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스스로를 더 이상 호출하지 않는 </a:t>
            </a:r>
            <a:r>
              <a:rPr lang="ko-KR" altLang="en-US" sz="2400" dirty="0" smtClean="0"/>
              <a:t>부분</a:t>
            </a:r>
            <a:endParaRPr lang="en-US" altLang="ko-KR" sz="2400" dirty="0" smtClean="0"/>
          </a:p>
          <a:p>
            <a:pPr marL="800100" lvl="1" indent="-342900">
              <a:spcAft>
                <a:spcPts val="1200"/>
              </a:spcAft>
              <a:buFontTx/>
              <a:buChar char="-"/>
            </a:pPr>
            <a:r>
              <a:rPr lang="ko-KR" altLang="en-US" sz="2400" dirty="0" smtClean="0">
                <a:solidFill>
                  <a:srgbClr val="3333FF"/>
                </a:solidFill>
              </a:rPr>
              <a:t>순환 </a:t>
            </a:r>
            <a:r>
              <a:rPr lang="en-US" altLang="ko-KR" sz="2400" dirty="0" smtClean="0">
                <a:solidFill>
                  <a:srgbClr val="3333FF"/>
                </a:solidFill>
              </a:rPr>
              <a:t>case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스스로를 호출하는 </a:t>
            </a:r>
            <a:r>
              <a:rPr lang="ko-KR" altLang="en-US" sz="2400" dirty="0" smtClean="0"/>
              <a:t>부분</a:t>
            </a:r>
            <a:endParaRPr lang="en-US" altLang="ko-KR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무한 </a:t>
            </a:r>
            <a:r>
              <a:rPr lang="ko-KR" altLang="en-US" sz="2400" dirty="0"/>
              <a:t>호출을 방지하기 위해 선언한 변수 또는 수식의 값이 호출이 일어날 때마다 순환 </a:t>
            </a:r>
            <a:r>
              <a:rPr lang="en-US" altLang="ko-KR" sz="2400" dirty="0"/>
              <a:t>case</a:t>
            </a:r>
            <a:r>
              <a:rPr lang="ko-KR" altLang="en-US" sz="2400" dirty="0"/>
              <a:t>에서 감소되어 최종적으로 </a:t>
            </a:r>
            <a:r>
              <a:rPr lang="en-US" altLang="ko-KR" sz="2400" dirty="0"/>
              <a:t>if</a:t>
            </a:r>
            <a:r>
              <a:rPr lang="ko-KR" altLang="en-US" sz="2400" dirty="0"/>
              <a:t>문의 조건식에서 기본 </a:t>
            </a:r>
            <a:r>
              <a:rPr lang="en-US" altLang="ko-KR" sz="2400" dirty="0"/>
              <a:t>case</a:t>
            </a:r>
            <a:r>
              <a:rPr lang="ko-KR" altLang="en-US" sz="2400" dirty="0"/>
              <a:t>를 실행하도록 제어해야 </a:t>
            </a:r>
            <a:r>
              <a:rPr lang="ko-KR" altLang="en-US" sz="2400" dirty="0" smtClean="0"/>
              <a:t>함</a:t>
            </a:r>
            <a:endParaRPr lang="en-US" altLang="ko-KR" sz="2400" dirty="0"/>
          </a:p>
          <a:p>
            <a:pPr marL="265113" indent="-265113">
              <a:spcAft>
                <a:spcPts val="1200"/>
              </a:spcAft>
            </a:pPr>
            <a:r>
              <a:rPr lang="en-US" altLang="ko-KR" sz="2400" dirty="0" smtClean="0"/>
              <a:t>•</a:t>
            </a:r>
            <a:r>
              <a:rPr lang="en-US" altLang="ko-KR" sz="2400" dirty="0" smtClean="0">
                <a:solidFill>
                  <a:srgbClr val="3333FF"/>
                </a:solidFill>
              </a:rPr>
              <a:t> </a:t>
            </a:r>
            <a:r>
              <a:rPr lang="ko-KR" altLang="en-US" sz="2400" dirty="0">
                <a:solidFill>
                  <a:srgbClr val="3333FF"/>
                </a:solidFill>
              </a:rPr>
              <a:t>꼬리 순환</a:t>
            </a:r>
            <a:r>
              <a:rPr lang="en-US" altLang="ko-KR" sz="2400" dirty="0">
                <a:solidFill>
                  <a:srgbClr val="3333FF"/>
                </a:solidFill>
              </a:rPr>
              <a:t>(Tail Recursion</a:t>
            </a:r>
            <a:r>
              <a:rPr lang="en-US" altLang="ko-KR" sz="2400" dirty="0" smtClean="0">
                <a:solidFill>
                  <a:srgbClr val="3333FF"/>
                </a:solidFill>
              </a:rPr>
              <a:t>)</a:t>
            </a:r>
            <a:r>
              <a:rPr lang="en-US" altLang="ko-KR" sz="2400" dirty="0" smtClean="0"/>
              <a:t>: </a:t>
            </a:r>
            <a:r>
              <a:rPr lang="ko-KR" altLang="en-US" sz="2400" dirty="0" err="1" smtClean="0"/>
              <a:t>메소드의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마지막 부분에서 순환하는 </a:t>
            </a:r>
            <a:r>
              <a:rPr lang="ko-KR" altLang="en-US" sz="2400" dirty="0" smtClean="0"/>
              <a:t>것</a:t>
            </a:r>
            <a:r>
              <a:rPr lang="en-US" altLang="ko-KR" sz="2400" dirty="0" smtClean="0"/>
              <a:t>. </a:t>
            </a:r>
            <a:r>
              <a:rPr lang="ko-KR" altLang="en-US" sz="2400" dirty="0"/>
              <a:t>꼬리 순환은 </a:t>
            </a:r>
            <a:r>
              <a:rPr lang="ko-KR" altLang="en-US" sz="2400" dirty="0" err="1"/>
              <a:t>반복문으로</a:t>
            </a:r>
            <a:r>
              <a:rPr lang="ko-KR" altLang="en-US" sz="2400" dirty="0"/>
              <a:t> 변환하는 것이 수행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순환은 프로그램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알고리즘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의 </a:t>
            </a:r>
            <a:r>
              <a:rPr lang="ko-KR" altLang="en-US" sz="2400" dirty="0" err="1" smtClean="0">
                <a:solidFill>
                  <a:srgbClr val="3333FF"/>
                </a:solidFill>
              </a:rPr>
              <a:t>가독성</a:t>
            </a:r>
            <a:r>
              <a:rPr lang="ko-KR" altLang="en-US" sz="2400" dirty="0" err="1" smtClean="0"/>
              <a:t>을</a:t>
            </a:r>
            <a:r>
              <a:rPr lang="ko-KR" altLang="en-US" sz="2400" dirty="0" smtClean="0"/>
              <a:t> 높일 수 있다는 장점을 갖지만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시스템 스택을 사용하기 때문에 메모리 사용 측면에서는 </a:t>
            </a:r>
            <a:r>
              <a:rPr lang="ko-KR" altLang="en-US" sz="2400" dirty="0" err="1" smtClean="0"/>
              <a:t>비효율적임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68759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1-2 </a:t>
            </a:r>
            <a:r>
              <a:rPr lang="ko-KR" altLang="en-US" dirty="0"/>
              <a:t>수행시간의 분석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331089"/>
            <a:ext cx="7886700" cy="4845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dirty="0"/>
              <a:t>자료구조의 효율성은 자료구조에 대해 수행되는 연산의 수행시간으로 </a:t>
            </a:r>
            <a:r>
              <a:rPr lang="ko-KR" altLang="en-US" dirty="0" smtClean="0"/>
              <a:t>측정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dirty="0" smtClean="0"/>
              <a:t>자료구조에 </a:t>
            </a:r>
            <a:r>
              <a:rPr lang="ko-KR" altLang="en-US" dirty="0"/>
              <a:t>대한 연산 수행시간 측정 방식은 알고리즘의 성능을 측정하는 방식과 </a:t>
            </a:r>
            <a:r>
              <a:rPr lang="ko-KR" altLang="en-US" dirty="0" smtClean="0"/>
              <a:t>동일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ko-KR" altLang="en-US" dirty="0" smtClean="0"/>
              <a:t>알고리즘의 성능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수행시간을 나타내는 </a:t>
            </a:r>
            <a:r>
              <a:rPr lang="ko-KR" altLang="en-US" dirty="0">
                <a:solidFill>
                  <a:srgbClr val="3333FF"/>
                </a:solidFill>
              </a:rPr>
              <a:t>시간복잡도</a:t>
            </a:r>
            <a:r>
              <a:rPr lang="en-US" dirty="0">
                <a:solidFill>
                  <a:srgbClr val="3333FF"/>
                </a:solidFill>
              </a:rPr>
              <a:t>(Time Complexity)</a:t>
            </a:r>
            <a:r>
              <a:rPr lang="ko-KR" altLang="en-US" dirty="0"/>
              <a:t>와 알고리즘이 수행되는 동안 사용되는 메모리 공간의 크기를 나타내는 </a:t>
            </a:r>
            <a:r>
              <a:rPr lang="ko-KR" altLang="en-US" dirty="0">
                <a:solidFill>
                  <a:srgbClr val="3333FF"/>
                </a:solidFill>
              </a:rPr>
              <a:t>공간복잡도</a:t>
            </a:r>
            <a:r>
              <a:rPr lang="en-US" dirty="0">
                <a:solidFill>
                  <a:srgbClr val="3333FF"/>
                </a:solidFill>
              </a:rPr>
              <a:t>(Space Complexity)</a:t>
            </a:r>
            <a:r>
              <a:rPr lang="ko-KR" altLang="en-US" dirty="0"/>
              <a:t>에 기반하여 </a:t>
            </a:r>
            <a:r>
              <a:rPr lang="ko-KR" altLang="en-US" dirty="0" smtClean="0"/>
              <a:t>분석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833376"/>
            <a:ext cx="7886700" cy="53435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대부분의 경우 시간복잡도만을 사용하여 알고리즘의 성능을 </a:t>
            </a:r>
            <a:r>
              <a:rPr lang="ko-KR" altLang="en-US" dirty="0" smtClean="0"/>
              <a:t>분석</a:t>
            </a:r>
            <a:r>
              <a:rPr lang="en-US" altLang="ko-KR" dirty="0"/>
              <a:t>,</a:t>
            </a:r>
            <a:r>
              <a:rPr lang="en-US" dirty="0" smtClean="0"/>
              <a:t> </a:t>
            </a:r>
            <a:r>
              <a:rPr lang="ko-KR" altLang="en-US" dirty="0"/>
              <a:t>주어진 문제를 해결하기 위한 대부분의 알고리즘들이 비슷한 크기의 메모리 공간을 </a:t>
            </a:r>
            <a:r>
              <a:rPr lang="ko-KR" altLang="en-US" dirty="0" smtClean="0"/>
              <a:t>사용하므로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알고리즘의 </a:t>
            </a:r>
            <a:r>
              <a:rPr lang="ko-KR" altLang="en-US" dirty="0"/>
              <a:t>성능은 알고리즘을 구현한 프로그램을 실제로 컴퓨터에서 실행시킨 후 실행 완료까지 소요된 시간으로 측정할 수도 있다</a:t>
            </a:r>
            <a:r>
              <a:rPr lang="en-US" dirty="0"/>
              <a:t>. 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실제 </a:t>
            </a:r>
            <a:r>
              <a:rPr lang="ko-KR" altLang="en-US" dirty="0"/>
              <a:t>측정된 시간으로 알고리즘의 성능을 </a:t>
            </a:r>
            <a:r>
              <a:rPr lang="ko-KR" altLang="en-US" dirty="0">
                <a:solidFill>
                  <a:srgbClr val="3333FF"/>
                </a:solidFill>
              </a:rPr>
              <a:t>객관적으로 평가하는 데는 한계가 존재</a:t>
            </a:r>
            <a:r>
              <a:rPr lang="ko-KR" altLang="en-US" dirty="0"/>
              <a:t>한다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프로그래머의 </a:t>
            </a:r>
            <a:r>
              <a:rPr lang="ko-KR" altLang="en-US" dirty="0"/>
              <a:t>숙련도</a:t>
            </a:r>
            <a:r>
              <a:rPr lang="en-US" dirty="0"/>
              <a:t>, </a:t>
            </a:r>
            <a:r>
              <a:rPr lang="ko-KR" altLang="en-US" dirty="0"/>
              <a:t>구현에 사용된 프로그래밍 언어의 종류 그리고 알고리즘을 실행한 컴퓨터의 성능에 따라서 수행시간은 얼마든지 달라질 수 있기 </a:t>
            </a:r>
            <a:r>
              <a:rPr lang="ko-KR" altLang="en-US" dirty="0" smtClean="0"/>
              <a:t>때문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시간복잡도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시간복잡도는 알고리즘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연산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</a:t>
            </a:r>
            <a:r>
              <a:rPr lang="ko-KR" altLang="en-US" dirty="0"/>
              <a:t>실행되는 동안에 사용된 </a:t>
            </a:r>
            <a:r>
              <a:rPr lang="ko-KR" altLang="en-US" dirty="0">
                <a:solidFill>
                  <a:srgbClr val="3333FF"/>
                </a:solidFill>
              </a:rPr>
              <a:t>기본적인 연산 횟수를 입력 크기의 함수</a:t>
            </a:r>
            <a:r>
              <a:rPr lang="ko-KR" altLang="en-US" dirty="0"/>
              <a:t>로 나타낸다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>
                <a:solidFill>
                  <a:srgbClr val="3333FF"/>
                </a:solidFill>
              </a:rPr>
              <a:t>기본 </a:t>
            </a:r>
            <a:r>
              <a:rPr lang="ko-KR" altLang="en-US" dirty="0">
                <a:solidFill>
                  <a:srgbClr val="3333FF"/>
                </a:solidFill>
              </a:rPr>
              <a:t>연산</a:t>
            </a:r>
            <a:r>
              <a:rPr lang="en-US" dirty="0"/>
              <a:t>(Elementary Operation)</a:t>
            </a:r>
            <a:r>
              <a:rPr lang="ko-KR" altLang="en-US" dirty="0"/>
              <a:t>이란 탐색</a:t>
            </a:r>
            <a:r>
              <a:rPr lang="en-US" dirty="0"/>
              <a:t>, </a:t>
            </a:r>
            <a:r>
              <a:rPr lang="ko-KR" altLang="en-US" dirty="0"/>
              <a:t>삽입이나 삭제와 같은 연산이 아닌</a:t>
            </a:r>
            <a:r>
              <a:rPr lang="en-US" dirty="0"/>
              <a:t>, </a:t>
            </a:r>
            <a:r>
              <a:rPr lang="ko-KR" altLang="en-US" dirty="0" smtClean="0"/>
              <a:t>데이터 간 </a:t>
            </a:r>
            <a:r>
              <a:rPr lang="ko-KR" altLang="en-US" dirty="0"/>
              <a:t>크기 비교</a:t>
            </a:r>
            <a:r>
              <a:rPr lang="en-US" dirty="0"/>
              <a:t>, </a:t>
            </a:r>
            <a:r>
              <a:rPr lang="ko-KR" altLang="en-US" dirty="0"/>
              <a:t>데이터 읽기 및 갱신</a:t>
            </a:r>
            <a:r>
              <a:rPr lang="en-US" dirty="0"/>
              <a:t>, </a:t>
            </a:r>
            <a:r>
              <a:rPr lang="ko-KR" altLang="en-US" dirty="0"/>
              <a:t>숫자 계산 등과 같은 단순한 연산을 </a:t>
            </a:r>
            <a:r>
              <a:rPr lang="ko-KR" altLang="en-US" dirty="0" smtClean="0"/>
              <a:t>의미</a:t>
            </a:r>
            <a:r>
              <a:rPr lang="en-US" dirty="0" smtClean="0"/>
              <a:t> 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ko-KR" altLang="en-US" dirty="0" smtClean="0"/>
              <a:t>종류의 분석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en-US" dirty="0"/>
              <a:t>최악경우 분석</a:t>
            </a:r>
            <a:r>
              <a:rPr lang="en-US" dirty="0"/>
              <a:t>(Worst-case Analysis)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en-US" dirty="0"/>
              <a:t>평균경우 분석</a:t>
            </a:r>
            <a:r>
              <a:rPr lang="en-US" dirty="0"/>
              <a:t>(Average-case Analysis)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en-US" dirty="0"/>
              <a:t>최선경우 분석</a:t>
            </a:r>
            <a:r>
              <a:rPr lang="en-US" dirty="0"/>
              <a:t>(Best-case Analysis)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altLang="en-US" dirty="0"/>
              <a:t>상각분석</a:t>
            </a:r>
            <a:r>
              <a:rPr lang="en-US" dirty="0"/>
              <a:t>(Amortized Analysis)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amortize</a:t>
            </a:r>
            <a:r>
              <a:rPr lang="ko-KR" altLang="en-US" sz="2600" dirty="0"/>
              <a:t>는</a:t>
            </a:r>
            <a:r>
              <a:rPr lang="en-US" sz="2600" dirty="0"/>
              <a:t> “</a:t>
            </a:r>
            <a:r>
              <a:rPr lang="ko-KR" altLang="en-US" sz="2600" dirty="0"/>
              <a:t>분할 상환하다</a:t>
            </a:r>
            <a:r>
              <a:rPr lang="en-US" sz="2600" dirty="0"/>
              <a:t>”</a:t>
            </a:r>
            <a:r>
              <a:rPr lang="ko-KR" altLang="en-US" sz="2600" dirty="0"/>
              <a:t>라는 뜻을 가지고 있다</a:t>
            </a:r>
            <a:r>
              <a:rPr lang="en-US" sz="2600" dirty="0"/>
              <a:t>. </a:t>
            </a:r>
            <a:r>
              <a:rPr lang="ko-KR" altLang="en-US" sz="2600" dirty="0"/>
              <a:t>그리고 상각</a:t>
            </a:r>
            <a:r>
              <a:rPr lang="en-US" sz="2600" dirty="0"/>
              <a:t>(</a:t>
            </a:r>
            <a:r>
              <a:rPr lang="ko-KR" altLang="en-US" sz="2600" dirty="0"/>
              <a:t>償却</a:t>
            </a:r>
            <a:r>
              <a:rPr lang="en-US" sz="2600" dirty="0"/>
              <a:t>)</a:t>
            </a:r>
            <a:r>
              <a:rPr lang="ko-KR" altLang="en-US" sz="2600" dirty="0"/>
              <a:t>은 </a:t>
            </a:r>
            <a:r>
              <a:rPr lang="en-US" sz="2600" dirty="0"/>
              <a:t>“</a:t>
            </a:r>
            <a:r>
              <a:rPr lang="ko-KR" altLang="en-US" sz="2600" dirty="0"/>
              <a:t>보상하여 갚아주다</a:t>
            </a:r>
            <a:r>
              <a:rPr lang="en-US" sz="2600" dirty="0"/>
              <a:t>”</a:t>
            </a:r>
            <a:r>
              <a:rPr lang="ko-KR" altLang="en-US" sz="2600" dirty="0"/>
              <a:t>라는 </a:t>
            </a:r>
            <a:r>
              <a:rPr lang="ko-KR" altLang="en-US" sz="2600" dirty="0" smtClean="0"/>
              <a:t>뜻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45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2076</Words>
  <Application>Microsoft Office PowerPoint</Application>
  <PresentationFormat>화면 슬라이드 쇼(4:3)</PresentationFormat>
  <Paragraphs>206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Office 테마</vt:lpstr>
      <vt:lpstr>PowerPoint 프레젠테이션</vt:lpstr>
      <vt:lpstr>자료구조</vt:lpstr>
      <vt:lpstr>추상데이터타입</vt:lpstr>
      <vt:lpstr>PowerPoint 프레젠테이션</vt:lpstr>
      <vt:lpstr>PowerPoint 프레젠테이션</vt:lpstr>
      <vt:lpstr>1-2 수행시간의 분석</vt:lpstr>
      <vt:lpstr>PowerPoint 프레젠테이션</vt:lpstr>
      <vt:lpstr>시간복잡도</vt:lpstr>
      <vt:lpstr>4 종류의 분석</vt:lpstr>
      <vt:lpstr>PowerPoint 프레젠테이션</vt:lpstr>
      <vt:lpstr>등교 시간 분석</vt:lpstr>
      <vt:lpstr>PowerPoint 프레젠테이션</vt:lpstr>
      <vt:lpstr>PowerPoint 프레젠테이션</vt:lpstr>
      <vt:lpstr>PowerPoint 프레젠테이션</vt:lpstr>
      <vt:lpstr>PowerPoint 프레젠테이션</vt:lpstr>
      <vt:lpstr>1-3 수행시간의 점근표기법</vt:lpstr>
      <vt:lpstr>O (Big-Oh)-표기법</vt:lpstr>
      <vt:lpstr>PowerPoint 프레젠테이션</vt:lpstr>
      <vt:lpstr>PowerPoint 프레젠테이션</vt:lpstr>
      <vt:lpstr>PowerPoint 프레젠테이션</vt:lpstr>
      <vt:lpstr>자주 사용되는 함수의 O-표기와 이름</vt:lpstr>
      <vt:lpstr>PowerPoint 프레젠테이션</vt:lpstr>
      <vt:lpstr>PowerPoint 프레젠테이션</vt:lpstr>
      <vt:lpstr>1-4 자바 언어에 대한 기본적인 지식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1-5 순환(Recursion)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요약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sbyang</dc:creator>
  <cp:lastModifiedBy>Woong Jin Han</cp:lastModifiedBy>
  <cp:revision>35</cp:revision>
  <dcterms:created xsi:type="dcterms:W3CDTF">2017-03-16T00:57:55Z</dcterms:created>
  <dcterms:modified xsi:type="dcterms:W3CDTF">2018-08-14T21:52:43Z</dcterms:modified>
</cp:coreProperties>
</file>