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36" r:id="rId3"/>
    <p:sldId id="337" r:id="rId4"/>
    <p:sldId id="293" r:id="rId5"/>
    <p:sldId id="340" r:id="rId6"/>
    <p:sldId id="338" r:id="rId7"/>
    <p:sldId id="339" r:id="rId8"/>
    <p:sldId id="342" r:id="rId9"/>
    <p:sldId id="343" r:id="rId10"/>
    <p:sldId id="344" r:id="rId11"/>
    <p:sldId id="345" r:id="rId12"/>
    <p:sldId id="346" r:id="rId13"/>
    <p:sldId id="294" r:id="rId14"/>
    <p:sldId id="347" r:id="rId15"/>
    <p:sldId id="348" r:id="rId16"/>
    <p:sldId id="349" r:id="rId17"/>
    <p:sldId id="350" r:id="rId18"/>
    <p:sldId id="299" r:id="rId19"/>
    <p:sldId id="302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08" r:id="rId31"/>
    <p:sldId id="306" r:id="rId32"/>
    <p:sldId id="309" r:id="rId33"/>
    <p:sldId id="361" r:id="rId34"/>
    <p:sldId id="310" r:id="rId35"/>
    <p:sldId id="311" r:id="rId36"/>
    <p:sldId id="312" r:id="rId37"/>
    <p:sldId id="362" r:id="rId38"/>
    <p:sldId id="363" r:id="rId39"/>
    <p:sldId id="313" r:id="rId40"/>
    <p:sldId id="314" r:id="rId41"/>
    <p:sldId id="315" r:id="rId42"/>
    <p:sldId id="364" r:id="rId43"/>
    <p:sldId id="316" r:id="rId44"/>
    <p:sldId id="365" r:id="rId45"/>
    <p:sldId id="317" r:id="rId46"/>
    <p:sldId id="324" r:id="rId47"/>
    <p:sldId id="325" r:id="rId48"/>
    <p:sldId id="366" r:id="rId49"/>
    <p:sldId id="367" r:id="rId50"/>
    <p:sldId id="368" r:id="rId51"/>
    <p:sldId id="369" r:id="rId52"/>
    <p:sldId id="328" r:id="rId53"/>
    <p:sldId id="327" r:id="rId54"/>
    <p:sldId id="330" r:id="rId55"/>
    <p:sldId id="331" r:id="rId56"/>
    <p:sldId id="332" r:id="rId57"/>
    <p:sldId id="333" r:id="rId58"/>
    <p:sldId id="334" r:id="rId59"/>
    <p:sldId id="370" r:id="rId60"/>
    <p:sldId id="371" r:id="rId61"/>
    <p:sldId id="372" r:id="rId62"/>
    <p:sldId id="33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1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9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1807"/>
            <a:ext cx="7886700" cy="503554"/>
          </a:xfrm>
        </p:spPr>
        <p:txBody>
          <a:bodyPr>
            <a:no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47537"/>
            <a:ext cx="7886700" cy="51447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6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en-US" altLang="ko-KR" dirty="0" smtClean="0"/>
              <a:t>- </a:t>
            </a:r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154894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4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6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8508"/>
            <a:ext cx="7886700" cy="520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  <p:extLst>
      <p:ext uri="{BB962C8B-B14F-4D97-AF65-F5344CB8AC3E}">
        <p14:creationId xmlns:p14="http://schemas.microsoft.com/office/powerpoint/2010/main" val="42543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75847" y="2933939"/>
            <a:ext cx="3239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제 </a:t>
            </a:r>
            <a:r>
              <a:rPr lang="en-US" sz="40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장</a:t>
            </a:r>
            <a:r>
              <a:rPr lang="ko-KR" sz="4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리스트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26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140" y="2478504"/>
            <a:ext cx="7886700" cy="1624263"/>
          </a:xfrm>
        </p:spPr>
        <p:txBody>
          <a:bodyPr>
            <a:noAutofit/>
          </a:bodyPr>
          <a:lstStyle/>
          <a:p>
            <a:r>
              <a:rPr lang="en-US" altLang="ko-KR" sz="2600" dirty="0"/>
              <a:t>peek() </a:t>
            </a:r>
            <a:r>
              <a:rPr lang="ko-KR" altLang="ko-KR" sz="2600" dirty="0" err="1" smtClean="0"/>
              <a:t>메소드</a:t>
            </a:r>
            <a:r>
              <a:rPr lang="en-US" altLang="ko-KR" sz="2600" dirty="0" smtClean="0"/>
              <a:t>:</a:t>
            </a:r>
            <a:r>
              <a:rPr lang="ko-KR" altLang="ko-KR" sz="2600" dirty="0" smtClean="0"/>
              <a:t> </a:t>
            </a:r>
            <a:r>
              <a:rPr lang="en-US" altLang="ko-KR" sz="2600" dirty="0" smtClean="0"/>
              <a:t>k</a:t>
            </a:r>
            <a:r>
              <a:rPr lang="ko-KR" altLang="ko-KR" sz="2600" dirty="0"/>
              <a:t>번째 저장된 항목을 </a:t>
            </a:r>
            <a:r>
              <a:rPr lang="ko-KR" altLang="en-US" sz="2600" dirty="0" smtClean="0"/>
              <a:t>탐색</a:t>
            </a:r>
            <a:r>
              <a:rPr lang="en-US" altLang="ko-KR" sz="2600" dirty="0"/>
              <a:t>,</a:t>
            </a:r>
            <a:r>
              <a:rPr lang="en-US" altLang="ko-KR" sz="2600" dirty="0" smtClean="0"/>
              <a:t> </a:t>
            </a:r>
            <a:r>
              <a:rPr lang="en-US" altLang="ko-KR" sz="2600" dirty="0"/>
              <a:t>k = 0, 1, </a:t>
            </a:r>
            <a:r>
              <a:rPr lang="en-US" altLang="ko-KR" sz="2600" dirty="0">
                <a:sym typeface="MT Extra" panose="05050102010205020202" pitchFamily="18" charset="2"/>
              </a:rPr>
              <a:t></a:t>
            </a:r>
            <a:r>
              <a:rPr lang="en-US" altLang="ko-KR" sz="2600" dirty="0"/>
              <a:t>.  </a:t>
            </a:r>
            <a:endParaRPr lang="en-US" altLang="ko-KR" sz="2600" dirty="0" smtClean="0"/>
          </a:p>
          <a:p>
            <a:r>
              <a:rPr lang="en-US" altLang="ko-KR" sz="2600" dirty="0" smtClean="0"/>
              <a:t>Line 04:</a:t>
            </a:r>
            <a:r>
              <a:rPr lang="ko-KR" altLang="ko-KR" sz="2600" dirty="0" smtClean="0"/>
              <a:t> </a:t>
            </a:r>
            <a:r>
              <a:rPr lang="en-US" altLang="ko-KR" sz="2600" dirty="0"/>
              <a:t>a[k]</a:t>
            </a:r>
            <a:r>
              <a:rPr lang="ko-KR" altLang="ko-KR" sz="2600" dirty="0"/>
              <a:t>를 </a:t>
            </a:r>
            <a:r>
              <a:rPr lang="ko-KR" altLang="ko-KR" sz="2600" dirty="0" smtClean="0"/>
              <a:t>리턴</a:t>
            </a:r>
            <a:r>
              <a:rPr lang="en-US" altLang="ko-KR" sz="2600" dirty="0" smtClean="0"/>
              <a:t>, </a:t>
            </a:r>
            <a:r>
              <a:rPr lang="en-US" altLang="ko-KR" sz="2600" dirty="0"/>
              <a:t>k &lt; size</a:t>
            </a:r>
            <a:r>
              <a:rPr lang="ko-KR" altLang="ko-KR" sz="2600" dirty="0"/>
              <a:t>라고 </a:t>
            </a:r>
            <a:r>
              <a:rPr lang="ko-KR" altLang="ko-KR" sz="2600" dirty="0" smtClean="0"/>
              <a:t>가정</a:t>
            </a:r>
            <a:endParaRPr lang="ko-KR" altLang="ko-KR" sz="2600" dirty="0">
              <a:effectLst/>
            </a:endParaRP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0" y="554287"/>
            <a:ext cx="8236785" cy="147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9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140" y="3019926"/>
            <a:ext cx="7886700" cy="1997242"/>
          </a:xfrm>
        </p:spPr>
        <p:txBody>
          <a:bodyPr>
            <a:noAutofit/>
          </a:bodyPr>
          <a:lstStyle/>
          <a:p>
            <a:r>
              <a:rPr lang="en-US" altLang="ko-KR" sz="2600" dirty="0" err="1" smtClean="0"/>
              <a:t>insertLast</a:t>
            </a:r>
            <a:r>
              <a:rPr lang="en-US" altLang="ko-KR" sz="2600" dirty="0" smtClean="0"/>
              <a:t>() </a:t>
            </a:r>
            <a:r>
              <a:rPr lang="ko-KR" altLang="ko-KR" sz="2600" dirty="0" err="1" smtClean="0"/>
              <a:t>메소드</a:t>
            </a:r>
            <a:r>
              <a:rPr lang="en-US" altLang="ko-KR" sz="2600" dirty="0" smtClean="0"/>
              <a:t>:</a:t>
            </a:r>
            <a:r>
              <a:rPr lang="ko-KR" altLang="en-US" sz="2600" dirty="0" smtClean="0"/>
              <a:t> 새 항목</a:t>
            </a:r>
            <a:r>
              <a:rPr lang="en-US" altLang="ko-KR" sz="2600" dirty="0" smtClean="0"/>
              <a:t>(</a:t>
            </a:r>
            <a:r>
              <a:rPr lang="en-US" altLang="ko-KR" sz="2600" dirty="0" err="1" smtClean="0"/>
              <a:t>newItem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을 가장 </a:t>
            </a:r>
            <a:r>
              <a:rPr lang="ko-KR" altLang="en-US" dirty="0"/>
              <a:t>뒤</a:t>
            </a:r>
            <a:r>
              <a:rPr lang="ko-KR" altLang="en-US" sz="2600" dirty="0" smtClean="0"/>
              <a:t>에 삽입</a:t>
            </a:r>
            <a:endParaRPr lang="en-US" altLang="ko-KR" sz="2600" dirty="0" smtClean="0"/>
          </a:p>
          <a:p>
            <a:r>
              <a:rPr lang="en-US" altLang="ko-KR" sz="2600" dirty="0" smtClean="0">
                <a:effectLst/>
              </a:rPr>
              <a:t>Line 03:</a:t>
            </a:r>
            <a:r>
              <a:rPr lang="ko-KR" altLang="en-US" sz="2600" dirty="0" smtClean="0">
                <a:effectLst/>
              </a:rPr>
              <a:t> </a:t>
            </a:r>
            <a:r>
              <a:rPr lang="en-US" altLang="ko-KR" sz="2600" dirty="0" smtClean="0">
                <a:effectLst/>
              </a:rPr>
              <a:t>overflow</a:t>
            </a:r>
            <a:r>
              <a:rPr lang="ko-KR" altLang="en-US" sz="2600" dirty="0" smtClean="0">
                <a:effectLst/>
              </a:rPr>
              <a:t>가 발생하면 </a:t>
            </a:r>
            <a:r>
              <a:rPr lang="en-US" altLang="ko-KR" sz="2600" dirty="0" smtClean="0">
                <a:effectLst/>
              </a:rPr>
              <a:t>resize() </a:t>
            </a:r>
            <a:r>
              <a:rPr lang="ko-KR" altLang="en-US" sz="2600" dirty="0" err="1" smtClean="0">
                <a:effectLst/>
              </a:rPr>
              <a:t>메소드를</a:t>
            </a:r>
            <a:r>
              <a:rPr lang="ko-KR" altLang="en-US" sz="2600" dirty="0" smtClean="0">
                <a:effectLst/>
              </a:rPr>
              <a:t> 호출하여 배열 크기를 </a:t>
            </a:r>
            <a:r>
              <a:rPr lang="en-US" altLang="ko-KR" sz="2600" dirty="0" smtClean="0">
                <a:effectLst/>
              </a:rPr>
              <a:t>2</a:t>
            </a:r>
            <a:r>
              <a:rPr lang="ko-KR" altLang="en-US" sz="2600" dirty="0" smtClean="0">
                <a:effectLst/>
              </a:rPr>
              <a:t>배로 확장</a:t>
            </a:r>
            <a:endParaRPr lang="ko-KR" altLang="ko-KR" sz="2600" dirty="0">
              <a:effectLst/>
            </a:endParaRPr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0" y="874128"/>
            <a:ext cx="8260849" cy="1544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0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140" y="2743200"/>
            <a:ext cx="7886700" cy="3789948"/>
          </a:xfrm>
        </p:spPr>
        <p:txBody>
          <a:bodyPr>
            <a:noAutofit/>
          </a:bodyPr>
          <a:lstStyle/>
          <a:p>
            <a:r>
              <a:rPr lang="en-US" altLang="ko-KR" sz="2600" dirty="0" smtClean="0"/>
              <a:t>insert() </a:t>
            </a:r>
            <a:r>
              <a:rPr lang="ko-KR" altLang="ko-KR" sz="2600" dirty="0" err="1" smtClean="0"/>
              <a:t>메소드</a:t>
            </a:r>
            <a:r>
              <a:rPr lang="en-US" altLang="ko-KR" sz="2600" dirty="0" smtClean="0"/>
              <a:t>:</a:t>
            </a:r>
            <a:r>
              <a:rPr lang="ko-KR" altLang="en-US" sz="2600" dirty="0" smtClean="0"/>
              <a:t> 새 </a:t>
            </a:r>
            <a:r>
              <a:rPr lang="ko-KR" altLang="ko-KR" sz="2600" dirty="0" smtClean="0"/>
              <a:t>항목을 </a:t>
            </a:r>
            <a:r>
              <a:rPr lang="en-US" altLang="ko-KR" sz="2600" dirty="0" smtClean="0"/>
              <a:t>k-1 </a:t>
            </a:r>
            <a:r>
              <a:rPr lang="ko-KR" altLang="en-US" sz="2600" dirty="0" smtClean="0"/>
              <a:t>번째 항목 다음에 삽입</a:t>
            </a:r>
            <a:r>
              <a:rPr lang="en-US" altLang="ko-KR" sz="2600" dirty="0" smtClean="0"/>
              <a:t>  </a:t>
            </a:r>
          </a:p>
          <a:p>
            <a:r>
              <a:rPr lang="en-US" altLang="ko-KR" sz="2600" dirty="0"/>
              <a:t>Line </a:t>
            </a:r>
            <a:r>
              <a:rPr lang="en-US" altLang="ko-KR" sz="2600" dirty="0" smtClean="0"/>
              <a:t>08:</a:t>
            </a:r>
            <a:r>
              <a:rPr lang="ko-KR" altLang="en-US" sz="2600" dirty="0" smtClean="0"/>
              <a:t> </a:t>
            </a:r>
            <a:r>
              <a:rPr lang="en-US" altLang="ko-KR" sz="2600" dirty="0"/>
              <a:t>overflow</a:t>
            </a:r>
            <a:r>
              <a:rPr lang="ko-KR" altLang="en-US" sz="2600" dirty="0"/>
              <a:t>가 발생하면 </a:t>
            </a:r>
            <a:r>
              <a:rPr lang="en-US" altLang="ko-KR" sz="2600" dirty="0"/>
              <a:t>resize() </a:t>
            </a:r>
            <a:r>
              <a:rPr lang="ko-KR" altLang="en-US" sz="2600" dirty="0" err="1"/>
              <a:t>메소드를</a:t>
            </a:r>
            <a:r>
              <a:rPr lang="ko-KR" altLang="en-US" sz="2600" dirty="0"/>
              <a:t> 호출하여 배열 크기를 </a:t>
            </a:r>
            <a:r>
              <a:rPr lang="en-US" altLang="ko-KR" sz="2600" dirty="0"/>
              <a:t>2</a:t>
            </a:r>
            <a:r>
              <a:rPr lang="ko-KR" altLang="en-US" sz="2600" dirty="0"/>
              <a:t>배로 </a:t>
            </a:r>
            <a:r>
              <a:rPr lang="ko-KR" altLang="en-US" sz="2600" dirty="0" smtClean="0"/>
              <a:t>확장</a:t>
            </a:r>
            <a:endParaRPr lang="en-US" altLang="ko-KR" sz="2600" dirty="0" smtClean="0"/>
          </a:p>
          <a:p>
            <a:r>
              <a:rPr lang="en-US" altLang="ko-KR" sz="2600" dirty="0" smtClean="0"/>
              <a:t>Line 09:</a:t>
            </a:r>
            <a:r>
              <a:rPr lang="ko-KR" altLang="en-US" sz="2600" dirty="0" smtClean="0"/>
              <a:t> 새 항목을 위한 항목 이동</a:t>
            </a:r>
            <a:endParaRPr lang="ko-KR" altLang="ko-KR" sz="2600" dirty="0"/>
          </a:p>
        </p:txBody>
      </p:sp>
      <p:pic>
        <p:nvPicPr>
          <p:cNvPr id="6" name="그림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0" y="397041"/>
            <a:ext cx="8513513" cy="198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7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96746"/>
              </p:ext>
            </p:extLst>
          </p:nvPr>
        </p:nvGraphicFramePr>
        <p:xfrm>
          <a:off x="2046181" y="1599486"/>
          <a:ext cx="4386952" cy="3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64893"/>
              </p:ext>
            </p:extLst>
          </p:nvPr>
        </p:nvGraphicFramePr>
        <p:xfrm>
          <a:off x="2046181" y="1257173"/>
          <a:ext cx="43869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a[0]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a[1]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a[2]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a[3]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a[4]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a[5]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a[6]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a[7]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248554" y="1609456"/>
            <a:ext cx="265846" cy="29907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414726" y="1775748"/>
            <a:ext cx="59822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2085" y="1228050"/>
            <a:ext cx="432048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4911" y="1512126"/>
            <a:ext cx="1262880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size = 6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6358"/>
              </p:ext>
            </p:extLst>
          </p:nvPr>
        </p:nvGraphicFramePr>
        <p:xfrm>
          <a:off x="2053425" y="2985365"/>
          <a:ext cx="4386952" cy="3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2499"/>
              </p:ext>
            </p:extLst>
          </p:nvPr>
        </p:nvGraphicFramePr>
        <p:xfrm>
          <a:off x="2053425" y="2643051"/>
          <a:ext cx="43869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a[0]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a[1]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3333FF"/>
                          </a:solidFill>
                        </a:rPr>
                        <a:t>a[2]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a[3]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a[4]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a[5]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a[6]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a[7]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55798" y="2995334"/>
            <a:ext cx="265846" cy="29907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421971" y="3161626"/>
            <a:ext cx="59822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2085" y="2623898"/>
            <a:ext cx="432048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4911" y="5048357"/>
            <a:ext cx="1262880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size =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7912" y="2129012"/>
            <a:ext cx="847464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srgbClr val="3333FF"/>
                </a:solidFill>
                <a:latin typeface="Calibri"/>
              </a:rPr>
              <a:t>k = 2</a:t>
            </a: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5129741" y="1927998"/>
            <a:ext cx="398814" cy="80302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4562627" y="1927476"/>
            <a:ext cx="398814" cy="80302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4028289" y="1944099"/>
            <a:ext cx="398814" cy="80302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491880" y="1961035"/>
            <a:ext cx="398814" cy="80302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79610" y="2179413"/>
            <a:ext cx="299077" cy="34810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1765" y="2187882"/>
            <a:ext cx="299077" cy="34810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4967" y="2178736"/>
            <a:ext cx="299077" cy="34810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7361" y="2195689"/>
            <a:ext cx="299077" cy="34810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7001" y="5663128"/>
            <a:ext cx="963692" cy="348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662" dirty="0">
                <a:solidFill>
                  <a:srgbClr val="FF0000"/>
                </a:solidFill>
                <a:latin typeface="Calibri"/>
              </a:rPr>
              <a:t>newItem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27484"/>
              </p:ext>
            </p:extLst>
          </p:nvPr>
        </p:nvGraphicFramePr>
        <p:xfrm>
          <a:off x="2046181" y="5168985"/>
          <a:ext cx="4386952" cy="3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77233"/>
              </p:ext>
            </p:extLst>
          </p:nvPr>
        </p:nvGraphicFramePr>
        <p:xfrm>
          <a:off x="2046181" y="4826671"/>
          <a:ext cx="43869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a[0]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a[1]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3333FF"/>
                          </a:solidFill>
                        </a:rPr>
                        <a:t>a[2]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a[3]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a[4]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a[5]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a[6]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a[7]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1248554" y="5178954"/>
            <a:ext cx="265846" cy="29907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1414726" y="5345247"/>
            <a:ext cx="59822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3408847" y="5409260"/>
            <a:ext cx="0" cy="29907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82085" y="4807518"/>
            <a:ext cx="432048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9481" y="488021"/>
            <a:ext cx="573873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>
              <a:lnSpc>
                <a:spcPct val="107000"/>
              </a:lnSpc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</a:t>
            </a:r>
            <a:r>
              <a:rPr lang="ko-KR" altLang="en-US" sz="20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번째 항목부터 마지막 항목까지 한 칸씩 </a:t>
            </a:r>
            <a:r>
              <a:rPr lang="ko-KR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이동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67597" y="4141924"/>
            <a:ext cx="356069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>
              <a:lnSpc>
                <a:spcPct val="107000"/>
              </a:lnSpc>
            </a:pPr>
            <a:r>
              <a:rPr lang="ko-KR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새 </a:t>
            </a:r>
            <a:r>
              <a:rPr lang="ko-KR" altLang="en-US" sz="20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항목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a[k]</a:t>
            </a:r>
            <a:r>
              <a:rPr lang="ko-KR" altLang="en-US" sz="20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에 </a:t>
            </a:r>
            <a:r>
              <a:rPr lang="ko-KR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삽입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7982" y="3224464"/>
            <a:ext cx="7886700" cy="2779295"/>
          </a:xfrm>
        </p:spPr>
        <p:txBody>
          <a:bodyPr>
            <a:noAutofit/>
          </a:bodyPr>
          <a:lstStyle/>
          <a:p>
            <a:r>
              <a:rPr lang="en-US" altLang="ko-KR" sz="2600" dirty="0"/>
              <a:t>resize</a:t>
            </a:r>
            <a:r>
              <a:rPr lang="en-US" altLang="ko-KR" sz="2600" dirty="0" smtClean="0"/>
              <a:t>() </a:t>
            </a:r>
            <a:r>
              <a:rPr lang="ko-KR" altLang="ko-KR" sz="2600" dirty="0" err="1" smtClean="0"/>
              <a:t>메소드</a:t>
            </a:r>
            <a:r>
              <a:rPr lang="en-US" altLang="ko-KR" sz="2600" dirty="0" smtClean="0"/>
              <a:t>:</a:t>
            </a:r>
            <a:r>
              <a:rPr lang="ko-KR" altLang="ko-KR" sz="2600" dirty="0" smtClean="0"/>
              <a:t> </a:t>
            </a:r>
            <a:r>
              <a:rPr lang="ko-KR" altLang="ko-KR" sz="2600" dirty="0"/>
              <a:t>배열의 크기를 확대 또는 </a:t>
            </a:r>
            <a:r>
              <a:rPr lang="ko-KR" altLang="ko-KR" sz="2600" dirty="0" smtClean="0"/>
              <a:t>축소</a:t>
            </a:r>
            <a:endParaRPr lang="en-US" altLang="ko-KR" sz="2600" dirty="0" smtClean="0"/>
          </a:p>
          <a:p>
            <a:r>
              <a:rPr lang="en-US" altLang="ko-KR" sz="2600" dirty="0" smtClean="0"/>
              <a:t>Line02: </a:t>
            </a:r>
            <a:r>
              <a:rPr lang="en-US" altLang="ko-KR" sz="2600" dirty="0" err="1" smtClean="0"/>
              <a:t>newSize</a:t>
            </a:r>
            <a:r>
              <a:rPr lang="en-US" altLang="ko-KR" sz="2600" dirty="0" smtClean="0"/>
              <a:t> </a:t>
            </a:r>
            <a:r>
              <a:rPr lang="ko-KR" altLang="ko-KR" sz="2600" dirty="0"/>
              <a:t>크기의 배열</a:t>
            </a:r>
            <a:r>
              <a:rPr lang="en-US" altLang="ko-KR" sz="2600" dirty="0"/>
              <a:t> t</a:t>
            </a:r>
            <a:r>
              <a:rPr lang="ko-KR" altLang="ko-KR" sz="2600" dirty="0" smtClean="0"/>
              <a:t>를 </a:t>
            </a:r>
            <a:r>
              <a:rPr lang="ko-KR" altLang="ko-KR" sz="2600" dirty="0"/>
              <a:t>동적으로 </a:t>
            </a:r>
            <a:r>
              <a:rPr lang="ko-KR" altLang="ko-KR" sz="2600" dirty="0" smtClean="0"/>
              <a:t>생성</a:t>
            </a:r>
            <a:r>
              <a:rPr lang="en-US" altLang="ko-KR" sz="2600" dirty="0" smtClean="0"/>
              <a:t> </a:t>
            </a:r>
          </a:p>
          <a:p>
            <a:r>
              <a:rPr lang="en-US" altLang="ko-KR" sz="2600" dirty="0" smtClean="0"/>
              <a:t>Line </a:t>
            </a:r>
            <a:r>
              <a:rPr lang="en-US" altLang="ko-KR" sz="2600" dirty="0"/>
              <a:t>03</a:t>
            </a:r>
            <a:r>
              <a:rPr lang="ko-KR" altLang="ko-KR" sz="2600" dirty="0"/>
              <a:t>∼</a:t>
            </a:r>
            <a:r>
              <a:rPr lang="en-US" altLang="ko-KR" sz="2600" dirty="0" smtClean="0"/>
              <a:t>04</a:t>
            </a:r>
            <a:r>
              <a:rPr lang="en-US" altLang="ko-KR" sz="2600" dirty="0"/>
              <a:t>:</a:t>
            </a:r>
            <a:r>
              <a:rPr lang="ko-KR" altLang="ko-KR" sz="2600" dirty="0" smtClean="0"/>
              <a:t> </a:t>
            </a:r>
            <a:r>
              <a:rPr lang="ko-KR" altLang="ko-KR" sz="2600" dirty="0"/>
              <a:t>배열</a:t>
            </a:r>
            <a:r>
              <a:rPr lang="en-US" altLang="ko-KR" sz="2600" dirty="0"/>
              <a:t> a</a:t>
            </a:r>
            <a:r>
              <a:rPr lang="ko-KR" altLang="ko-KR" sz="2600" dirty="0"/>
              <a:t>의 원소들을 배열 </a:t>
            </a:r>
            <a:r>
              <a:rPr lang="en-US" altLang="ko-KR" sz="2600" dirty="0"/>
              <a:t>t</a:t>
            </a:r>
            <a:r>
              <a:rPr lang="ko-KR" altLang="ko-KR" sz="2600" dirty="0"/>
              <a:t>로 </a:t>
            </a:r>
            <a:r>
              <a:rPr lang="ko-KR" altLang="ko-KR" sz="2600" dirty="0" smtClean="0"/>
              <a:t>복사</a:t>
            </a:r>
            <a:endParaRPr lang="en-US" altLang="ko-KR" sz="2600" dirty="0" smtClean="0"/>
          </a:p>
          <a:p>
            <a:r>
              <a:rPr lang="en-US" altLang="ko-KR" sz="2600" dirty="0" err="1" smtClean="0"/>
              <a:t>Lline</a:t>
            </a:r>
            <a:r>
              <a:rPr lang="en-US" altLang="ko-KR" sz="2600" dirty="0" smtClean="0"/>
              <a:t> 05: </a:t>
            </a:r>
            <a:r>
              <a:rPr lang="en-US" altLang="ko-KR" sz="2600" dirty="0"/>
              <a:t>a</a:t>
            </a:r>
            <a:r>
              <a:rPr lang="ko-KR" altLang="ko-KR" sz="2600" dirty="0"/>
              <a:t>가 </a:t>
            </a:r>
            <a:r>
              <a:rPr lang="en-US" altLang="ko-KR" sz="2600" dirty="0"/>
              <a:t>t</a:t>
            </a:r>
            <a:r>
              <a:rPr lang="ko-KR" altLang="ko-KR" sz="2600" dirty="0"/>
              <a:t>를 </a:t>
            </a:r>
            <a:r>
              <a:rPr lang="ko-KR" altLang="ko-KR" sz="2600" dirty="0" smtClean="0"/>
              <a:t>참조</a:t>
            </a:r>
            <a:endParaRPr lang="en-US" altLang="ko-KR" sz="2600" dirty="0" smtClean="0"/>
          </a:p>
          <a:p>
            <a:r>
              <a:rPr lang="ko-KR" altLang="ko-KR" sz="2600" dirty="0" smtClean="0"/>
              <a:t>기존의 배열</a:t>
            </a:r>
            <a:r>
              <a:rPr lang="en-US" altLang="ko-KR" sz="2600" dirty="0" smtClean="0"/>
              <a:t> a</a:t>
            </a:r>
            <a:r>
              <a:rPr lang="ko-KR" altLang="ko-KR" sz="2600" dirty="0"/>
              <a:t>는 </a:t>
            </a:r>
            <a:r>
              <a:rPr lang="ko-KR" altLang="ko-KR" sz="2600" dirty="0" err="1"/>
              <a:t>가비지</a:t>
            </a:r>
            <a:r>
              <a:rPr lang="ko-KR" altLang="ko-KR" sz="2600" dirty="0"/>
              <a:t> </a:t>
            </a:r>
            <a:r>
              <a:rPr lang="ko-KR" altLang="ko-KR" sz="2600" dirty="0" smtClean="0"/>
              <a:t>컬렉션에 </a:t>
            </a:r>
            <a:r>
              <a:rPr lang="ko-KR" altLang="ko-KR" sz="2600" dirty="0"/>
              <a:t>의해 </a:t>
            </a:r>
            <a:r>
              <a:rPr lang="ko-KR" altLang="ko-KR" sz="2600" dirty="0" smtClean="0"/>
              <a:t>처리</a:t>
            </a:r>
            <a:endParaRPr lang="ko-KR" altLang="ko-KR" sz="26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421106"/>
            <a:ext cx="8590547" cy="181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0172" y="3236495"/>
            <a:ext cx="7886700" cy="3320716"/>
          </a:xfrm>
        </p:spPr>
        <p:txBody>
          <a:bodyPr>
            <a:noAutofit/>
          </a:bodyPr>
          <a:lstStyle/>
          <a:p>
            <a:r>
              <a:rPr lang="en-US" altLang="ko-KR" sz="2600" dirty="0" smtClean="0"/>
              <a:t>delete():</a:t>
            </a:r>
            <a:r>
              <a:rPr lang="ko-KR" altLang="ko-KR" sz="2600" dirty="0" smtClean="0"/>
              <a:t> </a:t>
            </a:r>
            <a:r>
              <a:rPr lang="en-US" altLang="ko-KR" sz="2600" dirty="0"/>
              <a:t>k</a:t>
            </a:r>
            <a:r>
              <a:rPr lang="ko-KR" altLang="ko-KR" sz="2600" dirty="0"/>
              <a:t>번째 항목을 </a:t>
            </a:r>
            <a:r>
              <a:rPr lang="ko-KR" altLang="ko-KR" sz="2600" dirty="0" smtClean="0"/>
              <a:t>삭제</a:t>
            </a:r>
            <a:endParaRPr lang="en-US" altLang="ko-KR" sz="2600" dirty="0" smtClean="0"/>
          </a:p>
          <a:p>
            <a:r>
              <a:rPr lang="en-US" altLang="ko-KR" sz="2600" dirty="0" smtClean="0"/>
              <a:t>Line 02: </a:t>
            </a:r>
            <a:r>
              <a:rPr lang="en-US" altLang="ko-KR" sz="2600" dirty="0"/>
              <a:t>underflow</a:t>
            </a:r>
            <a:r>
              <a:rPr lang="ko-KR" altLang="ko-KR" sz="2600" dirty="0"/>
              <a:t>를 </a:t>
            </a:r>
            <a:r>
              <a:rPr lang="ko-KR" altLang="ko-KR" sz="2600" dirty="0" smtClean="0"/>
              <a:t>검사</a:t>
            </a:r>
            <a:endParaRPr lang="en-US" altLang="ko-KR" sz="2600" dirty="0" smtClean="0"/>
          </a:p>
          <a:p>
            <a:r>
              <a:rPr lang="en-US" altLang="ko-KR" sz="2600" dirty="0"/>
              <a:t>L</a:t>
            </a:r>
            <a:r>
              <a:rPr lang="en-US" altLang="ko-KR" sz="2600" dirty="0" smtClean="0"/>
              <a:t>ine 03:</a:t>
            </a:r>
            <a:r>
              <a:rPr lang="ko-KR" altLang="ko-KR" sz="2600" dirty="0" smtClean="0"/>
              <a:t> </a:t>
            </a:r>
            <a:r>
              <a:rPr lang="ko-KR" altLang="ko-KR" sz="2600" dirty="0"/>
              <a:t>삭제되는 항목을 </a:t>
            </a:r>
            <a:r>
              <a:rPr lang="ko-KR" altLang="ko-KR" sz="2600" dirty="0" err="1"/>
              <a:t>지역변수인</a:t>
            </a:r>
            <a:r>
              <a:rPr lang="en-US" altLang="ko-KR" sz="2600" dirty="0"/>
              <a:t> item</a:t>
            </a:r>
            <a:r>
              <a:rPr lang="ko-KR" altLang="ko-KR" sz="2600" dirty="0"/>
              <a:t>에 </a:t>
            </a:r>
            <a:r>
              <a:rPr lang="ko-KR" altLang="ko-KR" sz="2600" dirty="0" smtClean="0"/>
              <a:t>저장</a:t>
            </a:r>
            <a:endParaRPr lang="en-US" altLang="ko-KR" sz="2600" dirty="0" smtClean="0"/>
          </a:p>
          <a:p>
            <a:r>
              <a:rPr lang="en-US" altLang="ko-KR" sz="2600" dirty="0" smtClean="0"/>
              <a:t>Line 04:</a:t>
            </a:r>
            <a:r>
              <a:rPr lang="ko-KR" altLang="ko-KR" sz="2600" dirty="0" smtClean="0"/>
              <a:t> </a:t>
            </a:r>
            <a:r>
              <a:rPr lang="en-US" altLang="ko-KR" sz="2600" dirty="0"/>
              <a:t>a[k+1]</a:t>
            </a:r>
            <a:r>
              <a:rPr lang="ko-KR" altLang="ko-KR" sz="2600" dirty="0"/>
              <a:t>부터 </a:t>
            </a:r>
            <a:r>
              <a:rPr lang="en-US" altLang="ko-KR" sz="2600" dirty="0"/>
              <a:t>a[size-1]</a:t>
            </a:r>
            <a:r>
              <a:rPr lang="ko-KR" altLang="ko-KR" sz="2600" dirty="0"/>
              <a:t>까지 한 칸씩 앞으로 이동하여 </a:t>
            </a:r>
            <a:r>
              <a:rPr lang="en-US" altLang="ko-KR" sz="2600" dirty="0"/>
              <a:t>a[k]</a:t>
            </a:r>
            <a:r>
              <a:rPr lang="ko-KR" altLang="ko-KR" sz="2600" dirty="0"/>
              <a:t>의 빈칸을 </a:t>
            </a:r>
            <a:r>
              <a:rPr lang="ko-KR" altLang="ko-KR" sz="2600" dirty="0" smtClean="0"/>
              <a:t>메</a:t>
            </a:r>
            <a:r>
              <a:rPr lang="ko-KR" altLang="en-US" sz="2600" dirty="0" smtClean="0"/>
              <a:t>움</a:t>
            </a:r>
            <a:r>
              <a:rPr lang="en-US" altLang="ko-KR" sz="2600" dirty="0" smtClean="0"/>
              <a:t> </a:t>
            </a:r>
            <a:endParaRPr lang="ko-KR" altLang="ko-KR" sz="2600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4" y="393583"/>
            <a:ext cx="8501481" cy="220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4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0" y="1104801"/>
            <a:ext cx="7495672" cy="23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44740" y="404881"/>
            <a:ext cx="3776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삭제된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공간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메우기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580597" y="3739444"/>
            <a:ext cx="8023957" cy="262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05: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감소시키고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07: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되면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축소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축소된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앞쪽의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항목들로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차있고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뒤쪽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비어있</a:t>
            </a:r>
            <a:r>
              <a:rPr lang="ko-KR" altLang="en-US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90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0" y="1492449"/>
            <a:ext cx="7065028" cy="191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947843" y="585355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축소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770021" y="3983594"/>
            <a:ext cx="7736305" cy="262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실제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경우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축소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항목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축소시키는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것은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축소된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항목들로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차있고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나머지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비어있는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상태로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만들기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위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해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193" y="4415142"/>
            <a:ext cx="84942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insertLast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insert()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확장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항목을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연속적으로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삭제하며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축소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마지막으로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첫번째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탐색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7" y="602582"/>
            <a:ext cx="8640435" cy="31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8" y="1802423"/>
            <a:ext cx="7675685" cy="325315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86739" y="775572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ko-KR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프로그램</a:t>
            </a:r>
            <a:r>
              <a:rPr lang="ko-KR" altLang="ko-K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실행</a:t>
            </a:r>
            <a:r>
              <a:rPr lang="ko-KR" altLang="ko-K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결과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25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>
                <a:solidFill>
                  <a:srgbClr val="3333FF"/>
                </a:solidFill>
              </a:rPr>
              <a:t>리스트</a:t>
            </a:r>
            <a:r>
              <a:rPr lang="en-US" altLang="ko-KR" dirty="0">
                <a:solidFill>
                  <a:srgbClr val="3333FF"/>
                </a:solidFill>
              </a:rPr>
              <a:t>(List)</a:t>
            </a:r>
            <a:r>
              <a:rPr lang="ko-KR" altLang="ko-KR" dirty="0"/>
              <a:t>는 일련의 동일한 타입의 항목</a:t>
            </a:r>
            <a:r>
              <a:rPr lang="en-US" altLang="ko-KR" dirty="0"/>
              <a:t>(item)</a:t>
            </a:r>
            <a:r>
              <a:rPr lang="ko-KR" altLang="ko-KR" dirty="0" smtClean="0"/>
              <a:t>들</a:t>
            </a:r>
            <a:r>
              <a:rPr lang="en-US" altLang="ko-KR" dirty="0" smtClean="0"/>
              <a:t> </a:t>
            </a:r>
          </a:p>
          <a:p>
            <a:r>
              <a:rPr lang="ko-KR" altLang="ko-KR" dirty="0" smtClean="0"/>
              <a:t>실생활</a:t>
            </a:r>
            <a:r>
              <a:rPr lang="ko-KR" altLang="en-US" dirty="0" smtClean="0"/>
              <a:t>의 예</a:t>
            </a:r>
            <a:r>
              <a:rPr lang="en-US" altLang="ko-KR" dirty="0" smtClean="0"/>
              <a:t>:</a:t>
            </a:r>
            <a:r>
              <a:rPr lang="ko-KR" altLang="ko-KR" dirty="0" smtClean="0"/>
              <a:t> 학생 명단</a:t>
            </a:r>
            <a:r>
              <a:rPr lang="en-US" altLang="ko-KR" dirty="0" smtClean="0"/>
              <a:t>,</a:t>
            </a:r>
            <a:r>
              <a:rPr lang="ko-KR" altLang="ko-KR" dirty="0" smtClean="0"/>
              <a:t> </a:t>
            </a:r>
            <a:r>
              <a:rPr lang="ko-KR" altLang="ko-KR" dirty="0"/>
              <a:t>시험 성적</a:t>
            </a:r>
            <a:r>
              <a:rPr lang="en-US" altLang="ko-KR" dirty="0"/>
              <a:t>, </a:t>
            </a:r>
            <a:r>
              <a:rPr lang="ko-KR" altLang="ko-KR" dirty="0"/>
              <a:t>서점의 신간 서적</a:t>
            </a:r>
            <a:r>
              <a:rPr lang="en-US" altLang="ko-KR" dirty="0"/>
              <a:t>, </a:t>
            </a:r>
            <a:r>
              <a:rPr lang="ko-KR" altLang="ko-KR" dirty="0"/>
              <a:t>상점의 판매 품목</a:t>
            </a:r>
            <a:r>
              <a:rPr lang="en-US" altLang="ko-KR" dirty="0"/>
              <a:t>, </a:t>
            </a:r>
            <a:r>
              <a:rPr lang="ko-KR" altLang="ko-KR" dirty="0"/>
              <a:t>실시간 급상승 </a:t>
            </a:r>
            <a:r>
              <a:rPr lang="ko-KR" altLang="ko-KR" dirty="0" err="1"/>
              <a:t>검색어</a:t>
            </a:r>
            <a:r>
              <a:rPr lang="en-US" altLang="ko-KR" dirty="0"/>
              <a:t>, </a:t>
            </a:r>
            <a:r>
              <a:rPr lang="ko-KR" altLang="ko-KR" dirty="0" err="1"/>
              <a:t>버킷</a:t>
            </a:r>
            <a:r>
              <a:rPr lang="ko-KR" altLang="ko-KR" dirty="0"/>
              <a:t> 리스트 </a:t>
            </a:r>
            <a:r>
              <a:rPr lang="ko-KR" altLang="ko-KR" dirty="0" smtClean="0"/>
              <a:t>등</a:t>
            </a:r>
            <a:r>
              <a:rPr lang="en-US" altLang="ko-KR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ko-KR" altLang="ko-KR" dirty="0" smtClean="0"/>
              <a:t>리스트</a:t>
            </a:r>
            <a:r>
              <a:rPr lang="ko-KR" altLang="en-US" dirty="0" smtClean="0"/>
              <a:t>의 구현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endParaRPr lang="en-US" altLang="ko-KR" dirty="0" smtClean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altLang="ko-KR" dirty="0" smtClean="0"/>
              <a:t>1</a:t>
            </a:r>
            <a:r>
              <a:rPr lang="ko-KR" altLang="ko-KR" dirty="0"/>
              <a:t>차원 </a:t>
            </a:r>
            <a:r>
              <a:rPr lang="ko-KR" altLang="ko-KR" dirty="0" smtClean="0"/>
              <a:t>배열</a:t>
            </a:r>
            <a:endParaRPr lang="en-US" altLang="ko-KR" dirty="0" smtClean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en-US" dirty="0" smtClean="0"/>
              <a:t>단순</a:t>
            </a:r>
            <a:r>
              <a:rPr lang="ko-KR" altLang="ko-KR" dirty="0" smtClean="0"/>
              <a:t>연결리스트</a:t>
            </a:r>
            <a:endParaRPr lang="en-US" altLang="ko-KR" dirty="0" smtClean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en-US" dirty="0" smtClean="0"/>
              <a:t>이중연결리스트</a:t>
            </a:r>
            <a:endParaRPr lang="en-US" altLang="ko-KR" dirty="0" smtClean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en-US" dirty="0" smtClean="0"/>
              <a:t>환형연결리스트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31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 smtClean="0"/>
              <a:t>peek</a:t>
            </a:r>
            <a:r>
              <a:rPr lang="en-US" altLang="ko-KR" sz="2600" dirty="0"/>
              <a:t>() </a:t>
            </a:r>
            <a:r>
              <a:rPr lang="ko-KR" altLang="ko-KR" sz="2600" dirty="0" err="1"/>
              <a:t>메소드는</a:t>
            </a:r>
            <a:r>
              <a:rPr lang="ko-KR" altLang="ko-KR" sz="2600" dirty="0"/>
              <a:t> 인덱스를 이용하여 배열 원소를 직접 </a:t>
            </a:r>
            <a:r>
              <a:rPr lang="ko-KR" altLang="ko-KR" sz="2600" dirty="0" smtClean="0"/>
              <a:t>접근하므로</a:t>
            </a:r>
            <a:r>
              <a:rPr lang="en-US" altLang="ko-KR" sz="2600" dirty="0" smtClean="0"/>
              <a:t> </a:t>
            </a:r>
            <a:r>
              <a:rPr lang="en-US" altLang="ko-KR" sz="2600" dirty="0" smtClean="0">
                <a:solidFill>
                  <a:srgbClr val="3333FF"/>
                </a:solidFill>
              </a:rPr>
              <a:t>O(1</a:t>
            </a:r>
            <a:r>
              <a:rPr lang="en-US" altLang="ko-KR" sz="2600" dirty="0">
                <a:solidFill>
                  <a:srgbClr val="3333FF"/>
                </a:solidFill>
              </a:rPr>
              <a:t>) </a:t>
            </a:r>
            <a:r>
              <a:rPr lang="ko-KR" altLang="ko-KR" sz="2600" dirty="0">
                <a:solidFill>
                  <a:srgbClr val="3333FF"/>
                </a:solidFill>
              </a:rPr>
              <a:t>시간</a:t>
            </a:r>
            <a:r>
              <a:rPr lang="ko-KR" altLang="ko-KR" sz="2600" dirty="0"/>
              <a:t>에 수행 </a:t>
            </a:r>
            <a:r>
              <a:rPr lang="ko-KR" altLang="ko-KR" sz="2600" dirty="0" smtClean="0"/>
              <a:t>가능</a:t>
            </a:r>
            <a:endParaRPr lang="en-US" altLang="ko-KR" sz="2600" dirty="0" smtClean="0"/>
          </a:p>
          <a:p>
            <a:r>
              <a:rPr lang="ko-KR" altLang="ko-KR" sz="2600" dirty="0" smtClean="0"/>
              <a:t>삽입이나 </a:t>
            </a:r>
            <a:r>
              <a:rPr lang="ko-KR" altLang="ko-KR" sz="2600" dirty="0"/>
              <a:t>삭제는 새 항목을 중간에 삽입하거나 중간에 있는 항목을 삭제한 후에 뒤 따르는 항목들을 한 칸씩 앞이나 뒤로 이동해야 </a:t>
            </a:r>
            <a:r>
              <a:rPr lang="ko-KR" altLang="en-US" sz="2600" dirty="0" smtClean="0"/>
              <a:t>하므로</a:t>
            </a:r>
            <a:r>
              <a:rPr lang="ko-KR" altLang="ko-KR" sz="2600" dirty="0" smtClean="0"/>
              <a:t> </a:t>
            </a:r>
            <a:r>
              <a:rPr lang="ko-KR" altLang="ko-KR" sz="2600" dirty="0"/>
              <a:t>각각 최악의 </a:t>
            </a:r>
            <a:r>
              <a:rPr lang="ko-KR" altLang="ko-KR" sz="2600" dirty="0" smtClean="0"/>
              <a:t>경우는</a:t>
            </a:r>
            <a:r>
              <a:rPr lang="en-US" altLang="ko-KR" sz="2600" dirty="0" smtClean="0">
                <a:solidFill>
                  <a:srgbClr val="3333FF"/>
                </a:solidFill>
              </a:rPr>
              <a:t> O(N</a:t>
            </a:r>
            <a:r>
              <a:rPr lang="en-US" altLang="ko-KR" sz="2600" dirty="0">
                <a:solidFill>
                  <a:srgbClr val="3333FF"/>
                </a:solidFill>
              </a:rPr>
              <a:t>) </a:t>
            </a:r>
            <a:r>
              <a:rPr lang="ko-KR" altLang="ko-KR" sz="2600" dirty="0" smtClean="0">
                <a:solidFill>
                  <a:srgbClr val="3333FF"/>
                </a:solidFill>
              </a:rPr>
              <a:t>시간</a:t>
            </a:r>
            <a:r>
              <a:rPr lang="ko-KR" altLang="ko-KR" sz="2600" dirty="0" smtClean="0"/>
              <a:t> 소요</a:t>
            </a:r>
            <a:endParaRPr lang="en-US" altLang="ko-KR" sz="2600" dirty="0" smtClean="0"/>
          </a:p>
          <a:p>
            <a:r>
              <a:rPr lang="ko-KR" altLang="ko-KR" sz="2600" dirty="0" smtClean="0"/>
              <a:t>새 </a:t>
            </a:r>
            <a:r>
              <a:rPr lang="ko-KR" altLang="ko-KR" sz="2600" dirty="0"/>
              <a:t>항목을 가장 뒤에 삽입하는 </a:t>
            </a:r>
            <a:r>
              <a:rPr lang="ko-KR" altLang="ko-KR" sz="2600" dirty="0" smtClean="0"/>
              <a:t>경우는</a:t>
            </a:r>
            <a:r>
              <a:rPr lang="en-US" altLang="ko-KR" sz="2600" dirty="0" smtClean="0"/>
              <a:t> </a:t>
            </a:r>
            <a:r>
              <a:rPr lang="en-US" altLang="ko-KR" sz="2600" dirty="0" smtClean="0">
                <a:solidFill>
                  <a:srgbClr val="3333FF"/>
                </a:solidFill>
              </a:rPr>
              <a:t>O(1</a:t>
            </a:r>
            <a:r>
              <a:rPr lang="en-US" altLang="ko-KR" sz="2600" dirty="0">
                <a:solidFill>
                  <a:srgbClr val="3333FF"/>
                </a:solidFill>
              </a:rPr>
              <a:t>) </a:t>
            </a:r>
            <a:r>
              <a:rPr lang="ko-KR" altLang="ko-KR" sz="2600" dirty="0" smtClean="0">
                <a:solidFill>
                  <a:srgbClr val="3333FF"/>
                </a:solidFill>
              </a:rPr>
              <a:t>시간</a:t>
            </a:r>
            <a:endParaRPr lang="en-US" altLang="ko-KR" sz="2600" dirty="0" smtClean="0">
              <a:solidFill>
                <a:srgbClr val="3333FF"/>
              </a:solidFill>
            </a:endParaRPr>
          </a:p>
          <a:p>
            <a:r>
              <a:rPr lang="ko-KR" altLang="ko-KR" sz="2600" dirty="0" smtClean="0"/>
              <a:t>배열의 </a:t>
            </a:r>
            <a:r>
              <a:rPr lang="ko-KR" altLang="ko-KR" sz="2600" dirty="0"/>
              <a:t>크기를 확대 또는 축소시키는 것도 </a:t>
            </a:r>
            <a:r>
              <a:rPr lang="ko-KR" altLang="ko-KR" sz="2600" dirty="0" err="1"/>
              <a:t>최악경우는</a:t>
            </a:r>
            <a:r>
              <a:rPr lang="ko-KR" altLang="ko-KR" sz="2600" dirty="0">
                <a:solidFill>
                  <a:srgbClr val="3333FF"/>
                </a:solidFill>
              </a:rPr>
              <a:t> </a:t>
            </a:r>
            <a:r>
              <a:rPr lang="en-US" altLang="ko-KR" sz="2600" dirty="0">
                <a:solidFill>
                  <a:srgbClr val="3333FF"/>
                </a:solidFill>
              </a:rPr>
              <a:t>O(N) </a:t>
            </a:r>
            <a:r>
              <a:rPr lang="ko-KR" altLang="ko-KR" sz="2600" dirty="0" smtClean="0">
                <a:solidFill>
                  <a:srgbClr val="3333FF"/>
                </a:solidFill>
              </a:rPr>
              <a:t>시간</a:t>
            </a:r>
            <a:r>
              <a:rPr lang="en-US" altLang="ko-KR" sz="2600" dirty="0" smtClean="0"/>
              <a:t> </a:t>
            </a:r>
          </a:p>
          <a:p>
            <a:r>
              <a:rPr lang="ko-KR" altLang="ko-KR" sz="2600" dirty="0" err="1" smtClean="0"/>
              <a:t>상각분석에</a:t>
            </a:r>
            <a:r>
              <a:rPr lang="ko-KR" altLang="ko-KR" sz="2600" dirty="0" smtClean="0"/>
              <a:t> </a:t>
            </a:r>
            <a:r>
              <a:rPr lang="ko-KR" altLang="ko-KR" sz="2600" dirty="0"/>
              <a:t>따르면 삽입이나 삭제의 평균 </a:t>
            </a:r>
            <a:r>
              <a:rPr lang="ko-KR" altLang="ko-KR" sz="2600" dirty="0" err="1"/>
              <a:t>수행시간은</a:t>
            </a:r>
            <a:r>
              <a:rPr lang="ko-KR" altLang="ko-KR" sz="2600" dirty="0"/>
              <a:t> </a:t>
            </a:r>
            <a:r>
              <a:rPr lang="en-US" altLang="ko-KR" sz="2600" dirty="0">
                <a:solidFill>
                  <a:srgbClr val="3333FF"/>
                </a:solidFill>
              </a:rPr>
              <a:t>O(1</a:t>
            </a:r>
            <a:r>
              <a:rPr lang="en-US" altLang="ko-KR" sz="2600" dirty="0" smtClean="0">
                <a:solidFill>
                  <a:srgbClr val="3333FF"/>
                </a:solidFill>
              </a:rPr>
              <a:t>)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450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2.2 </a:t>
            </a:r>
            <a:r>
              <a:rPr lang="ko-KR" altLang="ko-KR" dirty="0" smtClean="0"/>
              <a:t>단순연결리스트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47537"/>
            <a:ext cx="7886700" cy="29357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ko-KR" sz="2400" dirty="0">
                <a:solidFill>
                  <a:srgbClr val="3333FF"/>
                </a:solidFill>
              </a:rPr>
              <a:t>단순연결리스트</a:t>
            </a:r>
            <a:r>
              <a:rPr lang="en-US" altLang="ko-KR" sz="2400" dirty="0">
                <a:solidFill>
                  <a:srgbClr val="3333FF"/>
                </a:solidFill>
              </a:rPr>
              <a:t>(Singly Linked List)</a:t>
            </a:r>
            <a:r>
              <a:rPr lang="ko-KR" altLang="ko-KR" sz="2400" dirty="0"/>
              <a:t>는 동적 메모리 할당을 이용해 리스트를 구현하는 가장 간단한 형태의 </a:t>
            </a:r>
            <a:r>
              <a:rPr lang="ko-KR" altLang="ko-KR" sz="2400" dirty="0" smtClean="0"/>
              <a:t>자료구조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동적 </a:t>
            </a:r>
            <a:r>
              <a:rPr lang="ko-KR" altLang="ko-KR" sz="2400" dirty="0"/>
              <a:t>메모리 할당을 받아 노드</a:t>
            </a:r>
            <a:r>
              <a:rPr lang="en-US" altLang="ko-KR" sz="2400" dirty="0"/>
              <a:t>(node)</a:t>
            </a:r>
            <a:r>
              <a:rPr lang="ko-KR" altLang="ko-KR" sz="2400" dirty="0"/>
              <a:t>를 저장하고</a:t>
            </a:r>
            <a:r>
              <a:rPr lang="en-US" altLang="ko-KR" sz="2400" dirty="0"/>
              <a:t>, </a:t>
            </a:r>
            <a:r>
              <a:rPr lang="ko-KR" altLang="ko-KR" sz="2400" dirty="0"/>
              <a:t>노드는 레퍼런스를 이용하여 다음 노드를 가리키도록 만들어 노드들을 한 줄로 </a:t>
            </a:r>
            <a:r>
              <a:rPr lang="ko-KR" altLang="ko-KR" sz="2400" dirty="0" smtClean="0"/>
              <a:t>연결시</a:t>
            </a:r>
            <a:r>
              <a:rPr lang="ko-KR" altLang="en-US" sz="2400" dirty="0" smtClean="0"/>
              <a:t>킴</a:t>
            </a:r>
            <a:endParaRPr lang="en-US" altLang="ko-KR" sz="2400" dirty="0" smtClean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41" y="4797558"/>
            <a:ext cx="5249596" cy="74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9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8483" y="828367"/>
            <a:ext cx="7886700" cy="534924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ko-KR" altLang="ko-KR" sz="2400" dirty="0" smtClean="0"/>
              <a:t>연결리스트에서는 </a:t>
            </a:r>
            <a:r>
              <a:rPr lang="ko-KR" altLang="ko-KR" sz="2400" dirty="0"/>
              <a:t>삽입이나 삭제 시 항목들의 이동이 필요 </a:t>
            </a:r>
            <a:r>
              <a:rPr lang="ko-KR" altLang="ko-KR" sz="2400" dirty="0" smtClean="0"/>
              <a:t>없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40000"/>
              </a:lnSpc>
            </a:pPr>
            <a:r>
              <a:rPr lang="ko-KR" altLang="ko-KR" sz="2400" dirty="0" smtClean="0"/>
              <a:t>배열의 </a:t>
            </a:r>
            <a:r>
              <a:rPr lang="ko-KR" altLang="ko-KR" sz="2400" dirty="0"/>
              <a:t>경우 최초에 배열의 크기를 예측하여 결정해야 하므로 대부분의 경우 배열에 빈 공간을 가지고 있으나</a:t>
            </a:r>
            <a:r>
              <a:rPr lang="en-US" altLang="ko-KR" sz="2400" dirty="0"/>
              <a:t>, </a:t>
            </a:r>
            <a:r>
              <a:rPr lang="ko-KR" altLang="ko-KR" sz="2400" dirty="0"/>
              <a:t>연결리스트는 빈 공간이 존재하지 </a:t>
            </a:r>
            <a:r>
              <a:rPr lang="ko-KR" altLang="ko-KR" sz="2400" dirty="0" smtClean="0"/>
              <a:t>않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40000"/>
              </a:lnSpc>
            </a:pPr>
            <a:r>
              <a:rPr lang="ko-KR" altLang="ko-KR" sz="2400" dirty="0" smtClean="0"/>
              <a:t>연결리스트에서는 </a:t>
            </a:r>
            <a:r>
              <a:rPr lang="ko-KR" altLang="ko-KR" sz="2400" dirty="0"/>
              <a:t>항목을 탐색하려면 항상 첫 노드부터 원하는 노드를 찾을 때까지 차례로 방문하는 </a:t>
            </a:r>
            <a:r>
              <a:rPr lang="ko-KR" altLang="ko-KR" sz="2400" dirty="0" err="1"/>
              <a:t>순차탐색</a:t>
            </a:r>
            <a:r>
              <a:rPr lang="en-US" altLang="ko-KR" sz="2400" dirty="0"/>
              <a:t>(Sequential Search)</a:t>
            </a:r>
            <a:r>
              <a:rPr lang="ko-KR" altLang="ko-KR" sz="2400" dirty="0"/>
              <a:t>을 </a:t>
            </a:r>
            <a:r>
              <a:rPr lang="ko-KR" altLang="ko-KR" sz="2400" dirty="0" smtClean="0"/>
              <a:t>해야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06223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697833"/>
            <a:ext cx="7886700" cy="661735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ko-KR">
                <a:solidFill>
                  <a:srgbClr val="C00000"/>
                </a:solidFill>
              </a:rPr>
              <a:t>단순연결리스트의 </a:t>
            </a:r>
            <a:r>
              <a:rPr lang="ko-KR" altLang="ko-KR" smtClean="0">
                <a:solidFill>
                  <a:srgbClr val="C00000"/>
                </a:solidFill>
              </a:rPr>
              <a:t>노드</a:t>
            </a:r>
            <a:r>
              <a:rPr lang="ko-KR" altLang="en-US" smtClean="0">
                <a:solidFill>
                  <a:srgbClr val="C00000"/>
                </a:solidFill>
              </a:rPr>
              <a:t>를 위</a:t>
            </a:r>
            <a:r>
              <a:rPr lang="ko-KR" altLang="ko-KR" smtClean="0">
                <a:solidFill>
                  <a:srgbClr val="C00000"/>
                </a:solidFill>
              </a:rPr>
              <a:t>한 </a:t>
            </a:r>
            <a:r>
              <a:rPr lang="en-US" altLang="ko-KR" dirty="0">
                <a:solidFill>
                  <a:srgbClr val="C00000"/>
                </a:solidFill>
              </a:rPr>
              <a:t>Node </a:t>
            </a:r>
            <a:r>
              <a:rPr lang="ko-KR" altLang="ko-KR" dirty="0">
                <a:solidFill>
                  <a:srgbClr val="C00000"/>
                </a:solidFill>
              </a:rPr>
              <a:t>클래스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" y="1756611"/>
            <a:ext cx="7781424" cy="3801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7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697833"/>
            <a:ext cx="7886700" cy="224990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Node </a:t>
            </a:r>
            <a:r>
              <a:rPr lang="ko-KR" altLang="ko-KR" sz="2400" dirty="0"/>
              <a:t>객체는 항목을 저장할 </a:t>
            </a:r>
            <a:r>
              <a:rPr lang="en-US" altLang="ko-KR" sz="2400" dirty="0"/>
              <a:t>item</a:t>
            </a:r>
            <a:r>
              <a:rPr lang="ko-KR" altLang="ko-KR" sz="2400" dirty="0"/>
              <a:t>과 </a:t>
            </a:r>
            <a:r>
              <a:rPr lang="en-US" altLang="ko-KR" sz="2400" dirty="0"/>
              <a:t>Node </a:t>
            </a:r>
            <a:r>
              <a:rPr lang="ko-KR" altLang="ko-KR" sz="2400" dirty="0"/>
              <a:t>레퍼런스를 저장하는 </a:t>
            </a:r>
            <a:r>
              <a:rPr lang="en-US" altLang="ko-KR" sz="2400" dirty="0"/>
              <a:t>next</a:t>
            </a:r>
            <a:r>
              <a:rPr lang="ko-KR" altLang="ko-KR" sz="2400" dirty="0"/>
              <a:t>를 </a:t>
            </a:r>
            <a:r>
              <a:rPr lang="ko-KR" altLang="ko-KR" sz="2400" dirty="0" smtClean="0"/>
              <a:t>가</a:t>
            </a:r>
            <a:r>
              <a:rPr lang="ko-KR" altLang="en-US" sz="2400" dirty="0" smtClean="0"/>
              <a:t>짐</a:t>
            </a:r>
            <a:endParaRPr lang="en-US" altLang="ko-KR" sz="2400" dirty="0"/>
          </a:p>
          <a:p>
            <a:r>
              <a:rPr lang="en-US" altLang="ko-KR" sz="2400" dirty="0" smtClean="0"/>
              <a:t>Line </a:t>
            </a:r>
            <a:r>
              <a:rPr lang="en-US" altLang="ko-KR" sz="2400" dirty="0"/>
              <a:t>04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07: </a:t>
            </a:r>
            <a:r>
              <a:rPr lang="en-US" altLang="ko-KR" sz="2400" dirty="0"/>
              <a:t>Node </a:t>
            </a:r>
            <a:r>
              <a:rPr lang="ko-KR" altLang="ko-KR" sz="2400" dirty="0" err="1" smtClean="0"/>
              <a:t>생성자</a:t>
            </a:r>
            <a:endParaRPr lang="en-US" altLang="ko-KR" sz="2400" dirty="0" smtClean="0"/>
          </a:p>
          <a:p>
            <a:r>
              <a:rPr lang="en-US" altLang="ko-KR" sz="2400" dirty="0" smtClean="0"/>
              <a:t>Line </a:t>
            </a:r>
            <a:r>
              <a:rPr lang="en-US" altLang="ko-KR" sz="2400" dirty="0"/>
              <a:t>09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1: </a:t>
            </a:r>
            <a:r>
              <a:rPr lang="en-US" altLang="ko-KR" sz="2400" dirty="0"/>
              <a:t>item</a:t>
            </a:r>
            <a:r>
              <a:rPr lang="ko-KR" altLang="ko-KR" sz="2400" dirty="0"/>
              <a:t>과 </a:t>
            </a:r>
            <a:r>
              <a:rPr lang="en-US" altLang="ko-KR" sz="2400" dirty="0"/>
              <a:t>next</a:t>
            </a:r>
            <a:r>
              <a:rPr lang="ko-KR" altLang="ko-KR" sz="2400" dirty="0"/>
              <a:t>를 위한 </a:t>
            </a:r>
            <a:r>
              <a:rPr lang="en-US" altLang="ko-KR" sz="2400" dirty="0"/>
              <a:t>get </a:t>
            </a:r>
            <a:r>
              <a:rPr lang="ko-KR" altLang="ko-KR" sz="2400" dirty="0"/>
              <a:t>과 </a:t>
            </a:r>
            <a:r>
              <a:rPr lang="en-US" altLang="ko-KR" sz="2400" dirty="0"/>
              <a:t>set </a:t>
            </a:r>
            <a:r>
              <a:rPr lang="ko-KR" altLang="ko-KR" sz="2400" dirty="0" err="1" smtClean="0"/>
              <a:t>메소드들</a:t>
            </a:r>
            <a:endParaRPr lang="ko-KR" altLang="ko-KR" sz="2400" dirty="0">
              <a:effectLst/>
            </a:endParaRPr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67" y="3834932"/>
            <a:ext cx="2529037" cy="114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94" y="3789246"/>
            <a:ext cx="1565058" cy="1191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321067" y="5229545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표현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4916288" y="5229544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간략한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표현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915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2713" y="844786"/>
            <a:ext cx="7886700" cy="503554"/>
          </a:xfrm>
        </p:spPr>
        <p:txBody>
          <a:bodyPr/>
          <a:lstStyle/>
          <a:p>
            <a:r>
              <a:rPr lang="ko-KR" altLang="ko-KR" sz="2600" dirty="0"/>
              <a:t>리스트를 단순연결리스트로 구현한 </a:t>
            </a:r>
            <a:r>
              <a:rPr lang="en-US" altLang="ko-KR" sz="2600" dirty="0" err="1" smtClean="0"/>
              <a:t>SList</a:t>
            </a:r>
            <a:r>
              <a:rPr lang="en-US" altLang="ko-KR" sz="2600" dirty="0" smtClean="0"/>
              <a:t> </a:t>
            </a:r>
            <a:r>
              <a:rPr lang="ko-KR" altLang="ko-KR" sz="2600" dirty="0"/>
              <a:t>클래스</a:t>
            </a:r>
            <a:endParaRPr lang="ko-KR" altLang="en-US" sz="26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1882273"/>
            <a:ext cx="7721266" cy="3953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574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697833"/>
            <a:ext cx="7886700" cy="579440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ko-KR" sz="2400" dirty="0"/>
              <a:t> Line </a:t>
            </a:r>
            <a:r>
              <a:rPr lang="en-US" altLang="ko-KR" sz="2400" dirty="0" smtClean="0"/>
              <a:t>01:</a:t>
            </a:r>
            <a:r>
              <a:rPr lang="ko-KR" altLang="ko-KR" sz="2400" dirty="0" smtClean="0"/>
              <a:t> </a:t>
            </a:r>
            <a:r>
              <a:rPr lang="en-US" altLang="ko-KR" sz="2400" dirty="0" err="1">
                <a:latin typeface="Consolas" panose="020B0609020204030204" pitchFamily="49" charset="0"/>
              </a:rPr>
              <a:t>NoSuchElementException</a:t>
            </a:r>
            <a:r>
              <a:rPr lang="ko-KR" altLang="ko-KR" sz="2400" dirty="0"/>
              <a:t>은</a:t>
            </a:r>
            <a:r>
              <a:rPr lang="ko-KR" altLang="ko-KR" sz="2400" dirty="0">
                <a:latin typeface="Consolas" panose="020B0609020204030204" pitchFamily="49" charset="0"/>
              </a:rPr>
              <a:t> </a:t>
            </a:r>
            <a:r>
              <a:rPr lang="en-US" altLang="ko-KR" sz="2400" dirty="0" err="1">
                <a:latin typeface="Consolas" panose="020B0609020204030204" pitchFamily="49" charset="0"/>
              </a:rPr>
              <a:t>java.util</a:t>
            </a:r>
            <a:r>
              <a:rPr lang="en-US" altLang="ko-KR" sz="2400" dirty="0">
                <a:latin typeface="Consolas" panose="020B0609020204030204" pitchFamily="49" charset="0"/>
              </a:rPr>
              <a:t> </a:t>
            </a:r>
            <a:r>
              <a:rPr lang="ko-KR" altLang="ko-KR" sz="2400" dirty="0"/>
              <a:t>라이브러리에 선언된 클래스로서 </a:t>
            </a:r>
            <a:r>
              <a:rPr lang="en-US" altLang="ko-KR" sz="2400" dirty="0"/>
              <a:t>underflow </a:t>
            </a:r>
            <a:r>
              <a:rPr lang="ko-KR" altLang="ko-KR" sz="2400" dirty="0"/>
              <a:t>발생 시 프로그램을 정지시키기 위한 </a:t>
            </a:r>
            <a:r>
              <a:rPr lang="en-US" altLang="ko-KR" sz="2400" dirty="0"/>
              <a:t>import</a:t>
            </a:r>
            <a:r>
              <a:rPr lang="ko-KR" altLang="ko-KR" sz="2400" dirty="0" smtClean="0"/>
              <a:t>문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05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08:</a:t>
            </a:r>
            <a:r>
              <a:rPr lang="ko-KR" altLang="ko-KR" sz="2400" dirty="0" smtClean="0"/>
              <a:t> </a:t>
            </a:r>
            <a:r>
              <a:rPr lang="en-US" altLang="ko-KR" sz="2400" dirty="0" err="1" smtClean="0"/>
              <a:t>Slist</a:t>
            </a:r>
            <a:r>
              <a:rPr lang="en-US" altLang="ko-KR" sz="2400" dirty="0" smtClean="0"/>
              <a:t> </a:t>
            </a:r>
            <a:r>
              <a:rPr lang="ko-KR" altLang="ko-KR" sz="2400" dirty="0" err="1" smtClean="0"/>
              <a:t>생성자는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연결리스트의 첫 노드를 가리키는 </a:t>
            </a:r>
            <a:r>
              <a:rPr lang="en-US" altLang="ko-KR" sz="2400" dirty="0"/>
              <a:t>head</a:t>
            </a:r>
            <a:r>
              <a:rPr lang="ko-KR" altLang="ko-KR" sz="2400" dirty="0"/>
              <a:t>를 </a:t>
            </a:r>
            <a:r>
              <a:rPr lang="en-US" altLang="ko-KR" sz="2400" dirty="0"/>
              <a:t>null</a:t>
            </a:r>
            <a:r>
              <a:rPr lang="ko-KR" altLang="ko-KR" sz="2400" dirty="0"/>
              <a:t>로 초기화하고 연결리스트의 노드 수를 저장하는 </a:t>
            </a:r>
            <a:r>
              <a:rPr lang="en-US" altLang="ko-KR" sz="2400" dirty="0"/>
              <a:t>size</a:t>
            </a:r>
            <a:r>
              <a:rPr lang="ko-KR" altLang="ko-KR" sz="2400" dirty="0"/>
              <a:t>를 </a:t>
            </a:r>
            <a:r>
              <a:rPr lang="en-US" altLang="ko-KR" sz="2400" dirty="0"/>
              <a:t>0</a:t>
            </a:r>
            <a:r>
              <a:rPr lang="ko-KR" altLang="ko-KR" sz="2400" dirty="0"/>
              <a:t>으로 </a:t>
            </a:r>
            <a:r>
              <a:rPr lang="ko-KR" altLang="ko-KR" sz="2400" dirty="0" smtClean="0"/>
              <a:t>초기화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745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47" y="529390"/>
            <a:ext cx="8190497" cy="13715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ko-KR" altLang="ko-KR" sz="2400" dirty="0"/>
              <a:t>탐색은 인자로 주어지는 </a:t>
            </a:r>
            <a:r>
              <a:rPr lang="en-US" altLang="ko-KR" sz="2400" dirty="0"/>
              <a:t>target</a:t>
            </a:r>
            <a:r>
              <a:rPr lang="ko-KR" altLang="ko-KR" sz="2400" dirty="0"/>
              <a:t>을 찾을 때까지 연결리스트의 노드들을 첫 노드부터 차례로 </a:t>
            </a:r>
            <a:r>
              <a:rPr lang="ko-KR" altLang="ko-KR" sz="2400" dirty="0" smtClean="0"/>
              <a:t>탐색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900989"/>
            <a:ext cx="7697370" cy="2430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628648" y="4579010"/>
            <a:ext cx="8190497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02: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지역변수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연결리스트의 첫 노드를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참조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03: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for-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루프를 통해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찾으면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04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번째 인덱스에 있음을 리턴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탐색에 실패하면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07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‘-1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52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1504" y="2219909"/>
            <a:ext cx="8240774" cy="18528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dirty="0" err="1"/>
              <a:t>insertFront</a:t>
            </a:r>
            <a:r>
              <a:rPr lang="en-US" altLang="ko-KR" sz="2400" dirty="0"/>
              <a:t>() </a:t>
            </a:r>
            <a:r>
              <a:rPr lang="ko-KR" altLang="ko-KR" sz="2400" dirty="0" err="1" smtClean="0"/>
              <a:t>메소드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새 노드를 리스트의 </a:t>
            </a:r>
            <a:r>
              <a:rPr lang="ko-KR" altLang="ko-KR" sz="2400" dirty="0" smtClean="0"/>
              <a:t>첫</a:t>
            </a:r>
            <a:r>
              <a:rPr lang="en-US" altLang="ko-KR" sz="2400" dirty="0" smtClean="0"/>
              <a:t> </a:t>
            </a:r>
            <a:r>
              <a:rPr lang="ko-KR" altLang="ko-KR" sz="2400" dirty="0" smtClean="0"/>
              <a:t>번째 </a:t>
            </a:r>
            <a:r>
              <a:rPr lang="ko-KR" altLang="ko-KR" sz="2400" dirty="0"/>
              <a:t>노드가 되도록 </a:t>
            </a:r>
            <a:r>
              <a:rPr lang="ko-KR" altLang="ko-KR" sz="2400" dirty="0" smtClean="0"/>
              <a:t>연결</a:t>
            </a:r>
            <a:endParaRPr lang="en-US" altLang="ko-KR" sz="2400" dirty="0" smtClean="0"/>
          </a:p>
          <a:p>
            <a:r>
              <a:rPr lang="en-US" altLang="ko-KR" sz="2400" dirty="0" smtClean="0"/>
              <a:t>Line 02: </a:t>
            </a:r>
            <a:r>
              <a:rPr lang="ko-KR" altLang="en-US" sz="2400" dirty="0" smtClean="0"/>
              <a:t>그림 참조</a:t>
            </a:r>
            <a:endParaRPr lang="ko-KR" altLang="ko-KR" sz="2400" dirty="0"/>
          </a:p>
          <a:p>
            <a:endParaRPr lang="ko-KR" altLang="en-US" sz="26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9124"/>
            <a:ext cx="7886700" cy="1390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그룹 21"/>
          <p:cNvGrpSpPr/>
          <p:nvPr/>
        </p:nvGrpSpPr>
        <p:grpSpPr>
          <a:xfrm>
            <a:off x="670869" y="3792750"/>
            <a:ext cx="4526802" cy="744710"/>
            <a:chOff x="1248554" y="969651"/>
            <a:chExt cx="4526802" cy="744710"/>
          </a:xfrm>
        </p:grpSpPr>
        <p:sp>
          <p:nvSpPr>
            <p:cNvPr id="23" name="TextBox 22"/>
            <p:cNvSpPr txBox="1"/>
            <p:nvPr/>
          </p:nvSpPr>
          <p:spPr>
            <a:xfrm>
              <a:off x="1248554" y="969651"/>
              <a:ext cx="731158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head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3048" y="1310572"/>
              <a:ext cx="265876" cy="26587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직선 화살표 연결선 24"/>
            <p:cNvCxnSpPr>
              <a:endCxn id="28" idx="1"/>
            </p:cNvCxnSpPr>
            <p:nvPr/>
          </p:nvCxnSpPr>
          <p:spPr>
            <a:xfrm>
              <a:off x="1669394" y="1439732"/>
              <a:ext cx="922011" cy="62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/>
            <p:cNvGrpSpPr/>
            <p:nvPr/>
          </p:nvGrpSpPr>
          <p:grpSpPr>
            <a:xfrm>
              <a:off x="2591405" y="1177633"/>
              <a:ext cx="3183951" cy="536728"/>
              <a:chOff x="3984852" y="2697196"/>
              <a:chExt cx="3449280" cy="581455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5240716" y="2697196"/>
                <a:ext cx="647756" cy="5814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3984852" y="2697196"/>
                <a:ext cx="647756" cy="581454"/>
              </a:xfrm>
              <a:prstGeom prst="rect">
                <a:avLst/>
              </a:prstGeom>
              <a:solidFill>
                <a:srgbClr val="CCFF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6537176" y="2697196"/>
                <a:ext cx="647756" cy="581454"/>
              </a:xfrm>
              <a:prstGeom prst="rect">
                <a:avLst/>
              </a:prstGeom>
              <a:solidFill>
                <a:srgbClr val="FFCC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8203" y="2741436"/>
                <a:ext cx="446400" cy="4898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6436" y="2741436"/>
                <a:ext cx="446400" cy="47940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7854" y="2757751"/>
                <a:ext cx="446400" cy="46308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3" name="직사각형 32"/>
              <p:cNvSpPr/>
              <p:nvPr/>
            </p:nvSpPr>
            <p:spPr>
              <a:xfrm>
                <a:off x="4632608" y="2697196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888788" y="2697197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7184932" y="2697197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6" name="직선 화살표 연결선 35"/>
              <p:cNvCxnSpPr/>
              <p:nvPr/>
            </p:nvCxnSpPr>
            <p:spPr>
              <a:xfrm>
                <a:off x="4735481" y="2987923"/>
                <a:ext cx="4917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화살표 연결선 36"/>
              <p:cNvCxnSpPr/>
              <p:nvPr/>
            </p:nvCxnSpPr>
            <p:spPr>
              <a:xfrm>
                <a:off x="6045432" y="2987923"/>
                <a:ext cx="4917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flipH="1">
                <a:off x="7426274" y="2697196"/>
                <a:ext cx="7858" cy="40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>
                <a:off x="7184932" y="2697196"/>
                <a:ext cx="249200" cy="5814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그룹 39"/>
          <p:cNvGrpSpPr/>
          <p:nvPr/>
        </p:nvGrpSpPr>
        <p:grpSpPr>
          <a:xfrm>
            <a:off x="2646578" y="4793786"/>
            <a:ext cx="6185700" cy="1914176"/>
            <a:chOff x="782384" y="2545506"/>
            <a:chExt cx="6185700" cy="1914176"/>
          </a:xfrm>
        </p:grpSpPr>
        <p:sp>
          <p:nvSpPr>
            <p:cNvPr id="41" name="TextBox 40"/>
            <p:cNvSpPr txBox="1"/>
            <p:nvPr/>
          </p:nvSpPr>
          <p:spPr>
            <a:xfrm>
              <a:off x="1241639" y="2545506"/>
              <a:ext cx="731158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head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486133" y="2886427"/>
              <a:ext cx="265876" cy="26587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1752009" y="3587392"/>
              <a:ext cx="827959" cy="536728"/>
              <a:chOff x="2720752" y="2697196"/>
              <a:chExt cx="896956" cy="581455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2720752" y="2697197"/>
                <a:ext cx="647756" cy="581454"/>
              </a:xfrm>
              <a:prstGeom prst="rect">
                <a:avLst/>
              </a:prstGeom>
              <a:solidFill>
                <a:srgbClr val="FFFF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954" y="2764888"/>
                <a:ext cx="446400" cy="4408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1" name="직사각형 70"/>
              <p:cNvSpPr/>
              <p:nvPr/>
            </p:nvSpPr>
            <p:spPr>
              <a:xfrm>
                <a:off x="3368508" y="2697196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44" name="직선 화살표 연결선 43"/>
            <p:cNvCxnSpPr>
              <a:endCxn id="57" idx="1"/>
            </p:cNvCxnSpPr>
            <p:nvPr/>
          </p:nvCxnSpPr>
          <p:spPr>
            <a:xfrm>
              <a:off x="1662479" y="3015588"/>
              <a:ext cx="922011" cy="62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그룹 44"/>
            <p:cNvGrpSpPr/>
            <p:nvPr/>
          </p:nvGrpSpPr>
          <p:grpSpPr>
            <a:xfrm>
              <a:off x="2584490" y="2753489"/>
              <a:ext cx="3183951" cy="536728"/>
              <a:chOff x="3984852" y="2697196"/>
              <a:chExt cx="3449280" cy="581455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5240716" y="2697196"/>
                <a:ext cx="647756" cy="5814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3984852" y="2697196"/>
                <a:ext cx="647756" cy="581454"/>
              </a:xfrm>
              <a:prstGeom prst="rect">
                <a:avLst/>
              </a:prstGeom>
              <a:solidFill>
                <a:srgbClr val="CCFF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6537176" y="2697196"/>
                <a:ext cx="647756" cy="581454"/>
              </a:xfrm>
              <a:prstGeom prst="rect">
                <a:avLst/>
              </a:prstGeom>
              <a:solidFill>
                <a:srgbClr val="FFCC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8203" y="2741436"/>
                <a:ext cx="446400" cy="4898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6436" y="2741436"/>
                <a:ext cx="446400" cy="47940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그림 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7854" y="2757751"/>
                <a:ext cx="446400" cy="46308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2" name="직사각형 61"/>
              <p:cNvSpPr/>
              <p:nvPr/>
            </p:nvSpPr>
            <p:spPr>
              <a:xfrm>
                <a:off x="4632608" y="2697196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5888788" y="2697197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7184932" y="2697197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5" name="직선 화살표 연결선 64"/>
              <p:cNvCxnSpPr/>
              <p:nvPr/>
            </p:nvCxnSpPr>
            <p:spPr>
              <a:xfrm>
                <a:off x="4735481" y="2987923"/>
                <a:ext cx="4917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/>
              <p:nvPr/>
            </p:nvCxnSpPr>
            <p:spPr>
              <a:xfrm>
                <a:off x="6045432" y="2987923"/>
                <a:ext cx="4917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 flipH="1">
                <a:off x="7426274" y="2697196"/>
                <a:ext cx="7858" cy="40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>
                <a:off x="7184932" y="2697196"/>
                <a:ext cx="249200" cy="5814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자유형 45"/>
            <p:cNvSpPr/>
            <p:nvPr/>
          </p:nvSpPr>
          <p:spPr>
            <a:xfrm>
              <a:off x="936855" y="3030415"/>
              <a:ext cx="798161" cy="825305"/>
            </a:xfrm>
            <a:custGeom>
              <a:avLst/>
              <a:gdLst>
                <a:gd name="connsiteX0" fmla="*/ 722434 w 864674"/>
                <a:gd name="connsiteY0" fmla="*/ 0 h 894080"/>
                <a:gd name="connsiteX1" fmla="*/ 1074 w 864674"/>
                <a:gd name="connsiteY1" fmla="*/ 528320 h 894080"/>
                <a:gd name="connsiteX2" fmla="*/ 864674 w 864674"/>
                <a:gd name="connsiteY2" fmla="*/ 894080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674" h="894080">
                  <a:moveTo>
                    <a:pt x="722434" y="0"/>
                  </a:moveTo>
                  <a:cubicBezTo>
                    <a:pt x="349900" y="189653"/>
                    <a:pt x="-22633" y="379307"/>
                    <a:pt x="1074" y="528320"/>
                  </a:cubicBezTo>
                  <a:cubicBezTo>
                    <a:pt x="24781" y="677333"/>
                    <a:pt x="444727" y="785706"/>
                    <a:pt x="864674" y="894080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자유형 46"/>
            <p:cNvSpPr/>
            <p:nvPr/>
          </p:nvSpPr>
          <p:spPr>
            <a:xfrm>
              <a:off x="2047836" y="3039794"/>
              <a:ext cx="805884" cy="825305"/>
            </a:xfrm>
            <a:custGeom>
              <a:avLst/>
              <a:gdLst>
                <a:gd name="connsiteX0" fmla="*/ 443432 w 873041"/>
                <a:gd name="connsiteY0" fmla="*/ 894080 h 894080"/>
                <a:gd name="connsiteX1" fmla="*/ 859992 w 873041"/>
                <a:gd name="connsiteY1" fmla="*/ 640080 h 894080"/>
                <a:gd name="connsiteX2" fmla="*/ 6552 w 873041"/>
                <a:gd name="connsiteY2" fmla="*/ 254000 h 894080"/>
                <a:gd name="connsiteX3" fmla="*/ 534872 w 873041"/>
                <a:gd name="connsiteY3" fmla="*/ 0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041" h="894080">
                  <a:moveTo>
                    <a:pt x="443432" y="894080"/>
                  </a:moveTo>
                  <a:cubicBezTo>
                    <a:pt x="688118" y="820420"/>
                    <a:pt x="932805" y="746760"/>
                    <a:pt x="859992" y="640080"/>
                  </a:cubicBezTo>
                  <a:cubicBezTo>
                    <a:pt x="787179" y="533400"/>
                    <a:pt x="60739" y="360680"/>
                    <a:pt x="6552" y="254000"/>
                  </a:cubicBezTo>
                  <a:cubicBezTo>
                    <a:pt x="-47635" y="147320"/>
                    <a:pt x="243618" y="73660"/>
                    <a:pt x="534872" y="0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155822" y="3783197"/>
              <a:ext cx="3812262" cy="348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44083"/>
              <a:r>
                <a:rPr lang="en-US" sz="1662" dirty="0">
                  <a:solidFill>
                    <a:srgbClr val="0000C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head</a:t>
              </a:r>
              <a:r>
                <a:rPr lang="en-US" sz="1662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 = </a:t>
              </a:r>
              <a:r>
                <a:rPr lang="en-US" sz="1662" b="1" dirty="0">
                  <a:solidFill>
                    <a:srgbClr val="7F0055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new</a:t>
              </a:r>
              <a:r>
                <a:rPr lang="en-US" sz="1662" b="1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 Node(</a:t>
              </a:r>
              <a:r>
                <a:rPr lang="en-US" sz="1662" b="1" dirty="0">
                  <a:solidFill>
                    <a:srgbClr val="6A3E3E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newItem</a:t>
              </a:r>
              <a:r>
                <a:rPr lang="en-US" sz="1662" b="1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, </a:t>
              </a:r>
              <a:r>
                <a:rPr lang="en-US" sz="1662" b="1" dirty="0">
                  <a:solidFill>
                    <a:srgbClr val="0000C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head</a:t>
              </a:r>
              <a:r>
                <a:rPr lang="en-US" sz="1662" b="1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);</a:t>
              </a:r>
              <a:endParaRPr lang="en-US" sz="166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12650" y="3188492"/>
              <a:ext cx="265846" cy="348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①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2384" y="3304800"/>
              <a:ext cx="375422" cy="348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67255" y="4018644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①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72993" y="3998196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0590" y="4066040"/>
              <a:ext cx="398562" cy="393642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908977" y="2837195"/>
              <a:ext cx="337000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dirty="0">
                  <a:solidFill>
                    <a:srgbClr val="3333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44943" y="2656979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814948" y="468833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새 노드 삽입 전</a:t>
            </a:r>
            <a:endParaRPr lang="ko-KR" altLang="en-US" dirty="0"/>
          </a:p>
        </p:txBody>
      </p:sp>
      <p:sp>
        <p:nvSpPr>
          <p:cNvPr id="72" name="직사각형 71"/>
          <p:cNvSpPr/>
          <p:nvPr/>
        </p:nvSpPr>
        <p:spPr>
          <a:xfrm>
            <a:off x="6061968" y="4577967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새 노드 삽입 후</a:t>
            </a:r>
            <a:endParaRPr lang="ko-KR" altLang="en-US" dirty="0"/>
          </a:p>
        </p:txBody>
      </p:sp>
      <p:sp>
        <p:nvSpPr>
          <p:cNvPr id="73" name="자유형 72"/>
          <p:cNvSpPr/>
          <p:nvPr/>
        </p:nvSpPr>
        <p:spPr>
          <a:xfrm>
            <a:off x="5514680" y="1134644"/>
            <a:ext cx="2878646" cy="4870230"/>
          </a:xfrm>
          <a:custGeom>
            <a:avLst/>
            <a:gdLst>
              <a:gd name="connsiteX0" fmla="*/ 0 w 2878646"/>
              <a:gd name="connsiteY0" fmla="*/ 15426 h 4870230"/>
              <a:gd name="connsiteX1" fmla="*/ 2460396 w 2878646"/>
              <a:gd name="connsiteY1" fmla="*/ 750717 h 4870230"/>
              <a:gd name="connsiteX2" fmla="*/ 2856322 w 2878646"/>
              <a:gd name="connsiteY2" fmla="*/ 4870230 h 487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46" h="4870230">
                <a:moveTo>
                  <a:pt x="0" y="15426"/>
                </a:moveTo>
                <a:cubicBezTo>
                  <a:pt x="992171" y="-21496"/>
                  <a:pt x="1984342" y="-58417"/>
                  <a:pt x="2460396" y="750717"/>
                </a:cubicBezTo>
                <a:cubicBezTo>
                  <a:pt x="2936450" y="1559851"/>
                  <a:pt x="2896386" y="3215040"/>
                  <a:pt x="2856322" y="487023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29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9" y="676118"/>
            <a:ext cx="8001128" cy="14895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589419" y="2540078"/>
            <a:ext cx="82658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err="1"/>
              <a:t>insertAfter</a:t>
            </a:r>
            <a:r>
              <a:rPr lang="en-US" altLang="ko-KR" sz="2400" dirty="0"/>
              <a:t>() </a:t>
            </a:r>
            <a:r>
              <a:rPr lang="ko-KR" altLang="ko-KR" sz="2400" dirty="0" err="1">
                <a:latin typeface="Calibri" panose="020F0502020204030204" pitchFamily="34" charset="0"/>
              </a:rPr>
              <a:t>메소드는</a:t>
            </a:r>
            <a:r>
              <a:rPr lang="en-US" altLang="ko-KR" sz="2400" dirty="0"/>
              <a:t> p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가리키는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노드의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다음에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노드를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삽입</a:t>
            </a:r>
            <a:r>
              <a:rPr lang="en-US" altLang="ko-KR" sz="2400" dirty="0" smtClean="0"/>
              <a:t>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02: </a:t>
            </a:r>
            <a:r>
              <a:rPr lang="ko-KR" altLang="en-US" sz="2400" dirty="0" smtClean="0"/>
              <a:t>그림 참조</a:t>
            </a:r>
            <a:r>
              <a:rPr lang="en-US" altLang="ko-KR" dirty="0" smtClean="0"/>
              <a:t>(</a:t>
            </a:r>
            <a:r>
              <a:rPr lang="ko-KR" altLang="en-US" dirty="0" smtClean="0"/>
              <a:t>다음 </a:t>
            </a:r>
            <a:r>
              <a:rPr lang="ko-KR" altLang="en-US" dirty="0"/>
              <a:t>슬</a:t>
            </a:r>
            <a:r>
              <a:rPr lang="ko-KR" altLang="en-US" dirty="0" smtClean="0"/>
              <a:t>라이드</a:t>
            </a:r>
            <a:r>
              <a:rPr lang="en-US" altLang="ko-KR" dirty="0" smtClean="0"/>
              <a:t>)</a:t>
            </a:r>
            <a:endParaRPr lang="ko-KR" altLang="ko-KR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6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2.1 </a:t>
            </a:r>
            <a:r>
              <a:rPr lang="ko-KR" altLang="en-US" dirty="0" smtClean="0"/>
              <a:t>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/>
              <a:t>배열</a:t>
            </a:r>
            <a:r>
              <a:rPr lang="en-US" altLang="ko-KR" dirty="0"/>
              <a:t>(Array)</a:t>
            </a:r>
            <a:r>
              <a:rPr lang="ko-KR" altLang="ko-KR" dirty="0"/>
              <a:t>은 동일한 타입의 원소들이 연속적인 메모리 공간에 할당되어 각 항목이 하나의 원소에 저장되는 기본적인 자료구조이다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ko-KR" dirty="0" smtClean="0"/>
              <a:t>특정 </a:t>
            </a:r>
            <a:r>
              <a:rPr lang="ko-KR" altLang="ko-KR" dirty="0"/>
              <a:t>원소에 접근할 때에는 배열의 인덱스를 이용하여 </a:t>
            </a:r>
            <a:r>
              <a:rPr lang="en-US" altLang="ko-KR" dirty="0"/>
              <a:t>O(1) </a:t>
            </a:r>
            <a:r>
              <a:rPr lang="ko-KR" altLang="ko-KR" dirty="0"/>
              <a:t>시간에 접근할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ko-KR" dirty="0" smtClean="0"/>
              <a:t>새 </a:t>
            </a:r>
            <a:r>
              <a:rPr lang="ko-KR" altLang="ko-KR" dirty="0"/>
              <a:t>항목이 배열 중간에 삽입되거나 중간에 있는 항목을 삭제하면</a:t>
            </a:r>
            <a:r>
              <a:rPr lang="en-US" altLang="ko-KR" dirty="0"/>
              <a:t>, </a:t>
            </a:r>
            <a:r>
              <a:rPr lang="ko-KR" altLang="ko-KR" dirty="0"/>
              <a:t>뒤 따르는 항목들을 한 칸씩 뒤로 또는 앞으로 이동시켜야 하므로 삽입이나 삭제 연산은 항상 </a:t>
            </a:r>
            <a:r>
              <a:rPr lang="en-US" altLang="ko-KR" dirty="0"/>
              <a:t>O(1) </a:t>
            </a:r>
            <a:r>
              <a:rPr lang="ko-KR" altLang="ko-KR" dirty="0"/>
              <a:t>시간에 수행할 수 없다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9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32520" y="2339214"/>
            <a:ext cx="6055587" cy="3359036"/>
            <a:chOff x="1241639" y="1880923"/>
            <a:chExt cx="6055587" cy="3359036"/>
          </a:xfrm>
        </p:grpSpPr>
        <p:sp>
          <p:nvSpPr>
            <p:cNvPr id="4" name="TextBox 3"/>
            <p:cNvSpPr txBox="1"/>
            <p:nvPr/>
          </p:nvSpPr>
          <p:spPr>
            <a:xfrm>
              <a:off x="1241639" y="2545506"/>
              <a:ext cx="731158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head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486133" y="2886427"/>
              <a:ext cx="265876" cy="26587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608137" y="3623431"/>
              <a:ext cx="827959" cy="536728"/>
              <a:chOff x="2720752" y="2697196"/>
              <a:chExt cx="896956" cy="581455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2720752" y="2697197"/>
                <a:ext cx="647756" cy="581454"/>
              </a:xfrm>
              <a:prstGeom prst="rect">
                <a:avLst/>
              </a:prstGeom>
              <a:solidFill>
                <a:srgbClr val="FFFF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그림 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17954" y="2764888"/>
                <a:ext cx="446400" cy="4408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직사각형 56"/>
              <p:cNvSpPr/>
              <p:nvPr/>
            </p:nvSpPr>
            <p:spPr>
              <a:xfrm>
                <a:off x="3368508" y="2697196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61" name="직선 화살표 연결선 60"/>
            <p:cNvCxnSpPr>
              <a:endCxn id="44" idx="1"/>
            </p:cNvCxnSpPr>
            <p:nvPr/>
          </p:nvCxnSpPr>
          <p:spPr>
            <a:xfrm>
              <a:off x="1662479" y="3015588"/>
              <a:ext cx="922011" cy="62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/>
            <p:cNvSpPr/>
            <p:nvPr/>
          </p:nvSpPr>
          <p:spPr>
            <a:xfrm>
              <a:off x="3743749" y="2753489"/>
              <a:ext cx="597929" cy="5367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584490" y="2753489"/>
              <a:ext cx="597929" cy="536727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405764" y="2753489"/>
              <a:ext cx="597929" cy="536727"/>
            </a:xfrm>
            <a:prstGeom prst="rect">
              <a:avLst/>
            </a:prstGeom>
            <a:solidFill>
              <a:srgbClr val="FFCC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0660" y="2794326"/>
              <a:ext cx="412062" cy="4521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1336" y="2794326"/>
              <a:ext cx="412062" cy="4425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8697" y="2809385"/>
              <a:ext cx="412062" cy="427466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직사각형 57"/>
            <p:cNvSpPr/>
            <p:nvPr/>
          </p:nvSpPr>
          <p:spPr>
            <a:xfrm>
              <a:off x="3182418" y="2753489"/>
              <a:ext cx="230031" cy="53672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341969" y="2753489"/>
              <a:ext cx="230031" cy="53672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6003692" y="2753489"/>
              <a:ext cx="230031" cy="53672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2" name="직선 화살표 연결선 61"/>
            <p:cNvCxnSpPr/>
            <p:nvPr/>
          </p:nvCxnSpPr>
          <p:spPr>
            <a:xfrm>
              <a:off x="3277378" y="3021852"/>
              <a:ext cx="4539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>
              <a:off x="4486564" y="3021852"/>
              <a:ext cx="89723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flipH="1">
              <a:off x="6226469" y="2753489"/>
              <a:ext cx="7254" cy="3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6003692" y="2753489"/>
              <a:ext cx="230031" cy="5367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자유형 66"/>
            <p:cNvSpPr/>
            <p:nvPr/>
          </p:nvSpPr>
          <p:spPr>
            <a:xfrm>
              <a:off x="4896088" y="3084337"/>
              <a:ext cx="805884" cy="825305"/>
            </a:xfrm>
            <a:custGeom>
              <a:avLst/>
              <a:gdLst>
                <a:gd name="connsiteX0" fmla="*/ 443432 w 873041"/>
                <a:gd name="connsiteY0" fmla="*/ 894080 h 894080"/>
                <a:gd name="connsiteX1" fmla="*/ 859992 w 873041"/>
                <a:gd name="connsiteY1" fmla="*/ 640080 h 894080"/>
                <a:gd name="connsiteX2" fmla="*/ 6552 w 873041"/>
                <a:gd name="connsiteY2" fmla="*/ 254000 h 894080"/>
                <a:gd name="connsiteX3" fmla="*/ 534872 w 873041"/>
                <a:gd name="connsiteY3" fmla="*/ 0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041" h="894080">
                  <a:moveTo>
                    <a:pt x="443432" y="894080"/>
                  </a:moveTo>
                  <a:cubicBezTo>
                    <a:pt x="688118" y="820420"/>
                    <a:pt x="932805" y="746760"/>
                    <a:pt x="859992" y="640080"/>
                  </a:cubicBezTo>
                  <a:cubicBezTo>
                    <a:pt x="787179" y="533400"/>
                    <a:pt x="60739" y="360680"/>
                    <a:pt x="6552" y="254000"/>
                  </a:cubicBezTo>
                  <a:cubicBezTo>
                    <a:pt x="-47635" y="147320"/>
                    <a:pt x="243618" y="73660"/>
                    <a:pt x="534872" y="0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37905" y="3188492"/>
              <a:ext cx="265846" cy="348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①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67848" y="4841435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①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71142" y="4831837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7945" y="4846317"/>
              <a:ext cx="398562" cy="393642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4820382" y="2842503"/>
              <a:ext cx="337000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dirty="0">
                  <a:solidFill>
                    <a:srgbClr val="3333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81075" y="2635916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212589" y="4563474"/>
              <a:ext cx="5084637" cy="348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44083"/>
              <a:r>
                <a:rPr lang="en-US" sz="1662" dirty="0" err="1">
                  <a:solidFill>
                    <a:srgbClr val="6A3E3E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p</a:t>
              </a:r>
              <a:r>
                <a:rPr lang="en-US" sz="1662" dirty="0" err="1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.setNext</a:t>
              </a:r>
              <a:r>
                <a:rPr lang="en-US" sz="1662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(</a:t>
              </a:r>
              <a:r>
                <a:rPr lang="en-US" sz="1662" b="1" dirty="0">
                  <a:solidFill>
                    <a:srgbClr val="7F0055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new</a:t>
              </a:r>
              <a:r>
                <a:rPr lang="en-US" sz="1662" b="1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 Node(</a:t>
              </a:r>
              <a:r>
                <a:rPr lang="en-US" sz="1662" b="1" dirty="0">
                  <a:solidFill>
                    <a:srgbClr val="6A3E3E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newItem</a:t>
              </a:r>
              <a:r>
                <a:rPr lang="en-US" sz="1662" b="1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, </a:t>
              </a:r>
              <a:r>
                <a:rPr lang="en-US" sz="1662" b="1" dirty="0" err="1">
                  <a:solidFill>
                    <a:srgbClr val="6A3E3E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p</a:t>
              </a:r>
              <a:r>
                <a:rPr lang="en-US" sz="1662" b="1" dirty="0" err="1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.getNext</a:t>
              </a:r>
              <a:r>
                <a:rPr lang="en-US" sz="1662" b="1" dirty="0">
                  <a:solidFill>
                    <a:srgbClr val="000000"/>
                  </a:solidFill>
                  <a:highlight>
                    <a:srgbClr val="E8F2FE"/>
                  </a:highlight>
                  <a:latin typeface="Consolas" panose="020B0609020204030204" pitchFamily="49" charset="0"/>
                </a:rPr>
                <a:t>()));</a:t>
              </a:r>
              <a:endParaRPr lang="en-US" sz="166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18494" y="2271062"/>
              <a:ext cx="265846" cy="348109"/>
            </a:xfrm>
            <a:prstGeom prst="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86937" y="1880923"/>
              <a:ext cx="353905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cxnSp>
          <p:nvCxnSpPr>
            <p:cNvPr id="72" name="직선 화살표 연결선 71"/>
            <p:cNvCxnSpPr>
              <a:endCxn id="42" idx="0"/>
            </p:cNvCxnSpPr>
            <p:nvPr/>
          </p:nvCxnSpPr>
          <p:spPr>
            <a:xfrm>
              <a:off x="3717901" y="2441522"/>
              <a:ext cx="324812" cy="31196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자유형 5"/>
            <p:cNvSpPr/>
            <p:nvPr/>
          </p:nvSpPr>
          <p:spPr>
            <a:xfrm>
              <a:off x="4088077" y="3039794"/>
              <a:ext cx="647148" cy="844062"/>
            </a:xfrm>
            <a:custGeom>
              <a:avLst/>
              <a:gdLst>
                <a:gd name="connsiteX0" fmla="*/ 448050 w 701077"/>
                <a:gd name="connsiteY0" fmla="*/ 0 h 914400"/>
                <a:gd name="connsiteX1" fmla="*/ 681730 w 701077"/>
                <a:gd name="connsiteY1" fmla="*/ 284480 h 914400"/>
                <a:gd name="connsiteX2" fmla="*/ 1010 w 701077"/>
                <a:gd name="connsiteY2" fmla="*/ 731520 h 914400"/>
                <a:gd name="connsiteX3" fmla="*/ 559810 w 701077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77" h="914400">
                  <a:moveTo>
                    <a:pt x="448050" y="0"/>
                  </a:moveTo>
                  <a:cubicBezTo>
                    <a:pt x="602143" y="81280"/>
                    <a:pt x="756237" y="162560"/>
                    <a:pt x="681730" y="284480"/>
                  </a:cubicBezTo>
                  <a:cubicBezTo>
                    <a:pt x="607223" y="406400"/>
                    <a:pt x="21330" y="626533"/>
                    <a:pt x="1010" y="731520"/>
                  </a:cubicBezTo>
                  <a:cubicBezTo>
                    <a:pt x="-19310" y="836507"/>
                    <a:pt x="270250" y="875453"/>
                    <a:pt x="559810" y="914400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43326" y="3603921"/>
              <a:ext cx="265846" cy="348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324150" y="330844"/>
            <a:ext cx="6895611" cy="1379239"/>
            <a:chOff x="1248554" y="335122"/>
            <a:chExt cx="6895611" cy="1379239"/>
          </a:xfrm>
        </p:grpSpPr>
        <p:sp>
          <p:nvSpPr>
            <p:cNvPr id="78" name="TextBox 77"/>
            <p:cNvSpPr txBox="1"/>
            <p:nvPr/>
          </p:nvSpPr>
          <p:spPr>
            <a:xfrm>
              <a:off x="1248554" y="969651"/>
              <a:ext cx="731158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head</a:t>
              </a: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1493048" y="1310572"/>
              <a:ext cx="265876" cy="26587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0" name="직선 화살표 연결선 79"/>
            <p:cNvCxnSpPr>
              <a:endCxn id="83" idx="1"/>
            </p:cNvCxnSpPr>
            <p:nvPr/>
          </p:nvCxnSpPr>
          <p:spPr>
            <a:xfrm>
              <a:off x="1669394" y="1439732"/>
              <a:ext cx="922011" cy="62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그룹 80"/>
            <p:cNvGrpSpPr/>
            <p:nvPr/>
          </p:nvGrpSpPr>
          <p:grpSpPr>
            <a:xfrm>
              <a:off x="2591405" y="1177633"/>
              <a:ext cx="3183951" cy="536728"/>
              <a:chOff x="3984852" y="2697196"/>
              <a:chExt cx="3449280" cy="581455"/>
            </a:xfrm>
          </p:grpSpPr>
          <p:sp>
            <p:nvSpPr>
              <p:cNvPr id="82" name="직사각형 81"/>
              <p:cNvSpPr/>
              <p:nvPr/>
            </p:nvSpPr>
            <p:spPr>
              <a:xfrm>
                <a:off x="5240716" y="2697196"/>
                <a:ext cx="647756" cy="5814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3984852" y="2697196"/>
                <a:ext cx="647756" cy="581454"/>
              </a:xfrm>
              <a:prstGeom prst="rect">
                <a:avLst/>
              </a:prstGeom>
              <a:solidFill>
                <a:srgbClr val="CCFF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6537176" y="2697196"/>
                <a:ext cx="647756" cy="581454"/>
              </a:xfrm>
              <a:prstGeom prst="rect">
                <a:avLst/>
              </a:prstGeom>
              <a:solidFill>
                <a:srgbClr val="FFCC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8203" y="2741436"/>
                <a:ext cx="446400" cy="4898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6" name="그림 8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6436" y="2741436"/>
                <a:ext cx="446400" cy="47940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7854" y="2757751"/>
                <a:ext cx="446400" cy="46308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4632608" y="2697196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5888788" y="2697197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>
              <a:xfrm>
                <a:off x="7184932" y="2697197"/>
                <a:ext cx="249200" cy="58145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/>
                <a:endParaRPr lang="en-US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" name="직선 화살표 연결선 90"/>
              <p:cNvCxnSpPr/>
              <p:nvPr/>
            </p:nvCxnSpPr>
            <p:spPr>
              <a:xfrm>
                <a:off x="4735481" y="2987923"/>
                <a:ext cx="4917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화살표 연결선 91"/>
              <p:cNvCxnSpPr/>
              <p:nvPr/>
            </p:nvCxnSpPr>
            <p:spPr>
              <a:xfrm>
                <a:off x="6045432" y="2987923"/>
                <a:ext cx="4917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/>
              <p:cNvCxnSpPr/>
              <p:nvPr/>
            </p:nvCxnSpPr>
            <p:spPr>
              <a:xfrm flipH="1">
                <a:off x="7426274" y="2697196"/>
                <a:ext cx="7858" cy="40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/>
              <p:cNvCxnSpPr/>
              <p:nvPr/>
            </p:nvCxnSpPr>
            <p:spPr>
              <a:xfrm>
                <a:off x="7184932" y="2697196"/>
                <a:ext cx="249200" cy="5814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3592535" y="677225"/>
              <a:ext cx="265846" cy="348109"/>
            </a:xfrm>
            <a:prstGeom prst="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77" name="직선 화살표 연결선 76"/>
            <p:cNvCxnSpPr/>
            <p:nvPr/>
          </p:nvCxnSpPr>
          <p:spPr>
            <a:xfrm>
              <a:off x="3791942" y="847685"/>
              <a:ext cx="324812" cy="31196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561258" y="335122"/>
              <a:ext cx="353905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662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6415807" y="1310572"/>
              <a:ext cx="1728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새 노드 삽입 전</a:t>
              </a:r>
              <a:endParaRPr lang="ko-KR" altLang="en-US" dirty="0"/>
            </a:p>
          </p:txBody>
        </p:sp>
      </p:grpSp>
      <p:sp>
        <p:nvSpPr>
          <p:cNvPr id="97" name="직사각형 96"/>
          <p:cNvSpPr/>
          <p:nvPr/>
        </p:nvSpPr>
        <p:spPr>
          <a:xfrm>
            <a:off x="6603006" y="3357962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새 노드 삽입 </a:t>
            </a:r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3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9" y="801269"/>
            <a:ext cx="8028070" cy="1580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0918" y="2793014"/>
            <a:ext cx="7727281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 </a:t>
            </a:r>
            <a:r>
              <a:rPr lang="en-US" altLang="ko-KR" sz="2400" dirty="0" err="1"/>
              <a:t>deleteFront</a:t>
            </a:r>
            <a:r>
              <a:rPr lang="en-US" altLang="ko-KR" sz="2400" dirty="0"/>
              <a:t>() </a:t>
            </a:r>
            <a:r>
              <a:rPr lang="ko-KR" altLang="ko-KR" sz="2400" dirty="0" err="1">
                <a:latin typeface="Calibri" panose="020F0502020204030204" pitchFamily="34" charset="0"/>
              </a:rPr>
              <a:t>메소드는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리스트가</a:t>
            </a:r>
            <a:r>
              <a:rPr lang="ko-KR" altLang="ko-KR" sz="2400" dirty="0"/>
              <a:t> </a:t>
            </a:r>
            <a:r>
              <a:rPr lang="en-US" altLang="ko-KR" sz="2400" dirty="0"/>
              <a:t>empty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아닐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리스트의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첫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노드를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삭제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76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 17"/>
          <p:cNvSpPr/>
          <p:nvPr/>
        </p:nvSpPr>
        <p:spPr>
          <a:xfrm>
            <a:off x="1650609" y="3883856"/>
            <a:ext cx="1997612" cy="516623"/>
          </a:xfrm>
          <a:custGeom>
            <a:avLst/>
            <a:gdLst>
              <a:gd name="connsiteX0" fmla="*/ 0 w 2164080"/>
              <a:gd name="connsiteY0" fmla="*/ 0 h 559675"/>
              <a:gd name="connsiteX1" fmla="*/ 1036320 w 2164080"/>
              <a:gd name="connsiteY1" fmla="*/ 487680 h 559675"/>
              <a:gd name="connsiteX2" fmla="*/ 2052320 w 2164080"/>
              <a:gd name="connsiteY2" fmla="*/ 518160 h 559675"/>
              <a:gd name="connsiteX3" fmla="*/ 1920240 w 2164080"/>
              <a:gd name="connsiteY3" fmla="*/ 111760 h 559675"/>
              <a:gd name="connsiteX4" fmla="*/ 2164080 w 2164080"/>
              <a:gd name="connsiteY4" fmla="*/ 0 h 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80" h="559675">
                <a:moveTo>
                  <a:pt x="0" y="0"/>
                </a:moveTo>
                <a:cubicBezTo>
                  <a:pt x="347133" y="200660"/>
                  <a:pt x="694267" y="401320"/>
                  <a:pt x="1036320" y="487680"/>
                </a:cubicBezTo>
                <a:cubicBezTo>
                  <a:pt x="1378373" y="574040"/>
                  <a:pt x="1905000" y="580813"/>
                  <a:pt x="2052320" y="518160"/>
                </a:cubicBezTo>
                <a:cubicBezTo>
                  <a:pt x="2199640" y="455507"/>
                  <a:pt x="1901613" y="198120"/>
                  <a:pt x="1920240" y="111760"/>
                </a:cubicBezTo>
                <a:cubicBezTo>
                  <a:pt x="1938867" y="25400"/>
                  <a:pt x="2051473" y="12700"/>
                  <a:pt x="2164080" y="0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100564" y="4558972"/>
            <a:ext cx="2759089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en-US" sz="1662" dirty="0">
                <a:solidFill>
                  <a:srgbClr val="0000C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head</a:t>
            </a:r>
            <a:r>
              <a:rPr lang="en-US" sz="1662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 = </a:t>
            </a:r>
            <a:r>
              <a:rPr lang="en-US" sz="1662" dirty="0" err="1">
                <a:solidFill>
                  <a:srgbClr val="0000C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head</a:t>
            </a:r>
            <a:r>
              <a:rPr lang="en-US" sz="1662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.getNext</a:t>
            </a:r>
            <a:r>
              <a:rPr lang="en-US" sz="1662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();</a:t>
            </a: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48554" y="1767278"/>
            <a:ext cx="73115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head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493048" y="2108199"/>
            <a:ext cx="265876" cy="26587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직선 화살표 연결선 45"/>
          <p:cNvCxnSpPr/>
          <p:nvPr/>
        </p:nvCxnSpPr>
        <p:spPr>
          <a:xfrm>
            <a:off x="1592732" y="2231095"/>
            <a:ext cx="922011" cy="6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/>
          <p:cNvGrpSpPr/>
          <p:nvPr/>
        </p:nvGrpSpPr>
        <p:grpSpPr>
          <a:xfrm>
            <a:off x="3714461" y="1975260"/>
            <a:ext cx="3183951" cy="536728"/>
            <a:chOff x="3984852" y="2697196"/>
            <a:chExt cx="3449280" cy="581455"/>
          </a:xfrm>
        </p:grpSpPr>
        <p:sp>
          <p:nvSpPr>
            <p:cNvPr id="52" name="직사각형 51"/>
            <p:cNvSpPr/>
            <p:nvPr/>
          </p:nvSpPr>
          <p:spPr>
            <a:xfrm>
              <a:off x="5240716" y="2697196"/>
              <a:ext cx="647756" cy="5814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984852" y="2697196"/>
              <a:ext cx="647756" cy="581454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537176" y="2697196"/>
              <a:ext cx="647756" cy="581454"/>
            </a:xfrm>
            <a:prstGeom prst="rect">
              <a:avLst/>
            </a:prstGeom>
            <a:solidFill>
              <a:srgbClr val="FFCC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203" y="2741436"/>
              <a:ext cx="446400" cy="489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436" y="2741436"/>
              <a:ext cx="446400" cy="4794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854" y="2757751"/>
              <a:ext cx="446400" cy="463088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직사각형 57"/>
            <p:cNvSpPr/>
            <p:nvPr/>
          </p:nvSpPr>
          <p:spPr>
            <a:xfrm>
              <a:off x="46326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5888788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7184932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>
              <a:off x="4735481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/>
            <p:nvPr/>
          </p:nvCxnSpPr>
          <p:spPr>
            <a:xfrm>
              <a:off x="6045432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H="1">
              <a:off x="7426274" y="2697196"/>
              <a:ext cx="7858" cy="4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7184932" y="2697196"/>
              <a:ext cx="249200" cy="5814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/>
          <p:cNvGrpSpPr/>
          <p:nvPr/>
        </p:nvGrpSpPr>
        <p:grpSpPr>
          <a:xfrm>
            <a:off x="2511464" y="1979588"/>
            <a:ext cx="827959" cy="536728"/>
            <a:chOff x="2720752" y="2697196"/>
            <a:chExt cx="896956" cy="581455"/>
          </a:xfrm>
        </p:grpSpPr>
        <p:sp>
          <p:nvSpPr>
            <p:cNvPr id="66" name="직사각형 65"/>
            <p:cNvSpPr/>
            <p:nvPr/>
          </p:nvSpPr>
          <p:spPr>
            <a:xfrm>
              <a:off x="2720752" y="2697197"/>
              <a:ext cx="647756" cy="581454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954" y="2764888"/>
              <a:ext cx="446400" cy="440889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직사각형 67"/>
            <p:cNvSpPr/>
            <p:nvPr/>
          </p:nvSpPr>
          <p:spPr>
            <a:xfrm>
              <a:off x="33685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69" name="직선 화살표 연결선 68"/>
          <p:cNvCxnSpPr/>
          <p:nvPr/>
        </p:nvCxnSpPr>
        <p:spPr>
          <a:xfrm>
            <a:off x="3224407" y="2246112"/>
            <a:ext cx="4539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248554" y="3411121"/>
            <a:ext cx="73115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head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1493048" y="3752042"/>
            <a:ext cx="265876" cy="26587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2" name="직선 화살표 연결선 71"/>
          <p:cNvCxnSpPr/>
          <p:nvPr/>
        </p:nvCxnSpPr>
        <p:spPr>
          <a:xfrm>
            <a:off x="1592732" y="3874938"/>
            <a:ext cx="922011" cy="6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그룹 72"/>
          <p:cNvGrpSpPr/>
          <p:nvPr/>
        </p:nvGrpSpPr>
        <p:grpSpPr>
          <a:xfrm>
            <a:off x="3714461" y="3619103"/>
            <a:ext cx="3183951" cy="536728"/>
            <a:chOff x="3984852" y="2697196"/>
            <a:chExt cx="3449280" cy="581455"/>
          </a:xfrm>
        </p:grpSpPr>
        <p:sp>
          <p:nvSpPr>
            <p:cNvPr id="74" name="직사각형 73"/>
            <p:cNvSpPr/>
            <p:nvPr/>
          </p:nvSpPr>
          <p:spPr>
            <a:xfrm>
              <a:off x="5240716" y="2697196"/>
              <a:ext cx="647756" cy="5814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3984852" y="2697196"/>
              <a:ext cx="647756" cy="581454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537176" y="2697196"/>
              <a:ext cx="647756" cy="581454"/>
            </a:xfrm>
            <a:prstGeom prst="rect">
              <a:avLst/>
            </a:prstGeom>
            <a:solidFill>
              <a:srgbClr val="FFCC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203" y="2741436"/>
              <a:ext cx="446400" cy="489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436" y="2741436"/>
              <a:ext cx="446400" cy="4794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854" y="2757751"/>
              <a:ext cx="446400" cy="463088"/>
            </a:xfrm>
            <a:prstGeom prst="rect">
              <a:avLst/>
            </a:prstGeom>
            <a:ln>
              <a:noFill/>
            </a:ln>
          </p:spPr>
        </p:pic>
        <p:sp>
          <p:nvSpPr>
            <p:cNvPr id="80" name="직사각형 79"/>
            <p:cNvSpPr/>
            <p:nvPr/>
          </p:nvSpPr>
          <p:spPr>
            <a:xfrm>
              <a:off x="46326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5888788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184932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3" name="직선 화살표 연결선 82"/>
            <p:cNvCxnSpPr/>
            <p:nvPr/>
          </p:nvCxnSpPr>
          <p:spPr>
            <a:xfrm>
              <a:off x="4735481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/>
            <p:nvPr/>
          </p:nvCxnSpPr>
          <p:spPr>
            <a:xfrm>
              <a:off x="6045432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flipH="1">
              <a:off x="7426274" y="2697196"/>
              <a:ext cx="7858" cy="4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184932" y="2697196"/>
              <a:ext cx="249200" cy="5814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그룹 86"/>
          <p:cNvGrpSpPr/>
          <p:nvPr/>
        </p:nvGrpSpPr>
        <p:grpSpPr>
          <a:xfrm>
            <a:off x="2511464" y="3623431"/>
            <a:ext cx="827959" cy="536728"/>
            <a:chOff x="2720752" y="2697196"/>
            <a:chExt cx="896956" cy="581455"/>
          </a:xfrm>
        </p:grpSpPr>
        <p:sp>
          <p:nvSpPr>
            <p:cNvPr id="88" name="직사각형 87"/>
            <p:cNvSpPr/>
            <p:nvPr/>
          </p:nvSpPr>
          <p:spPr>
            <a:xfrm>
              <a:off x="2720752" y="2697197"/>
              <a:ext cx="647756" cy="581454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954" y="2764888"/>
              <a:ext cx="446400" cy="440889"/>
            </a:xfrm>
            <a:prstGeom prst="rect">
              <a:avLst/>
            </a:prstGeom>
            <a:ln>
              <a:noFill/>
            </a:ln>
          </p:spPr>
        </p:pic>
        <p:sp>
          <p:nvSpPr>
            <p:cNvPr id="90" name="직사각형 89"/>
            <p:cNvSpPr/>
            <p:nvPr/>
          </p:nvSpPr>
          <p:spPr>
            <a:xfrm>
              <a:off x="33685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91" name="직선 화살표 연결선 90"/>
          <p:cNvCxnSpPr/>
          <p:nvPr/>
        </p:nvCxnSpPr>
        <p:spPr>
          <a:xfrm>
            <a:off x="3224407" y="3889955"/>
            <a:ext cx="4539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33971" y="4218051"/>
            <a:ext cx="375422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①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06504" y="3685916"/>
            <a:ext cx="3370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srgbClr val="3333FF"/>
                </a:solidFill>
                <a:latin typeface="Calibri"/>
              </a:rPr>
              <a:t>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53228" y="3486892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①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77890" y="4823638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①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7267186" y="3752042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 </a:t>
            </a:r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dirty="0"/>
          </a:p>
        </p:txBody>
      </p:sp>
      <p:sp>
        <p:nvSpPr>
          <p:cNvPr id="97" name="직사각형 96"/>
          <p:cNvSpPr/>
          <p:nvPr/>
        </p:nvSpPr>
        <p:spPr>
          <a:xfrm>
            <a:off x="7267186" y="2056471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 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8" y="653364"/>
            <a:ext cx="7624793" cy="21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773247" y="3214120"/>
            <a:ext cx="7624793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deleteAfter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가리키는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773247" y="1319753"/>
            <a:ext cx="3647924" cy="904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71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5023" y="2299029"/>
            <a:ext cx="73115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head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59517" y="2688539"/>
            <a:ext cx="265876" cy="26587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659201" y="2811436"/>
            <a:ext cx="922011" cy="6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3780930" y="2555601"/>
            <a:ext cx="3183951" cy="536728"/>
            <a:chOff x="3984852" y="2697196"/>
            <a:chExt cx="3449280" cy="581455"/>
          </a:xfrm>
        </p:grpSpPr>
        <p:sp>
          <p:nvSpPr>
            <p:cNvPr id="7" name="직사각형 6"/>
            <p:cNvSpPr/>
            <p:nvPr/>
          </p:nvSpPr>
          <p:spPr>
            <a:xfrm>
              <a:off x="5240716" y="2697196"/>
              <a:ext cx="647756" cy="5814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984852" y="2697196"/>
              <a:ext cx="647756" cy="581454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537176" y="2697196"/>
              <a:ext cx="647756" cy="581454"/>
            </a:xfrm>
            <a:prstGeom prst="rect">
              <a:avLst/>
            </a:prstGeom>
            <a:solidFill>
              <a:srgbClr val="FFCC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203" y="2741436"/>
              <a:ext cx="446400" cy="489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436" y="2741436"/>
              <a:ext cx="446400" cy="4794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854" y="2757751"/>
              <a:ext cx="446400" cy="463088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46326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888788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184932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>
              <a:off x="4735481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6045432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H="1">
              <a:off x="7426274" y="2697196"/>
              <a:ext cx="7858" cy="4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7184932" y="2697196"/>
              <a:ext cx="249200" cy="5814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577933" y="2559928"/>
            <a:ext cx="827959" cy="536728"/>
            <a:chOff x="2720752" y="2697196"/>
            <a:chExt cx="896956" cy="581455"/>
          </a:xfrm>
        </p:grpSpPr>
        <p:sp>
          <p:nvSpPr>
            <p:cNvPr id="21" name="직사각형 20"/>
            <p:cNvSpPr/>
            <p:nvPr/>
          </p:nvSpPr>
          <p:spPr>
            <a:xfrm>
              <a:off x="2720752" y="2697197"/>
              <a:ext cx="647756" cy="581454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954" y="2764888"/>
              <a:ext cx="446400" cy="4408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직사각형 22"/>
            <p:cNvSpPr/>
            <p:nvPr/>
          </p:nvSpPr>
          <p:spPr>
            <a:xfrm>
              <a:off x="33685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4" name="직선 화살표 연결선 23"/>
          <p:cNvCxnSpPr/>
          <p:nvPr/>
        </p:nvCxnSpPr>
        <p:spPr>
          <a:xfrm>
            <a:off x="3290876" y="2826452"/>
            <a:ext cx="4539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92535" y="2042912"/>
            <a:ext cx="265846" cy="348109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3791942" y="2213372"/>
            <a:ext cx="324812" cy="31196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61258" y="1700809"/>
            <a:ext cx="35390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5023" y="4093690"/>
            <a:ext cx="73115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head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59517" y="4483200"/>
            <a:ext cx="265876" cy="26587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1659201" y="4606097"/>
            <a:ext cx="922011" cy="6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>
            <a:off x="3780930" y="4350262"/>
            <a:ext cx="3183951" cy="536728"/>
            <a:chOff x="3984852" y="2697196"/>
            <a:chExt cx="3449280" cy="581455"/>
          </a:xfrm>
        </p:grpSpPr>
        <p:sp>
          <p:nvSpPr>
            <p:cNvPr id="32" name="직사각형 31"/>
            <p:cNvSpPr/>
            <p:nvPr/>
          </p:nvSpPr>
          <p:spPr>
            <a:xfrm>
              <a:off x="5240716" y="2697196"/>
              <a:ext cx="647756" cy="5814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984852" y="2697196"/>
              <a:ext cx="647756" cy="581454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537176" y="2697196"/>
              <a:ext cx="647756" cy="581454"/>
            </a:xfrm>
            <a:prstGeom prst="rect">
              <a:avLst/>
            </a:prstGeom>
            <a:solidFill>
              <a:srgbClr val="FFCC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203" y="2741436"/>
              <a:ext cx="446400" cy="489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436" y="2741436"/>
              <a:ext cx="446400" cy="4794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854" y="2757751"/>
              <a:ext cx="446400" cy="463088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직사각형 37"/>
            <p:cNvSpPr/>
            <p:nvPr/>
          </p:nvSpPr>
          <p:spPr>
            <a:xfrm>
              <a:off x="46326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888788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184932" y="2697197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>
              <a:off x="4735481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6045432" y="2987923"/>
              <a:ext cx="4917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7426274" y="2697196"/>
              <a:ext cx="7858" cy="4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7184932" y="2697196"/>
              <a:ext cx="249200" cy="5814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/>
          <p:cNvGrpSpPr/>
          <p:nvPr/>
        </p:nvGrpSpPr>
        <p:grpSpPr>
          <a:xfrm>
            <a:off x="2577933" y="4354589"/>
            <a:ext cx="827959" cy="536728"/>
            <a:chOff x="2720752" y="2697196"/>
            <a:chExt cx="896956" cy="581455"/>
          </a:xfrm>
        </p:grpSpPr>
        <p:sp>
          <p:nvSpPr>
            <p:cNvPr id="46" name="직사각형 45"/>
            <p:cNvSpPr/>
            <p:nvPr/>
          </p:nvSpPr>
          <p:spPr>
            <a:xfrm>
              <a:off x="2720752" y="2697197"/>
              <a:ext cx="647756" cy="581454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954" y="2764888"/>
              <a:ext cx="446400" cy="440889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직사각형 47"/>
            <p:cNvSpPr/>
            <p:nvPr/>
          </p:nvSpPr>
          <p:spPr>
            <a:xfrm>
              <a:off x="3368508" y="2697196"/>
              <a:ext cx="249200" cy="5814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49" name="직선 화살표 연결선 48"/>
          <p:cNvCxnSpPr/>
          <p:nvPr/>
        </p:nvCxnSpPr>
        <p:spPr>
          <a:xfrm>
            <a:off x="3290876" y="4621113"/>
            <a:ext cx="4539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92535" y="3837573"/>
            <a:ext cx="265846" cy="348109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791942" y="4008033"/>
            <a:ext cx="324812" cy="31196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61258" y="3495470"/>
            <a:ext cx="35390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12470" y="3837573"/>
            <a:ext cx="265846" cy="348109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4911877" y="4008033"/>
            <a:ext cx="324812" cy="31196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81193" y="3495470"/>
            <a:ext cx="35390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6104" y="3859298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①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32567" y="4258762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②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64937" y="4252563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③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85" y="519445"/>
            <a:ext cx="3033346" cy="870438"/>
          </a:xfrm>
          <a:prstGeom prst="rect">
            <a:avLst/>
          </a:prstGeom>
        </p:spPr>
      </p:pic>
      <p:sp>
        <p:nvSpPr>
          <p:cNvPr id="73" name="자유형 72"/>
          <p:cNvSpPr/>
          <p:nvPr/>
        </p:nvSpPr>
        <p:spPr>
          <a:xfrm>
            <a:off x="4482905" y="4605998"/>
            <a:ext cx="1650609" cy="568485"/>
          </a:xfrm>
          <a:custGeom>
            <a:avLst/>
            <a:gdLst>
              <a:gd name="connsiteX0" fmla="*/ 0 w 1788160"/>
              <a:gd name="connsiteY0" fmla="*/ 0 h 615859"/>
              <a:gd name="connsiteX1" fmla="*/ 467360 w 1788160"/>
              <a:gd name="connsiteY1" fmla="*/ 538480 h 615859"/>
              <a:gd name="connsiteX2" fmla="*/ 1391920 w 1788160"/>
              <a:gd name="connsiteY2" fmla="*/ 558800 h 615859"/>
              <a:gd name="connsiteX3" fmla="*/ 1788160 w 1788160"/>
              <a:gd name="connsiteY3" fmla="*/ 30480 h 6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160" h="615859">
                <a:moveTo>
                  <a:pt x="0" y="0"/>
                </a:moveTo>
                <a:cubicBezTo>
                  <a:pt x="117686" y="222673"/>
                  <a:pt x="235373" y="445347"/>
                  <a:pt x="467360" y="538480"/>
                </a:cubicBezTo>
                <a:cubicBezTo>
                  <a:pt x="699347" y="631613"/>
                  <a:pt x="1171787" y="643467"/>
                  <a:pt x="1391920" y="558800"/>
                </a:cubicBezTo>
                <a:cubicBezTo>
                  <a:pt x="1612053" y="474133"/>
                  <a:pt x="1788160" y="30480"/>
                  <a:pt x="1788160" y="3048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31526" y="4984891"/>
            <a:ext cx="375422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②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14742" y="4432391"/>
            <a:ext cx="27225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srgbClr val="3333FF"/>
                </a:solidFill>
                <a:latin typeface="Calibri"/>
              </a:rPr>
              <a:t>x</a:t>
            </a:r>
          </a:p>
        </p:txBody>
      </p:sp>
      <p:cxnSp>
        <p:nvCxnSpPr>
          <p:cNvPr id="76" name="직선 연결선 75"/>
          <p:cNvCxnSpPr/>
          <p:nvPr/>
        </p:nvCxnSpPr>
        <p:spPr>
          <a:xfrm>
            <a:off x="5538118" y="4350260"/>
            <a:ext cx="230322" cy="520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84151" y="4432391"/>
            <a:ext cx="27225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srgbClr val="3333FF"/>
                </a:solidFill>
                <a:latin typeface="Calibri"/>
              </a:rPr>
              <a:t>x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7608078" y="4376098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 </a:t>
            </a:r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dirty="0"/>
          </a:p>
        </p:txBody>
      </p:sp>
      <p:sp>
        <p:nvSpPr>
          <p:cNvPr id="66" name="직사각형 65"/>
          <p:cNvSpPr/>
          <p:nvPr/>
        </p:nvSpPr>
        <p:spPr>
          <a:xfrm>
            <a:off x="7608078" y="2680527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 전</a:t>
            </a:r>
            <a:endParaRPr lang="ko-KR" altLang="en-US" dirty="0"/>
          </a:p>
        </p:txBody>
      </p:sp>
      <p:sp>
        <p:nvSpPr>
          <p:cNvPr id="67" name="직사각형 66"/>
          <p:cNvSpPr/>
          <p:nvPr/>
        </p:nvSpPr>
        <p:spPr>
          <a:xfrm>
            <a:off x="466236" y="525634"/>
            <a:ext cx="3647924" cy="904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01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10" y="233357"/>
            <a:ext cx="7447085" cy="576775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6505" y="6001111"/>
            <a:ext cx="872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en-US" altLang="ko-KR" dirty="0"/>
              <a:t>item</a:t>
            </a:r>
            <a:r>
              <a:rPr lang="ko-KR" altLang="ko-KR" dirty="0"/>
              <a:t>의 타입이 </a:t>
            </a:r>
            <a:r>
              <a:rPr lang="en-US" altLang="ko-KR" dirty="0"/>
              <a:t>String</a:t>
            </a:r>
            <a:r>
              <a:rPr lang="ko-KR" altLang="ko-KR" dirty="0"/>
              <a:t>인 연결리스트를 생성하여 다양한 연산을 수행하며</a:t>
            </a:r>
            <a:r>
              <a:rPr lang="en-US" altLang="ko-KR" dirty="0" smtClean="0"/>
              <a:t>, Integer</a:t>
            </a:r>
            <a:r>
              <a:rPr lang="ko-KR" altLang="ko-KR" dirty="0"/>
              <a:t>타입의 연결리스트를 </a:t>
            </a:r>
            <a:r>
              <a:rPr lang="ko-KR" altLang="ko-KR" dirty="0" smtClean="0"/>
              <a:t>생성하고</a:t>
            </a:r>
            <a:r>
              <a:rPr lang="en-US" altLang="ko-KR" dirty="0" smtClean="0"/>
              <a:t>, </a:t>
            </a:r>
            <a:r>
              <a:rPr lang="ko-KR" altLang="ko-KR" dirty="0" smtClean="0"/>
              <a:t>삽입 </a:t>
            </a:r>
            <a:r>
              <a:rPr lang="ko-KR" altLang="ko-KR" dirty="0"/>
              <a:t>연산을 수행하여 항목이 </a:t>
            </a:r>
            <a:r>
              <a:rPr lang="en-US" altLang="ko-KR" dirty="0"/>
              <a:t>5</a:t>
            </a:r>
            <a:r>
              <a:rPr lang="ko-KR" altLang="ko-KR" dirty="0"/>
              <a:t>개인 리스트를 </a:t>
            </a:r>
            <a:r>
              <a:rPr lang="ko-KR" altLang="ko-KR" dirty="0" err="1" smtClean="0"/>
              <a:t>만</a:t>
            </a:r>
            <a:r>
              <a:rPr lang="ko-KR" altLang="en-US" dirty="0" err="1" smtClean="0"/>
              <a:t>듬</a:t>
            </a:r>
            <a:endParaRPr lang="en-US" sz="1662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341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09727" y="981645"/>
            <a:ext cx="3336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ko-KR" altLang="en-US" sz="2600" dirty="0" smtClean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</a:t>
            </a:r>
            <a:r>
              <a:rPr lang="ko-KR" altLang="en-US" sz="2600" dirty="0" smtClean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</a:t>
            </a:r>
            <a:r>
              <a:rPr lang="ko-KR" altLang="en-US" sz="2600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결과</a:t>
            </a:r>
            <a:endParaRPr lang="en-US" sz="26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3" y="2105526"/>
            <a:ext cx="8530798" cy="26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68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ko-KR" sz="2400" dirty="0" smtClean="0"/>
              <a:t>search</a:t>
            </a:r>
            <a:r>
              <a:rPr lang="en-US" altLang="ko-KR" sz="2400" dirty="0"/>
              <a:t>() </a:t>
            </a:r>
            <a:r>
              <a:rPr lang="ko-KR" altLang="ko-KR" sz="2400" dirty="0" smtClean="0"/>
              <a:t>연산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탐색을 위해 연결리스트의 노드들을 첫 노드부터 순차적으로 방문해야 하므로 </a:t>
            </a:r>
            <a:r>
              <a:rPr lang="en-US" altLang="ko-KR" sz="2400" dirty="0">
                <a:solidFill>
                  <a:srgbClr val="3333FF"/>
                </a:solidFill>
              </a:rPr>
              <a:t>O(N</a:t>
            </a:r>
            <a:r>
              <a:rPr lang="en-US" altLang="ko-KR" sz="2400" dirty="0"/>
              <a:t>) </a:t>
            </a:r>
            <a:r>
              <a:rPr lang="ko-KR" altLang="ko-KR" sz="2400" dirty="0"/>
              <a:t>시간이 </a:t>
            </a:r>
            <a:r>
              <a:rPr lang="ko-KR" altLang="ko-KR" sz="2400" dirty="0" smtClean="0"/>
              <a:t>소요</a:t>
            </a:r>
            <a:endParaRPr lang="en-US" altLang="ko-KR" sz="2400" dirty="0" smtClean="0"/>
          </a:p>
          <a:p>
            <a:pPr>
              <a:lnSpc>
                <a:spcPct val="140000"/>
              </a:lnSpc>
            </a:pPr>
            <a:r>
              <a:rPr lang="ko-KR" altLang="ko-KR" sz="2400" dirty="0" smtClean="0"/>
              <a:t>삽입이나 </a:t>
            </a:r>
            <a:r>
              <a:rPr lang="ko-KR" altLang="ko-KR" sz="2400" dirty="0"/>
              <a:t>삭제 </a:t>
            </a:r>
            <a:r>
              <a:rPr lang="ko-KR" altLang="ko-KR" sz="2400" dirty="0" smtClean="0"/>
              <a:t>연산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각각 상수 개의 레퍼런스를 갱신하므로 </a:t>
            </a:r>
            <a:r>
              <a:rPr lang="en-US" altLang="ko-KR" sz="2400" dirty="0">
                <a:solidFill>
                  <a:srgbClr val="3333FF"/>
                </a:solidFill>
              </a:rPr>
              <a:t>O(1)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이 </a:t>
            </a:r>
            <a:r>
              <a:rPr lang="ko-KR" altLang="ko-KR" sz="2400" dirty="0" smtClean="0"/>
              <a:t>소요</a:t>
            </a:r>
            <a:endParaRPr lang="en-US" altLang="ko-KR" sz="2400" dirty="0" smtClean="0"/>
          </a:p>
          <a:p>
            <a:pPr lvl="1">
              <a:lnSpc>
                <a:spcPct val="140000"/>
              </a:lnSpc>
            </a:pPr>
            <a:r>
              <a:rPr lang="ko-KR" altLang="ko-KR" sz="2200" dirty="0" smtClean="0"/>
              <a:t>단</a:t>
            </a:r>
            <a:r>
              <a:rPr lang="en-US" altLang="ko-KR" sz="2200" dirty="0"/>
              <a:t>, </a:t>
            </a:r>
            <a:r>
              <a:rPr lang="en-US" altLang="ko-KR" sz="2200" dirty="0" err="1"/>
              <a:t>insertAfter</a:t>
            </a:r>
            <a:r>
              <a:rPr lang="en-US" altLang="ko-KR" sz="2200" dirty="0"/>
              <a:t>()</a:t>
            </a:r>
            <a:r>
              <a:rPr lang="ko-KR" altLang="ko-KR" sz="2200" dirty="0"/>
              <a:t>나 </a:t>
            </a:r>
            <a:r>
              <a:rPr lang="en-US" altLang="ko-KR" sz="2200" dirty="0" err="1"/>
              <a:t>deleteAfter</a:t>
            </a:r>
            <a:r>
              <a:rPr lang="en-US" altLang="ko-KR" sz="2200" dirty="0"/>
              <a:t>()</a:t>
            </a:r>
            <a:r>
              <a:rPr lang="ko-KR" altLang="ko-KR" sz="2200" dirty="0"/>
              <a:t>의 경우에 특정 노드 </a:t>
            </a:r>
            <a:r>
              <a:rPr lang="en-US" altLang="ko-KR" sz="2200" dirty="0"/>
              <a:t>p</a:t>
            </a:r>
            <a:r>
              <a:rPr lang="ko-KR" altLang="ko-KR" sz="2200" dirty="0"/>
              <a:t>의 레퍼런스가 주어지지 않으면 </a:t>
            </a:r>
            <a:r>
              <a:rPr lang="en-US" altLang="ko-KR" sz="2200" dirty="0"/>
              <a:t>head</a:t>
            </a:r>
            <a:r>
              <a:rPr lang="ko-KR" altLang="ko-KR" sz="2200" dirty="0"/>
              <a:t>로부터</a:t>
            </a:r>
            <a:r>
              <a:rPr lang="en-US" altLang="ko-KR" sz="2200" dirty="0"/>
              <a:t> p</a:t>
            </a:r>
            <a:r>
              <a:rPr lang="ko-KR" altLang="ko-KR" sz="2200" dirty="0"/>
              <a:t>를 찾기 위해 </a:t>
            </a:r>
            <a:r>
              <a:rPr lang="en-US" altLang="ko-KR" sz="2200" dirty="0"/>
              <a:t>search()</a:t>
            </a:r>
            <a:r>
              <a:rPr lang="ko-KR" altLang="ko-KR" sz="2200" dirty="0"/>
              <a:t>를 수행해야 하므로 </a:t>
            </a:r>
            <a:r>
              <a:rPr lang="en-US" altLang="ko-KR" sz="2200" dirty="0">
                <a:solidFill>
                  <a:srgbClr val="3333FF"/>
                </a:solidFill>
              </a:rPr>
              <a:t>O(N) </a:t>
            </a:r>
            <a:r>
              <a:rPr lang="ko-KR" altLang="ko-KR" sz="2200" dirty="0">
                <a:solidFill>
                  <a:srgbClr val="3333FF"/>
                </a:solidFill>
              </a:rPr>
              <a:t>시간</a:t>
            </a:r>
            <a:r>
              <a:rPr lang="ko-KR" altLang="ko-KR" sz="2200" dirty="0"/>
              <a:t>이 </a:t>
            </a:r>
            <a:r>
              <a:rPr lang="ko-KR" altLang="ko-KR" sz="2200" dirty="0" smtClean="0"/>
              <a:t>소요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64364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2.3 </a:t>
            </a:r>
            <a:r>
              <a:rPr lang="ko-KR" altLang="en-US" dirty="0" smtClean="0"/>
              <a:t>이중연결리스트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ko-KR" sz="2400" dirty="0">
                <a:solidFill>
                  <a:srgbClr val="3333FF"/>
                </a:solidFill>
              </a:rPr>
              <a:t>이중연결리스트</a:t>
            </a:r>
            <a:r>
              <a:rPr lang="en-US" altLang="ko-KR" sz="2400" dirty="0">
                <a:solidFill>
                  <a:srgbClr val="3333FF"/>
                </a:solidFill>
              </a:rPr>
              <a:t>(Doubly Linked List)</a:t>
            </a:r>
            <a:r>
              <a:rPr lang="ko-KR" altLang="ko-KR" sz="2400" dirty="0"/>
              <a:t>는 각 노드가 두 개의 레퍼런스를 가지고 각각 이전 노드와 다음 노드를 가리키는 </a:t>
            </a:r>
            <a:r>
              <a:rPr lang="ko-KR" altLang="ko-KR" sz="2400" dirty="0" err="1" smtClean="0"/>
              <a:t>연결리스트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ko-KR" sz="2400" dirty="0" smtClean="0"/>
              <a:t>단순연결리스트는 삽입이나 </a:t>
            </a:r>
            <a:r>
              <a:rPr lang="ko-KR" altLang="ko-KR" sz="2400" dirty="0"/>
              <a:t>삭제할 때 </a:t>
            </a:r>
            <a:r>
              <a:rPr lang="ko-KR" altLang="ko-KR" sz="2400" dirty="0">
                <a:solidFill>
                  <a:srgbClr val="3333FF"/>
                </a:solidFill>
              </a:rPr>
              <a:t>반드시 이전 노드를 가리키는 레퍼런스를 추가로 알아내야</a:t>
            </a:r>
            <a:r>
              <a:rPr lang="ko-KR" altLang="ko-KR" sz="2400" dirty="0"/>
              <a:t> 하고</a:t>
            </a:r>
            <a:r>
              <a:rPr lang="en-US" altLang="ko-KR" sz="2400" dirty="0"/>
              <a:t>, </a:t>
            </a:r>
            <a:r>
              <a:rPr lang="ko-KR" altLang="ko-KR" sz="2400" dirty="0"/>
              <a:t>역방향으로 노드들을 탐색할 수 </a:t>
            </a:r>
            <a:r>
              <a:rPr lang="ko-KR" altLang="ko-KR" sz="2400" dirty="0" smtClean="0"/>
              <a:t>없</a:t>
            </a:r>
            <a:r>
              <a:rPr lang="ko-KR" altLang="en-US" sz="2400" dirty="0" smtClean="0"/>
              <a:t>음</a:t>
            </a:r>
            <a:r>
              <a:rPr lang="en-US" altLang="ko-KR" sz="2400" dirty="0" smtClean="0"/>
              <a:t> </a:t>
            </a:r>
          </a:p>
          <a:p>
            <a:r>
              <a:rPr lang="ko-KR" altLang="ko-KR" sz="2400" dirty="0" smtClean="0"/>
              <a:t>이중연결리스트는 </a:t>
            </a:r>
            <a:r>
              <a:rPr lang="ko-KR" altLang="ko-KR" sz="2400" dirty="0"/>
              <a:t>단순연결리스트의 이러한 단점을 </a:t>
            </a:r>
            <a:r>
              <a:rPr lang="ko-KR" altLang="ko-KR" sz="2400" dirty="0" smtClean="0"/>
              <a:t>보완</a:t>
            </a:r>
            <a:r>
              <a:rPr lang="ko-KR" altLang="en-US" sz="2400" dirty="0" smtClean="0"/>
              <a:t>하</a:t>
            </a:r>
            <a:r>
              <a:rPr lang="ko-KR" altLang="ko-KR" sz="2400" dirty="0" smtClean="0"/>
              <a:t>나</a:t>
            </a:r>
            <a:r>
              <a:rPr lang="en-US" altLang="ko-KR" sz="2400" dirty="0"/>
              <a:t>, </a:t>
            </a:r>
            <a:r>
              <a:rPr lang="ko-KR" altLang="ko-KR" sz="2400" dirty="0"/>
              <a:t>각 </a:t>
            </a:r>
            <a:r>
              <a:rPr lang="ko-KR" altLang="ko-KR" sz="2400" dirty="0" err="1"/>
              <a:t>노드마다</a:t>
            </a:r>
            <a:r>
              <a:rPr lang="ko-KR" altLang="ko-KR" sz="2400" dirty="0"/>
              <a:t> 추가로 한 개의 레퍼런스를 추가로 저장해야 한다는 단점을 </a:t>
            </a:r>
            <a:r>
              <a:rPr lang="ko-KR" altLang="ko-KR" sz="2400" dirty="0" smtClean="0"/>
              <a:t>가</a:t>
            </a:r>
            <a:r>
              <a:rPr lang="ko-KR" altLang="en-US" sz="2400" dirty="0" smtClean="0"/>
              <a:t>짐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08" y="2833550"/>
            <a:ext cx="4853045" cy="54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3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8" y="1413711"/>
            <a:ext cx="8309142" cy="490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712202" y="458887"/>
            <a:ext cx="76400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이중연결리스트의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노드를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위한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DNode</a:t>
            </a:r>
            <a:r>
              <a:rPr lang="en-US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29529"/>
              </p:ext>
            </p:extLst>
          </p:nvPr>
        </p:nvGraphicFramePr>
        <p:xfrm>
          <a:off x="2046181" y="3248857"/>
          <a:ext cx="4386952" cy="3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65986"/>
              </p:ext>
            </p:extLst>
          </p:nvPr>
        </p:nvGraphicFramePr>
        <p:xfrm>
          <a:off x="2046181" y="2906543"/>
          <a:ext cx="43869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a[0]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a[1]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a[2]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a[3]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a[4]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a[5]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a[6]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a[7]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248554" y="3258826"/>
            <a:ext cx="265846" cy="29907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414727" y="3425118"/>
            <a:ext cx="59822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98703" y="2810952"/>
            <a:ext cx="432048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87373"/>
              </p:ext>
            </p:extLst>
          </p:nvPr>
        </p:nvGraphicFramePr>
        <p:xfrm>
          <a:off x="2046181" y="1294444"/>
          <a:ext cx="4386952" cy="3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4406" marR="84406" marT="42203" marB="4220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64566"/>
              </p:ext>
            </p:extLst>
          </p:nvPr>
        </p:nvGraphicFramePr>
        <p:xfrm>
          <a:off x="2046181" y="952130"/>
          <a:ext cx="43869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97516" y="1185277"/>
            <a:ext cx="432048" cy="433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2215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112650" y="499914"/>
            <a:ext cx="4468624" cy="46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107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o-KR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차원</a:t>
            </a:r>
            <a:r>
              <a:rPr lang="ko-KR" alt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en-US" altLang="ko-KR" sz="24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일반적인 표현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	      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48666" y="2366710"/>
            <a:ext cx="4981981" cy="49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107000"/>
              </a:lnSpc>
            </a:pPr>
            <a:r>
              <a:rPr lang="ko-KR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자바 </a:t>
            </a:r>
            <a:r>
              <a:rPr lang="ko-KR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언어의 특성을 반영한 </a:t>
            </a:r>
            <a:r>
              <a:rPr lang="ko-KR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표현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211" y="4418718"/>
            <a:ext cx="790474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a</a:t>
            </a:r>
            <a:r>
              <a:rPr lang="ko-KR" altLang="ko-KR" sz="2800" dirty="0"/>
              <a:t>가 배열 이름인 동시에 </a:t>
            </a:r>
            <a:r>
              <a:rPr lang="ko-KR" altLang="ko-KR" sz="2800" dirty="0">
                <a:solidFill>
                  <a:srgbClr val="3333FF"/>
                </a:solidFill>
              </a:rPr>
              <a:t>배열의 첫번째 원소의 레퍼런스</a:t>
            </a:r>
            <a:r>
              <a:rPr lang="ko-KR" altLang="ko-KR" sz="2800" dirty="0"/>
              <a:t>를 </a:t>
            </a:r>
            <a:r>
              <a:rPr lang="ko-KR" altLang="ko-KR" sz="2800" dirty="0" smtClean="0"/>
              <a:t>저장</a:t>
            </a:r>
            <a:endParaRPr lang="en-US" altLang="ko-K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a[</a:t>
            </a:r>
            <a:r>
              <a:rPr lang="en-US" altLang="ko-KR" sz="2800" dirty="0" err="1" smtClean="0"/>
              <a:t>i</a:t>
            </a:r>
            <a:r>
              <a:rPr lang="en-US" altLang="ko-KR" sz="2800" dirty="0"/>
              <a:t>]</a:t>
            </a:r>
            <a:r>
              <a:rPr lang="ko-KR" altLang="ko-KR" sz="2800" dirty="0"/>
              <a:t>는 인덱스</a:t>
            </a:r>
            <a:r>
              <a:rPr lang="en-US" altLang="ko-KR" sz="2800" dirty="0"/>
              <a:t> </a:t>
            </a:r>
            <a:r>
              <a:rPr lang="en-US" altLang="ko-KR" sz="2800" dirty="0" err="1"/>
              <a:t>i</a:t>
            </a:r>
            <a:r>
              <a:rPr lang="ko-KR" altLang="ko-KR" sz="2800" dirty="0"/>
              <a:t>를 가지는 원소를 가리키는 </a:t>
            </a:r>
            <a:r>
              <a:rPr lang="ko-KR" altLang="ko-KR" sz="2800" dirty="0" smtClean="0"/>
              <a:t>레퍼런스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5419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4083" y="759132"/>
            <a:ext cx="77363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Line 05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09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이중연결리스트의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노드인</a:t>
            </a:r>
            <a:r>
              <a:rPr lang="ko-KR" altLang="ko-KR" sz="2400" dirty="0"/>
              <a:t> </a:t>
            </a:r>
            <a:r>
              <a:rPr lang="en-US" altLang="ko-KR" sz="2400" dirty="0" err="1"/>
              <a:t>DNode</a:t>
            </a:r>
            <a:r>
              <a:rPr lang="en-US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객체를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만드는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생성자이고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다음과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같이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노드가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생성된다</a:t>
            </a:r>
            <a:r>
              <a:rPr lang="en-US" altLang="ko-KR" sz="2400" dirty="0" smtClean="0">
                <a:latin typeface="Calibri" panose="020F0502020204030204" pitchFamily="34" charset="0"/>
              </a:rPr>
              <a:t>.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생성된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노드를</a:t>
            </a:r>
            <a:r>
              <a:rPr lang="ko-KR" altLang="ko-KR" sz="2400" dirty="0"/>
              <a:t> </a:t>
            </a:r>
            <a:r>
              <a:rPr lang="ko-KR" altLang="en-US" sz="2400" dirty="0" smtClean="0"/>
              <a:t>오른쪽 그림과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같이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간략히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표현</a:t>
            </a:r>
            <a:endParaRPr lang="en-US" altLang="ko-KR" sz="2400" dirty="0" smtClean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 smtClean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 smtClean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 smtClean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600" dirty="0" smtClean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/>
              <a:t>Line </a:t>
            </a:r>
            <a:r>
              <a:rPr lang="en-US" altLang="ko-KR" sz="2600" dirty="0"/>
              <a:t>11</a:t>
            </a:r>
            <a:r>
              <a:rPr lang="ko-KR" altLang="ko-KR" sz="2600" dirty="0"/>
              <a:t>∼</a:t>
            </a:r>
            <a:r>
              <a:rPr lang="en-US" altLang="ko-KR" sz="2600" dirty="0" smtClean="0"/>
              <a:t>16</a:t>
            </a:r>
            <a:r>
              <a:rPr lang="en-US" altLang="ko-KR" sz="2600" dirty="0" smtClean="0">
                <a:latin typeface="Calibri" panose="020F0502020204030204" pitchFamily="34" charset="0"/>
              </a:rPr>
              <a:t>:</a:t>
            </a:r>
            <a:r>
              <a:rPr lang="en-US" altLang="ko-KR" sz="2600" dirty="0" smtClean="0"/>
              <a:t> </a:t>
            </a:r>
            <a:r>
              <a:rPr lang="en-US" altLang="ko-KR" sz="2600" dirty="0"/>
              <a:t>item</a:t>
            </a:r>
            <a:r>
              <a:rPr lang="ko-KR" altLang="ko-KR" sz="2600" dirty="0">
                <a:latin typeface="Calibri" panose="020F0502020204030204" pitchFamily="34" charset="0"/>
              </a:rPr>
              <a:t>과</a:t>
            </a:r>
            <a:r>
              <a:rPr lang="ko-KR" altLang="ko-KR" sz="2600" dirty="0"/>
              <a:t> </a:t>
            </a:r>
            <a:r>
              <a:rPr lang="en-US" altLang="ko-KR" sz="2600" dirty="0"/>
              <a:t>next</a:t>
            </a:r>
            <a:r>
              <a:rPr lang="ko-KR" altLang="ko-KR" sz="2600" dirty="0">
                <a:latin typeface="Calibri" panose="020F0502020204030204" pitchFamily="34" charset="0"/>
              </a:rPr>
              <a:t>에</a:t>
            </a:r>
            <a:r>
              <a:rPr lang="ko-KR" altLang="ko-KR" sz="2600" dirty="0"/>
              <a:t> </a:t>
            </a:r>
            <a:r>
              <a:rPr lang="ko-KR" altLang="ko-KR" sz="2600" dirty="0" smtClean="0">
                <a:latin typeface="Calibri" panose="020F0502020204030204" pitchFamily="34" charset="0"/>
              </a:rPr>
              <a:t>대한</a:t>
            </a:r>
            <a:r>
              <a:rPr lang="en-US" altLang="ko-KR" sz="2600" dirty="0" smtClean="0">
                <a:latin typeface="Calibri" panose="020F0502020204030204" pitchFamily="34" charset="0"/>
              </a:rPr>
              <a:t> </a:t>
            </a:r>
            <a:r>
              <a:rPr lang="en-US" altLang="ko-KR" sz="2600" dirty="0" smtClean="0"/>
              <a:t>get</a:t>
            </a:r>
            <a:r>
              <a:rPr lang="en-US" altLang="ko-KR" sz="2600" dirty="0"/>
              <a:t>, set </a:t>
            </a:r>
            <a:r>
              <a:rPr lang="ko-KR" altLang="ko-KR" sz="2600" dirty="0" err="1" smtClean="0">
                <a:latin typeface="Calibri" panose="020F0502020204030204" pitchFamily="34" charset="0"/>
              </a:rPr>
              <a:t>메소드</a:t>
            </a:r>
            <a:r>
              <a:rPr lang="ko-KR" altLang="en-US" sz="2600" dirty="0" err="1" smtClean="0">
                <a:latin typeface="Calibri" panose="020F0502020204030204" pitchFamily="34" charset="0"/>
              </a:rPr>
              <a:t>들</a:t>
            </a:r>
            <a:endParaRPr lang="ko-KR" altLang="ko-KR" sz="2600" dirty="0">
              <a:effectLst/>
            </a:endParaRPr>
          </a:p>
        </p:txBody>
      </p:sp>
      <p:pic>
        <p:nvPicPr>
          <p:cNvPr id="19" name="그림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98" y="2753671"/>
            <a:ext cx="2956928" cy="93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그림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24" y="2588300"/>
            <a:ext cx="2286802" cy="1266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706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1" y="1925553"/>
            <a:ext cx="8205537" cy="38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797552" y="847850"/>
            <a:ext cx="53297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이중연결리스트</a:t>
            </a:r>
            <a:r>
              <a:rPr lang="ko-KR" altLang="en-US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를 위</a:t>
            </a:r>
            <a:r>
              <a:rPr lang="ko-KR" altLang="ko-KR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한</a:t>
            </a:r>
            <a:r>
              <a:rPr lang="ko-KR" altLang="ko-KR" sz="26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DList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6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0767" y="3384222"/>
            <a:ext cx="5279010" cy="876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796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21895"/>
            <a:ext cx="7886700" cy="5770345"/>
          </a:xfrm>
        </p:spPr>
        <p:txBody>
          <a:bodyPr/>
          <a:lstStyle/>
          <a:p>
            <a:r>
              <a:rPr lang="en-US" altLang="ko-KR" dirty="0" smtClean="0"/>
              <a:t>head</a:t>
            </a:r>
            <a:r>
              <a:rPr lang="en-US" altLang="ko-KR" dirty="0"/>
              <a:t>, tail, size</a:t>
            </a:r>
            <a:r>
              <a:rPr lang="ko-KR" altLang="ko-KR" dirty="0"/>
              <a:t>를 가지는 </a:t>
            </a:r>
            <a:r>
              <a:rPr lang="en-US" altLang="ko-KR" dirty="0" err="1"/>
              <a:t>DList</a:t>
            </a:r>
            <a:r>
              <a:rPr lang="en-US" altLang="ko-KR" dirty="0"/>
              <a:t> </a:t>
            </a:r>
            <a:r>
              <a:rPr lang="ko-KR" altLang="ko-KR" dirty="0"/>
              <a:t>객체로</a:t>
            </a:r>
            <a:r>
              <a:rPr lang="en-US" altLang="ko-KR" dirty="0"/>
              <a:t>, </a:t>
            </a:r>
            <a:r>
              <a:rPr lang="ko-KR" altLang="ko-KR" dirty="0" err="1"/>
              <a:t>생성자에서</a:t>
            </a:r>
            <a:r>
              <a:rPr lang="en-US" altLang="ko-KR" dirty="0"/>
              <a:t> head</a:t>
            </a:r>
            <a:r>
              <a:rPr lang="ko-KR" altLang="ko-KR" dirty="0"/>
              <a:t>에 연결리스트의 첫 노드를 가리키는 레퍼런스를 </a:t>
            </a:r>
            <a:r>
              <a:rPr lang="ko-KR" altLang="ko-KR" dirty="0" smtClean="0"/>
              <a:t>저장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tail:</a:t>
            </a:r>
            <a:r>
              <a:rPr lang="ko-KR" altLang="ko-KR" dirty="0" smtClean="0"/>
              <a:t> </a:t>
            </a:r>
            <a:r>
              <a:rPr lang="ko-KR" altLang="ko-KR" dirty="0"/>
              <a:t>연결리스트의 마지막 노드를 가리키는 레퍼런스를 </a:t>
            </a:r>
            <a:r>
              <a:rPr lang="ko-KR" altLang="ko-KR" dirty="0" smtClean="0"/>
              <a:t>저장</a:t>
            </a:r>
            <a:endParaRPr lang="en-US" altLang="ko-KR" dirty="0" smtClean="0"/>
          </a:p>
          <a:p>
            <a:r>
              <a:rPr lang="en-US" altLang="ko-KR" dirty="0" smtClean="0"/>
              <a:t>head</a:t>
            </a:r>
            <a:r>
              <a:rPr lang="ko-KR" altLang="ko-KR" dirty="0"/>
              <a:t>와</a:t>
            </a:r>
            <a:r>
              <a:rPr lang="en-US" altLang="ko-KR" dirty="0"/>
              <a:t> tail</a:t>
            </a:r>
            <a:r>
              <a:rPr lang="ko-KR" altLang="ko-KR" dirty="0"/>
              <a:t>이 가리키는 노드는 </a:t>
            </a:r>
            <a:r>
              <a:rPr lang="ko-KR" altLang="ko-KR" dirty="0" err="1"/>
              <a:t>생성자에서</a:t>
            </a:r>
            <a:r>
              <a:rPr lang="en-US" altLang="ko-KR" dirty="0"/>
              <a:t> </a:t>
            </a:r>
            <a:r>
              <a:rPr lang="ko-KR" altLang="en-US" dirty="0" smtClean="0"/>
              <a:t>아래와</a:t>
            </a:r>
            <a:r>
              <a:rPr lang="ko-KR" altLang="ko-KR" dirty="0" smtClean="0"/>
              <a:t> </a:t>
            </a:r>
            <a:r>
              <a:rPr lang="ko-KR" altLang="ko-KR" dirty="0"/>
              <a:t>같이 </a:t>
            </a:r>
            <a:r>
              <a:rPr lang="ko-KR" altLang="ko-KR" dirty="0" smtClean="0"/>
              <a:t>초기화</a:t>
            </a:r>
            <a:r>
              <a:rPr lang="en-US" altLang="ko-KR" dirty="0" smtClean="0"/>
              <a:t>.</a:t>
            </a:r>
            <a:r>
              <a:rPr lang="en-US" altLang="ko-KR" sz="2400" dirty="0" smtClean="0"/>
              <a:t> </a:t>
            </a:r>
            <a:r>
              <a:rPr lang="ko-KR" altLang="ko-KR" sz="2400" dirty="0" smtClean="0"/>
              <a:t>이 </a:t>
            </a:r>
            <a:r>
              <a:rPr lang="ko-KR" altLang="ko-KR" sz="2400" dirty="0"/>
              <a:t>두 노드들은 실제로 </a:t>
            </a:r>
            <a:r>
              <a:rPr lang="ko-KR" altLang="ko-KR" sz="2400" dirty="0" smtClean="0"/>
              <a:t>항목을 </a:t>
            </a:r>
            <a:r>
              <a:rPr lang="ko-KR" altLang="ko-KR" sz="2400" dirty="0"/>
              <a:t>저장하지 않는 </a:t>
            </a:r>
            <a:r>
              <a:rPr lang="en-US" altLang="ko-KR" sz="2400" dirty="0" smtClean="0">
                <a:solidFill>
                  <a:srgbClr val="3333FF"/>
                </a:solidFill>
              </a:rPr>
              <a:t>Dummy </a:t>
            </a:r>
            <a:r>
              <a:rPr lang="ko-KR" altLang="ko-KR" sz="2400" dirty="0" smtClean="0">
                <a:solidFill>
                  <a:srgbClr val="3333FF"/>
                </a:solidFill>
              </a:rPr>
              <a:t>노드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494" y="4932912"/>
            <a:ext cx="86400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header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3968" y="5302243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758211" y="5436707"/>
            <a:ext cx="63138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1661" y="4968682"/>
            <a:ext cx="34065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221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endParaRPr lang="en-US" sz="2215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5402" y="5542231"/>
            <a:ext cx="34065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221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</a:t>
            </a:r>
            <a:endParaRPr lang="en-US" sz="2215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88776" y="5201209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53465" y="5201209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22900" y="5201209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9284" y="4884640"/>
            <a:ext cx="598154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tail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78691" y="5307298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4583712" y="5440221"/>
            <a:ext cx="63138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3350499" y="5202525"/>
            <a:ext cx="1196441" cy="465282"/>
            <a:chOff x="4880888" y="2276872"/>
            <a:chExt cx="1296144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5168920" y="2276872"/>
              <a:ext cx="720080" cy="504056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84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889000" y="2276872"/>
              <a:ext cx="288032" cy="504056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84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880888" y="2276872"/>
              <a:ext cx="288032" cy="504056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846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9" name="직선 화살표 연결선 18"/>
          <p:cNvCxnSpPr/>
          <p:nvPr/>
        </p:nvCxnSpPr>
        <p:spPr>
          <a:xfrm flipH="1">
            <a:off x="2652668" y="5349922"/>
            <a:ext cx="830769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486499" y="5549329"/>
            <a:ext cx="8640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422900" y="5201209"/>
            <a:ext cx="265876" cy="465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4288939" y="5201209"/>
            <a:ext cx="258001" cy="465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76" y="5041837"/>
            <a:ext cx="3227050" cy="101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806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65048" y="530258"/>
            <a:ext cx="80731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err="1" smtClean="0"/>
              <a:t>insertBefore</a:t>
            </a:r>
            <a:r>
              <a:rPr lang="en-US" altLang="ko-KR" sz="2600" dirty="0"/>
              <a:t>() </a:t>
            </a:r>
            <a:r>
              <a:rPr lang="ko-KR" altLang="ko-KR" sz="2600" dirty="0" err="1">
                <a:latin typeface="Calibri" panose="020F0502020204030204" pitchFamily="34" charset="0"/>
              </a:rPr>
              <a:t>메소드로서</a:t>
            </a:r>
            <a:r>
              <a:rPr lang="ko-KR" altLang="ko-KR" sz="2600" dirty="0"/>
              <a:t> </a:t>
            </a:r>
            <a:r>
              <a:rPr lang="ko-KR" altLang="ko-KR" sz="2600" dirty="0">
                <a:latin typeface="Calibri" panose="020F0502020204030204" pitchFamily="34" charset="0"/>
              </a:rPr>
              <a:t>새</a:t>
            </a:r>
            <a:r>
              <a:rPr lang="ko-KR" altLang="ko-KR" sz="2600" dirty="0"/>
              <a:t> </a:t>
            </a:r>
            <a:r>
              <a:rPr lang="ko-KR" altLang="ko-KR" sz="2600" dirty="0">
                <a:latin typeface="Calibri" panose="020F0502020204030204" pitchFamily="34" charset="0"/>
              </a:rPr>
              <a:t>노드를</a:t>
            </a:r>
            <a:r>
              <a:rPr lang="ko-KR" altLang="ko-KR" sz="2600" dirty="0"/>
              <a:t> </a:t>
            </a:r>
            <a:r>
              <a:rPr lang="ko-KR" altLang="ko-KR" sz="2600" dirty="0">
                <a:latin typeface="Calibri" panose="020F0502020204030204" pitchFamily="34" charset="0"/>
              </a:rPr>
              <a:t>인자로</a:t>
            </a:r>
            <a:r>
              <a:rPr lang="ko-KR" altLang="ko-KR" sz="2600" dirty="0"/>
              <a:t> </a:t>
            </a:r>
            <a:r>
              <a:rPr lang="ko-KR" altLang="ko-KR" sz="2600" dirty="0">
                <a:latin typeface="Calibri" panose="020F0502020204030204" pitchFamily="34" charset="0"/>
              </a:rPr>
              <a:t>주어지는</a:t>
            </a:r>
            <a:r>
              <a:rPr lang="ko-KR" altLang="ko-KR" sz="2600" dirty="0"/>
              <a:t> </a:t>
            </a:r>
            <a:r>
              <a:rPr lang="ko-KR" altLang="ko-KR" sz="2600" dirty="0">
                <a:latin typeface="Calibri" panose="020F0502020204030204" pitchFamily="34" charset="0"/>
              </a:rPr>
              <a:t>노드</a:t>
            </a:r>
            <a:r>
              <a:rPr lang="ko-KR" altLang="ko-KR" sz="2600" dirty="0"/>
              <a:t> </a:t>
            </a:r>
            <a:r>
              <a:rPr lang="en-US" altLang="ko-KR" sz="2600" dirty="0" smtClean="0"/>
              <a:t>p </a:t>
            </a:r>
            <a:r>
              <a:rPr lang="ko-KR" altLang="ko-KR" sz="2600" dirty="0" smtClean="0">
                <a:latin typeface="Calibri" panose="020F0502020204030204" pitchFamily="34" charset="0"/>
              </a:rPr>
              <a:t>앞에</a:t>
            </a:r>
            <a:r>
              <a:rPr lang="ko-KR" altLang="ko-KR" sz="2600" dirty="0" smtClean="0"/>
              <a:t> </a:t>
            </a:r>
            <a:r>
              <a:rPr lang="ko-KR" altLang="ko-KR" sz="2600" dirty="0">
                <a:latin typeface="Calibri" panose="020F0502020204030204" pitchFamily="34" charset="0"/>
              </a:rPr>
              <a:t>삽입한다</a:t>
            </a:r>
            <a:r>
              <a:rPr lang="en-US" altLang="ko-KR" sz="2600" dirty="0"/>
              <a:t>. </a:t>
            </a:r>
            <a:endParaRPr lang="en-US" altLang="ko-KR" sz="2600" dirty="0" smtClean="0"/>
          </a:p>
        </p:txBody>
      </p:sp>
      <p:pic>
        <p:nvPicPr>
          <p:cNvPr id="25" name="그림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3" y="1855236"/>
            <a:ext cx="7879814" cy="217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5462337"/>
            <a:ext cx="3681663" cy="61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그림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70" y="4132697"/>
            <a:ext cx="5079833" cy="2099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/>
          <p:cNvSpPr/>
          <p:nvPr/>
        </p:nvSpPr>
        <p:spPr>
          <a:xfrm>
            <a:off x="1621933" y="6232358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 전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6102954" y="6334476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 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6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61736" y="421975"/>
            <a:ext cx="8073189" cy="1592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err="1"/>
              <a:t>insertAfter</a:t>
            </a:r>
            <a:r>
              <a:rPr lang="en-US" altLang="ko-KR" sz="2400" dirty="0"/>
              <a:t>() </a:t>
            </a:r>
            <a:r>
              <a:rPr lang="ko-KR" altLang="ko-KR" sz="2400" dirty="0" err="1" smtClean="0"/>
              <a:t>메소드</a:t>
            </a:r>
            <a:r>
              <a:rPr lang="en-US" altLang="ko-KR" sz="2400" dirty="0" smtClean="0"/>
              <a:t>: 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인자로 주어지는 노드 </a:t>
            </a:r>
            <a:r>
              <a:rPr lang="en-US" altLang="ko-KR" sz="2400" dirty="0" smtClean="0"/>
              <a:t>p </a:t>
            </a:r>
            <a:r>
              <a:rPr lang="ko-KR" altLang="ko-KR" sz="2400" dirty="0"/>
              <a:t>다음에 새 </a:t>
            </a:r>
            <a:r>
              <a:rPr lang="ko-KR" altLang="ko-KR" sz="2400" dirty="0" smtClean="0"/>
              <a:t>노드를</a:t>
            </a:r>
            <a:r>
              <a:rPr lang="en-US" altLang="ko-KR" sz="2400" dirty="0" smtClean="0"/>
              <a:t> </a:t>
            </a:r>
            <a:r>
              <a:rPr lang="ko-KR" altLang="ko-KR" sz="2400" dirty="0" smtClean="0"/>
              <a:t>삽입</a:t>
            </a:r>
            <a:endParaRPr lang="en-US" altLang="ko-KR" sz="2400" dirty="0" smtClean="0"/>
          </a:p>
          <a:p>
            <a:pPr marL="457200" indent="-457200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02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05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순으로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레퍼런스들이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갱신</a:t>
            </a:r>
            <a:endParaRPr lang="ko-KR" altLang="ko-KR" sz="2400" dirty="0">
              <a:effectLst/>
            </a:endParaRP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9" y="2445918"/>
            <a:ext cx="8193506" cy="211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2" y="5409365"/>
            <a:ext cx="3433779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61" y="4297614"/>
            <a:ext cx="5186128" cy="1886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1621933" y="6232358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 전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102954" y="6334476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 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87780" y="278141"/>
            <a:ext cx="8319336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delete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인자로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주어지는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노드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08: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번호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순으로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레퍼런스를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갱신</a:t>
            </a:r>
            <a:endParaRPr lang="ko-KR" altLang="en-US" sz="2400" dirty="0"/>
          </a:p>
        </p:txBody>
      </p:sp>
      <p:pic>
        <p:nvPicPr>
          <p:cNvPr id="5" name="그림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93"/>
            <a:ext cx="3898232" cy="1094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1621933" y="5799739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 전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102954" y="5901857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 후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80" y="1685249"/>
            <a:ext cx="8115300" cy="22479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658" y="4430688"/>
            <a:ext cx="4988182" cy="1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9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73384" y="4678292"/>
            <a:ext cx="8407123" cy="197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4408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/>
              <a:t> </a:t>
            </a:r>
            <a:r>
              <a:rPr lang="en-US" altLang="ko-KR" sz="2400" dirty="0"/>
              <a:t>4</a:t>
            </a:r>
            <a:r>
              <a:rPr lang="ko-KR" altLang="ko-KR" sz="2400" dirty="0"/>
              <a:t>개의 항목을 </a:t>
            </a:r>
            <a:r>
              <a:rPr lang="en-US" altLang="ko-KR" sz="2400" dirty="0" err="1"/>
              <a:t>insertAfter</a:t>
            </a:r>
            <a:r>
              <a:rPr lang="en-US" altLang="ko-KR" sz="2400" dirty="0"/>
              <a:t>()</a:t>
            </a:r>
            <a:r>
              <a:rPr lang="ko-KR" altLang="ko-KR" sz="2400" dirty="0"/>
              <a:t>와 </a:t>
            </a:r>
            <a:r>
              <a:rPr lang="en-US" altLang="ko-KR" sz="2400" dirty="0" err="1"/>
              <a:t>insertBefore</a:t>
            </a:r>
            <a:r>
              <a:rPr lang="en-US" altLang="ko-KR" sz="2400" dirty="0"/>
              <a:t>()</a:t>
            </a:r>
            <a:r>
              <a:rPr lang="ko-KR" altLang="ko-KR" sz="2400" dirty="0"/>
              <a:t>를 이용하여 리스트에 </a:t>
            </a:r>
            <a:r>
              <a:rPr lang="ko-KR" altLang="ko-KR" sz="2400" dirty="0" smtClean="0"/>
              <a:t>삽입</a:t>
            </a:r>
            <a:r>
              <a:rPr lang="ko-KR" altLang="en-US" sz="2400" dirty="0" smtClean="0"/>
              <a:t>한 후</a:t>
            </a:r>
            <a:r>
              <a:rPr lang="en-US" altLang="ko-KR" sz="2400" dirty="0" smtClean="0"/>
              <a:t>, </a:t>
            </a:r>
            <a:r>
              <a:rPr lang="ko-KR" altLang="ko-KR" sz="2400" dirty="0"/>
              <a:t>리스트를 </a:t>
            </a:r>
            <a:r>
              <a:rPr lang="ko-KR" altLang="ko-KR" sz="2400" dirty="0" smtClean="0"/>
              <a:t>출력</a:t>
            </a:r>
            <a:r>
              <a:rPr lang="en-US" altLang="ko-KR" sz="2400" dirty="0" smtClean="0"/>
              <a:t> </a:t>
            </a:r>
          </a:p>
          <a:p>
            <a:pPr marL="342900" indent="-342900" defTabSz="84408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delete</a:t>
            </a:r>
            <a:r>
              <a:rPr lang="en-US" altLang="ko-KR" sz="2400" dirty="0"/>
              <a:t>() </a:t>
            </a:r>
            <a:r>
              <a:rPr lang="ko-KR" altLang="ko-KR" sz="2400" dirty="0" err="1"/>
              <a:t>메소드로</a:t>
            </a:r>
            <a:r>
              <a:rPr lang="ko-KR" altLang="ko-KR" sz="2400" dirty="0"/>
              <a:t> 마지막 노드를 삭제하고</a:t>
            </a:r>
            <a:r>
              <a:rPr lang="en-US" altLang="ko-KR" sz="2400" dirty="0"/>
              <a:t>, </a:t>
            </a:r>
            <a:r>
              <a:rPr lang="ko-KR" altLang="ko-KR" sz="2400" dirty="0" smtClean="0"/>
              <a:t>리스트 출력</a:t>
            </a:r>
            <a:endParaRPr lang="en-US" altLang="ko-KR" sz="2400" dirty="0" smtClean="0"/>
          </a:p>
          <a:p>
            <a:pPr marL="342900" indent="-342900" defTabSz="84408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한 </a:t>
            </a:r>
            <a:r>
              <a:rPr lang="ko-KR" altLang="ko-KR" sz="2400" dirty="0"/>
              <a:t>개의 새 항목을 삽입한 후 연속적으로 삭제 </a:t>
            </a:r>
            <a:r>
              <a:rPr lang="ko-KR" altLang="ko-KR" sz="2400" dirty="0" smtClean="0"/>
              <a:t>연산 수행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7" y="472009"/>
            <a:ext cx="8537331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4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0" y="1759195"/>
            <a:ext cx="8660424" cy="33061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909727" y="627684"/>
            <a:ext cx="3336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ko-KR" altLang="en-US" sz="2600" dirty="0" smtClean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</a:t>
            </a:r>
            <a:r>
              <a:rPr lang="ko-KR" altLang="en-US" sz="2600" dirty="0" smtClean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</a:t>
            </a:r>
            <a:r>
              <a:rPr lang="ko-KR" altLang="en-US" sz="2600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결과</a:t>
            </a:r>
            <a:endParaRPr lang="en-US" sz="26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618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9992" y="570129"/>
            <a:ext cx="7886700" cy="503554"/>
          </a:xfrm>
        </p:spPr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7643" y="1713297"/>
            <a:ext cx="7886700" cy="37632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ko-KR" sz="2400" dirty="0"/>
              <a:t>이중연결리스트에서 </a:t>
            </a:r>
            <a:r>
              <a:rPr lang="ko-KR" altLang="ko-KR" sz="2400" dirty="0" smtClean="0"/>
              <a:t>삽입이나 </a:t>
            </a:r>
            <a:r>
              <a:rPr lang="ko-KR" altLang="ko-KR" sz="2400" dirty="0"/>
              <a:t>삭제 연산은 </a:t>
            </a:r>
            <a:r>
              <a:rPr lang="ko-KR" altLang="ko-KR" sz="2400" dirty="0" smtClean="0"/>
              <a:t>각각 </a:t>
            </a:r>
            <a:r>
              <a:rPr lang="ko-KR" altLang="ko-KR" sz="2400" dirty="0"/>
              <a:t>상수 개의 레퍼런스만을 갱신하므로 </a:t>
            </a:r>
            <a:r>
              <a:rPr lang="en-US" altLang="ko-KR" sz="2400" dirty="0">
                <a:solidFill>
                  <a:srgbClr val="3333FF"/>
                </a:solidFill>
              </a:rPr>
              <a:t>O(1)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에 </a:t>
            </a:r>
            <a:r>
              <a:rPr lang="ko-KR" altLang="ko-KR" sz="2400" dirty="0" smtClean="0"/>
              <a:t>수행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ko-KR" sz="2400" dirty="0" smtClean="0"/>
              <a:t>탐색 연산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en-US" altLang="ko-KR" sz="2400" dirty="0" smtClean="0"/>
              <a:t>head </a:t>
            </a:r>
            <a:r>
              <a:rPr lang="ko-KR" altLang="ko-KR" sz="2400" dirty="0"/>
              <a:t>또는 </a:t>
            </a:r>
            <a:r>
              <a:rPr lang="en-US" altLang="ko-KR" sz="2400" dirty="0"/>
              <a:t>tail</a:t>
            </a:r>
            <a:r>
              <a:rPr lang="ko-KR" altLang="ko-KR" sz="2400" dirty="0"/>
              <a:t>로부터 노드들을 순차적으로 탐색해야 하므로 </a:t>
            </a:r>
            <a:r>
              <a:rPr lang="en-US" altLang="ko-KR" sz="2400" dirty="0">
                <a:solidFill>
                  <a:srgbClr val="3333FF"/>
                </a:solidFill>
              </a:rPr>
              <a:t>O(N) </a:t>
            </a:r>
            <a:r>
              <a:rPr lang="ko-KR" altLang="ko-KR" sz="2400" dirty="0" smtClean="0">
                <a:solidFill>
                  <a:srgbClr val="3333FF"/>
                </a:solidFill>
              </a:rPr>
              <a:t>시간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소요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4646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2-4 </a:t>
            </a:r>
            <a:r>
              <a:rPr lang="ko-KR" altLang="en-US" dirty="0" smtClean="0"/>
              <a:t>원형연결리스트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ko-KR" sz="2400" dirty="0">
                <a:solidFill>
                  <a:srgbClr val="3333FF"/>
                </a:solidFill>
              </a:rPr>
              <a:t>원형연결리스트</a:t>
            </a:r>
            <a:r>
              <a:rPr lang="en-US" altLang="ko-KR" sz="2400" dirty="0">
                <a:solidFill>
                  <a:srgbClr val="3333FF"/>
                </a:solidFill>
              </a:rPr>
              <a:t>(Circular Linked List)</a:t>
            </a:r>
            <a:r>
              <a:rPr lang="ko-KR" altLang="ko-KR" sz="2400" dirty="0"/>
              <a:t>는 마지막 노드가 첫 노드와 연결된 </a:t>
            </a:r>
            <a:r>
              <a:rPr lang="ko-KR" altLang="ko-KR" sz="2400" dirty="0" smtClean="0"/>
              <a:t>단순연결리스트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ko-KR" sz="2400" dirty="0" smtClean="0"/>
              <a:t>원형연결리스트에서는 마지막 </a:t>
            </a:r>
            <a:r>
              <a:rPr lang="ko-KR" altLang="ko-KR" sz="2400" dirty="0"/>
              <a:t>노드의 레퍼런스가 저장된</a:t>
            </a:r>
            <a:r>
              <a:rPr lang="en-US" altLang="ko-KR" sz="2400" dirty="0"/>
              <a:t> last</a:t>
            </a:r>
            <a:r>
              <a:rPr lang="ko-KR" altLang="ko-KR" sz="2400" dirty="0"/>
              <a:t>가 </a:t>
            </a:r>
            <a:r>
              <a:rPr lang="ko-KR" altLang="ko-KR" sz="2400" dirty="0" smtClean="0"/>
              <a:t>단순연결리스트의</a:t>
            </a:r>
            <a:r>
              <a:rPr lang="en-US" altLang="ko-KR" sz="2400" dirty="0" smtClean="0"/>
              <a:t> head</a:t>
            </a:r>
            <a:r>
              <a:rPr lang="ko-KR" altLang="ko-KR" sz="2400" dirty="0"/>
              <a:t>와 같은 </a:t>
            </a:r>
            <a:r>
              <a:rPr lang="ko-KR" altLang="ko-KR" sz="2400" dirty="0" smtClean="0"/>
              <a:t>역할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45" y="3919888"/>
            <a:ext cx="3178843" cy="2112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8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/>
              <a:t>각 원소 </a:t>
            </a:r>
            <a:r>
              <a:rPr lang="en-US" altLang="ko-KR" dirty="0">
                <a:latin typeface="Consolas" panose="020B0609020204030204" pitchFamily="49" charset="0"/>
              </a:rPr>
              <a:t>a[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]</a:t>
            </a:r>
            <a:r>
              <a:rPr lang="ko-KR" altLang="ko-KR" dirty="0"/>
              <a:t>는 </a:t>
            </a:r>
            <a:r>
              <a:rPr lang="en-US" altLang="ko-KR" dirty="0">
                <a:latin typeface="Consolas" panose="020B0609020204030204" pitchFamily="49" charset="0"/>
              </a:rPr>
              <a:t>a</a:t>
            </a:r>
            <a:r>
              <a:rPr lang="ko-KR" altLang="ko-KR" dirty="0"/>
              <a:t>가 가지고 있는 레퍼런스에 원소의 크기</a:t>
            </a:r>
            <a:r>
              <a:rPr lang="en-US" altLang="ko-KR" dirty="0"/>
              <a:t>(</a:t>
            </a:r>
            <a:r>
              <a:rPr lang="ko-KR" altLang="ko-KR" dirty="0"/>
              <a:t>바이트</a:t>
            </a:r>
            <a:r>
              <a:rPr lang="en-US" altLang="ko-KR" dirty="0"/>
              <a:t>) </a:t>
            </a:r>
            <a:r>
              <a:rPr lang="en-US" altLang="ko-KR" dirty="0" smtClean="0"/>
              <a:t>x </a:t>
            </a:r>
            <a:r>
              <a:rPr lang="en-US" altLang="ko-KR" dirty="0" err="1" smtClean="0">
                <a:latin typeface="Consolas" panose="020B0609020204030204" pitchFamily="49" charset="0"/>
              </a:rPr>
              <a:t>i</a:t>
            </a:r>
            <a:r>
              <a:rPr lang="en-US" altLang="ko-KR" dirty="0" smtClean="0"/>
              <a:t> </a:t>
            </a:r>
            <a:r>
              <a:rPr lang="ko-KR" altLang="ko-KR" dirty="0"/>
              <a:t>를 더하여 </a:t>
            </a:r>
            <a:r>
              <a:rPr lang="en-US" altLang="ko-KR" dirty="0"/>
              <a:t>a[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  <a:r>
              <a:rPr lang="ko-KR" altLang="ko-KR" dirty="0"/>
              <a:t>의 레퍼런스를 계산</a:t>
            </a:r>
            <a:endParaRPr lang="en-US" altLang="ko-KR" dirty="0"/>
          </a:p>
          <a:p>
            <a:r>
              <a:rPr lang="en-US" altLang="ko-KR" dirty="0">
                <a:latin typeface="Consolas" panose="020B0609020204030204" pitchFamily="49" charset="0"/>
              </a:rPr>
              <a:t>a[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] = a + </a:t>
            </a:r>
            <a:r>
              <a:rPr lang="en-US" altLang="ko-KR" dirty="0"/>
              <a:t>(</a:t>
            </a:r>
            <a:r>
              <a:rPr lang="ko-KR" altLang="ko-KR" dirty="0"/>
              <a:t>원소의 크기 </a:t>
            </a:r>
            <a:r>
              <a:rPr lang="en-US" altLang="ko-KR" dirty="0" smtClean="0"/>
              <a:t>x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char </a:t>
            </a:r>
            <a:r>
              <a:rPr lang="ko-KR" altLang="ko-KR" dirty="0"/>
              <a:t>배열</a:t>
            </a:r>
            <a:r>
              <a:rPr lang="ko-KR" altLang="en-US" dirty="0"/>
              <a:t>의 </a:t>
            </a:r>
            <a:r>
              <a:rPr lang="ko-KR" altLang="ko-KR" dirty="0"/>
              <a:t>원소의 크기</a:t>
            </a:r>
            <a:r>
              <a:rPr lang="en-US" altLang="ko-KR" dirty="0"/>
              <a:t> = 2</a:t>
            </a:r>
            <a:r>
              <a:rPr lang="ko-KR" altLang="ko-KR" dirty="0"/>
              <a:t>바이트</a:t>
            </a:r>
            <a:r>
              <a:rPr lang="en-US" altLang="ko-KR" dirty="0"/>
              <a:t>,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ko-KR" altLang="ko-KR" dirty="0"/>
              <a:t>배열</a:t>
            </a:r>
            <a:r>
              <a:rPr lang="ko-KR" altLang="en-US" dirty="0"/>
              <a:t>의 원소의 크기 </a:t>
            </a:r>
            <a:r>
              <a:rPr lang="en-US" altLang="ko-KR" dirty="0"/>
              <a:t>=</a:t>
            </a:r>
            <a:r>
              <a:rPr lang="ko-KR" altLang="ko-KR" dirty="0"/>
              <a:t> </a:t>
            </a:r>
            <a:r>
              <a:rPr lang="en-US" altLang="ko-KR" dirty="0"/>
              <a:t>4</a:t>
            </a:r>
            <a:r>
              <a:rPr lang="ko-KR" altLang="ko-KR" dirty="0"/>
              <a:t>바이트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3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57989"/>
            <a:ext cx="7886700" cy="573425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ko-KR" altLang="ko-KR" dirty="0" smtClean="0">
                <a:solidFill>
                  <a:srgbClr val="3333FF"/>
                </a:solidFill>
              </a:rPr>
              <a:t>마지막 </a:t>
            </a:r>
            <a:r>
              <a:rPr lang="ko-KR" altLang="ko-KR" dirty="0">
                <a:solidFill>
                  <a:srgbClr val="3333FF"/>
                </a:solidFill>
              </a:rPr>
              <a:t>노드와 첫 노드를 </a:t>
            </a:r>
            <a:r>
              <a:rPr lang="en-US" altLang="ko-KR" dirty="0">
                <a:solidFill>
                  <a:srgbClr val="3333FF"/>
                </a:solidFill>
              </a:rPr>
              <a:t>O(1) </a:t>
            </a:r>
            <a:r>
              <a:rPr lang="ko-KR" altLang="ko-KR" dirty="0">
                <a:solidFill>
                  <a:srgbClr val="3333FF"/>
                </a:solidFill>
              </a:rPr>
              <a:t>시간에 방문</a:t>
            </a:r>
            <a:r>
              <a:rPr lang="ko-KR" altLang="ko-KR" dirty="0"/>
              <a:t>할 수 있는 </a:t>
            </a:r>
            <a:r>
              <a:rPr lang="ko-KR" altLang="ko-KR" dirty="0" smtClean="0"/>
              <a:t>장점</a:t>
            </a:r>
            <a:endParaRPr lang="en-US" altLang="ko-KR" dirty="0" smtClean="0"/>
          </a:p>
          <a:p>
            <a:pPr>
              <a:lnSpc>
                <a:spcPct val="140000"/>
              </a:lnSpc>
            </a:pPr>
            <a:r>
              <a:rPr lang="ko-KR" altLang="ko-KR" dirty="0" smtClean="0"/>
              <a:t>리스트가 </a:t>
            </a:r>
            <a:r>
              <a:rPr lang="en-US" altLang="ko-KR" dirty="0"/>
              <a:t>empty</a:t>
            </a:r>
            <a:r>
              <a:rPr lang="ko-KR" altLang="ko-KR" dirty="0"/>
              <a:t>가 아니면 어떤 노드도 </a:t>
            </a:r>
            <a:r>
              <a:rPr lang="en-US" altLang="ko-KR" dirty="0"/>
              <a:t>null </a:t>
            </a:r>
            <a:r>
              <a:rPr lang="ko-KR" altLang="ko-KR" dirty="0"/>
              <a:t>레퍼런스를 가지고 있지 않으므로 프로그램에서 </a:t>
            </a:r>
            <a:r>
              <a:rPr lang="en-US" altLang="ko-KR" dirty="0"/>
              <a:t>null </a:t>
            </a:r>
            <a:r>
              <a:rPr lang="ko-KR" altLang="ko-KR" dirty="0"/>
              <a:t>조건을 검사하지 않아도 </a:t>
            </a:r>
            <a:r>
              <a:rPr lang="ko-KR" altLang="en-US" dirty="0"/>
              <a:t>되</a:t>
            </a:r>
            <a:r>
              <a:rPr lang="ko-KR" altLang="ko-KR" dirty="0" smtClean="0"/>
              <a:t>는 장점</a:t>
            </a:r>
            <a:endParaRPr lang="en-US" altLang="ko-KR" dirty="0" smtClean="0"/>
          </a:p>
          <a:p>
            <a:pPr>
              <a:lnSpc>
                <a:spcPct val="140000"/>
              </a:lnSpc>
            </a:pPr>
            <a:r>
              <a:rPr lang="ko-KR" altLang="ko-KR" dirty="0" smtClean="0"/>
              <a:t>원형연결리스트에서는 </a:t>
            </a:r>
            <a:r>
              <a:rPr lang="ko-KR" altLang="ko-KR" dirty="0"/>
              <a:t>반대 방향으로 노드들을 방문하기 쉽지 않으며</a:t>
            </a:r>
            <a:r>
              <a:rPr lang="en-US" altLang="ko-KR" dirty="0"/>
              <a:t>, </a:t>
            </a:r>
            <a:r>
              <a:rPr lang="ko-KR" altLang="ko-KR" dirty="0"/>
              <a:t>무한 루프가 발생할 수 있음에 유의할 </a:t>
            </a:r>
            <a:r>
              <a:rPr lang="ko-KR" altLang="ko-KR" dirty="0" smtClean="0"/>
              <a:t>필요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03071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57989"/>
            <a:ext cx="7886700" cy="5734251"/>
          </a:xfrm>
        </p:spPr>
        <p:txBody>
          <a:bodyPr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altLang="ko-KR" sz="2800" dirty="0" smtClean="0">
                <a:solidFill>
                  <a:srgbClr val="C00000"/>
                </a:solidFill>
              </a:rPr>
              <a:t>[</a:t>
            </a:r>
            <a:r>
              <a:rPr lang="ko-KR" altLang="ko-KR" sz="2800" dirty="0" smtClean="0">
                <a:solidFill>
                  <a:srgbClr val="C00000"/>
                </a:solidFill>
              </a:rPr>
              <a:t>원형연결리스트</a:t>
            </a:r>
            <a:r>
              <a:rPr lang="ko-KR" altLang="en-US" sz="2800" dirty="0" smtClean="0">
                <a:solidFill>
                  <a:srgbClr val="C00000"/>
                </a:solidFill>
              </a:rPr>
              <a:t>의 응용</a:t>
            </a:r>
            <a:r>
              <a:rPr lang="en-US" altLang="ko-KR" sz="2800" dirty="0" smtClean="0">
                <a:solidFill>
                  <a:srgbClr val="C00000"/>
                </a:solidFill>
              </a:rPr>
              <a:t>]</a:t>
            </a:r>
            <a:r>
              <a:rPr lang="ko-KR" altLang="ko-KR" dirty="0" smtClean="0">
                <a:solidFill>
                  <a:srgbClr val="C00000"/>
                </a:solidFill>
              </a:rPr>
              <a:t>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ko-KR" dirty="0" smtClean="0"/>
              <a:t>여러 </a:t>
            </a:r>
            <a:r>
              <a:rPr lang="ko-KR" altLang="ko-KR" dirty="0"/>
              <a:t>사람이 차례로 돌아가며 하는 게임을 구현하는데 적합한 </a:t>
            </a:r>
            <a:r>
              <a:rPr lang="ko-KR" altLang="ko-KR" dirty="0" smtClean="0"/>
              <a:t>자료구조</a:t>
            </a:r>
            <a:endParaRPr lang="en-US" altLang="ko-KR" dirty="0" smtClean="0"/>
          </a:p>
          <a:p>
            <a:r>
              <a:rPr lang="ko-KR" altLang="ko-KR" dirty="0" smtClean="0"/>
              <a:t>많은 </a:t>
            </a:r>
            <a:r>
              <a:rPr lang="ko-KR" altLang="ko-KR" dirty="0"/>
              <a:t>사용자들이 동시에 사용하는 컴퓨터에서 </a:t>
            </a:r>
            <a:r>
              <a:rPr lang="en-US" altLang="ko-KR" dirty="0" smtClean="0"/>
              <a:t>CPU </a:t>
            </a:r>
            <a:r>
              <a:rPr lang="ko-KR" altLang="ko-KR" dirty="0" smtClean="0"/>
              <a:t>시간을 </a:t>
            </a:r>
            <a:r>
              <a:rPr lang="ko-KR" altLang="ko-KR" dirty="0"/>
              <a:t>분할하여 작업들에 할당하는 </a:t>
            </a:r>
            <a:r>
              <a:rPr lang="ko-KR" altLang="ko-KR" dirty="0" smtClean="0"/>
              <a:t>운영체제에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en-US" altLang="ko-KR" dirty="0" smtClean="0"/>
              <a:t>7</a:t>
            </a:r>
            <a:r>
              <a:rPr lang="ko-KR" altLang="ko-KR" dirty="0"/>
              <a:t>장의 </a:t>
            </a:r>
            <a:r>
              <a:rPr lang="ko-KR" altLang="ko-KR" dirty="0" err="1"/>
              <a:t>이항힙</a:t>
            </a:r>
            <a:r>
              <a:rPr lang="en-US" altLang="ko-KR" dirty="0"/>
              <a:t>(Binomial Heap)</a:t>
            </a:r>
            <a:r>
              <a:rPr lang="ko-KR" altLang="ko-KR" dirty="0"/>
              <a:t>이나 </a:t>
            </a:r>
            <a:r>
              <a:rPr lang="ko-KR" altLang="ko-KR" dirty="0" err="1"/>
              <a:t>피보나치힙</a:t>
            </a:r>
            <a:r>
              <a:rPr lang="en-US" altLang="ko-KR" dirty="0"/>
              <a:t>(Fibonacci Heap)</a:t>
            </a:r>
            <a:r>
              <a:rPr lang="ko-KR" altLang="ko-KR" dirty="0"/>
              <a:t>과 같은 우선순위큐를 구현하는 데에도 원형연결리스트가 부분적으로 </a:t>
            </a:r>
            <a:r>
              <a:rPr lang="ko-KR" altLang="ko-KR" dirty="0" smtClean="0"/>
              <a:t>사용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604269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1" y="1774428"/>
            <a:ext cx="8056992" cy="323070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840369" y="789891"/>
            <a:ext cx="53778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환형연결리스트</a:t>
            </a:r>
            <a:r>
              <a:rPr lang="ko-KR" altLang="en-US" sz="260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를 위</a:t>
            </a:r>
            <a:r>
              <a:rPr lang="ko-KR" altLang="ko-KR" sz="260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한</a:t>
            </a:r>
            <a:r>
              <a:rPr lang="ko-KR" altLang="ko-KR" sz="260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CList</a:t>
            </a:r>
            <a:r>
              <a:rPr lang="en-US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600" dirty="0">
              <a:solidFill>
                <a:srgbClr val="C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8571" y="5187026"/>
            <a:ext cx="7861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CList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객체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가리키는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가짐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단순연결리스트의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클래스와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430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7200" y="421757"/>
            <a:ext cx="7916779" cy="2109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insert()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 항목을 리스트의 첫 노드로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02: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 항목을 저장할 노드를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생성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리스트가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 경우와 그렇지 않은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경우로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나누어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5769"/>
            <a:ext cx="8494295" cy="2825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781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62965" y="719740"/>
            <a:ext cx="6299215" cy="1442680"/>
            <a:chOff x="1315023" y="2586248"/>
            <a:chExt cx="6299215" cy="1442680"/>
          </a:xfrm>
        </p:grpSpPr>
        <p:sp>
          <p:nvSpPr>
            <p:cNvPr id="119" name="직사각형 118"/>
            <p:cNvSpPr/>
            <p:nvPr/>
          </p:nvSpPr>
          <p:spPr>
            <a:xfrm>
              <a:off x="5421826" y="3223020"/>
              <a:ext cx="664689" cy="465282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84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6086515" y="3223020"/>
              <a:ext cx="265876" cy="465282"/>
            </a:xfrm>
            <a:prstGeom prst="rect">
              <a:avLst/>
            </a:prstGeom>
            <a:solidFill>
              <a:srgbClr val="CC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84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4690668" y="3244479"/>
              <a:ext cx="265876" cy="26584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9" name="직선 화살표 연결선 128"/>
            <p:cNvCxnSpPr/>
            <p:nvPr/>
          </p:nvCxnSpPr>
          <p:spPr>
            <a:xfrm flipV="1">
              <a:off x="4871173" y="3391974"/>
              <a:ext cx="56492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4025979" y="3192568"/>
              <a:ext cx="664689" cy="3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846" dirty="0">
                  <a:solidFill>
                    <a:srgbClr val="003300"/>
                  </a:solidFill>
                  <a:latin typeface="Calibri"/>
                  <a:cs typeface="Times New Roman" panose="02020603050405020304" pitchFamily="18" charset="0"/>
                  <a:sym typeface="Wingdings 2" panose="05020102010507070707" pitchFamily="18" charset="2"/>
                </a:rPr>
                <a:t>last</a:t>
              </a:r>
              <a:endParaRPr lang="en-US" sz="1846" dirty="0">
                <a:solidFill>
                  <a:srgbClr val="003300"/>
                </a:solidFill>
                <a:latin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692550" y="2711447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1979712" y="3281504"/>
              <a:ext cx="265876" cy="26584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3" name="직선 화살표 연결선 172"/>
            <p:cNvCxnSpPr/>
            <p:nvPr/>
          </p:nvCxnSpPr>
          <p:spPr>
            <a:xfrm>
              <a:off x="1979712" y="3281504"/>
              <a:ext cx="265876" cy="2658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1315023" y="3229594"/>
              <a:ext cx="664689" cy="3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846" dirty="0">
                  <a:solidFill>
                    <a:srgbClr val="003300"/>
                  </a:solidFill>
                  <a:latin typeface="Calibri"/>
                  <a:cs typeface="Times New Roman" panose="02020603050405020304" pitchFamily="18" charset="0"/>
                  <a:sym typeface="Wingdings 2" panose="05020102010507070707" pitchFamily="18" charset="2"/>
                </a:rPr>
                <a:t>last</a:t>
              </a:r>
              <a:endParaRPr lang="en-US" sz="1846" dirty="0">
                <a:solidFill>
                  <a:srgbClr val="003300"/>
                </a:solidFill>
                <a:latin typeface="Calibri"/>
              </a:endParaRPr>
            </a:p>
          </p:txBody>
        </p:sp>
        <p:pic>
          <p:nvPicPr>
            <p:cNvPr id="176" name="그림 1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4890" y="3258840"/>
              <a:ext cx="398562" cy="393642"/>
            </a:xfrm>
            <a:prstGeom prst="rect">
              <a:avLst/>
            </a:prstGeom>
            <a:ln>
              <a:noFill/>
            </a:ln>
          </p:spPr>
        </p:pic>
        <p:sp>
          <p:nvSpPr>
            <p:cNvPr id="177" name="TextBox 176"/>
            <p:cNvSpPr txBox="1"/>
            <p:nvPr/>
          </p:nvSpPr>
          <p:spPr>
            <a:xfrm>
              <a:off x="6318050" y="2586248"/>
              <a:ext cx="1296188" cy="3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en-US" sz="1846" dirty="0">
                  <a:solidFill>
                    <a:srgbClr val="003300"/>
                  </a:solidFill>
                  <a:latin typeface="Calibri"/>
                  <a:cs typeface="Times New Roman" panose="02020603050405020304" pitchFamily="18" charset="0"/>
                  <a:sym typeface="Wingdings 2" panose="05020102010507070707" pitchFamily="18" charset="2"/>
                </a:rPr>
                <a:t>newNode</a:t>
              </a:r>
              <a:endParaRPr lang="en-US" sz="1846" dirty="0">
                <a:solidFill>
                  <a:srgbClr val="003300"/>
                </a:solidFill>
                <a:latin typeface="Calibri"/>
              </a:endParaRP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6100785" y="2651110"/>
              <a:ext cx="265876" cy="265846"/>
            </a:xfrm>
            <a:prstGeom prst="rect">
              <a:avLst/>
            </a:prstGeom>
            <a:solidFill>
              <a:srgbClr val="66FF33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9" name="직선 화살표 연결선 178"/>
            <p:cNvCxnSpPr>
              <a:endCxn id="119" idx="0"/>
            </p:cNvCxnSpPr>
            <p:nvPr/>
          </p:nvCxnSpPr>
          <p:spPr>
            <a:xfrm flipH="1">
              <a:off x="5754171" y="2784034"/>
              <a:ext cx="479552" cy="4389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자유형 7"/>
            <p:cNvSpPr/>
            <p:nvPr/>
          </p:nvSpPr>
          <p:spPr>
            <a:xfrm>
              <a:off x="5170221" y="3472961"/>
              <a:ext cx="1395847" cy="397386"/>
            </a:xfrm>
            <a:custGeom>
              <a:avLst/>
              <a:gdLst>
                <a:gd name="connsiteX0" fmla="*/ 1484408 w 2077175"/>
                <a:gd name="connsiteY0" fmla="*/ 0 h 378486"/>
                <a:gd name="connsiteX1" fmla="*/ 2008283 w 2077175"/>
                <a:gd name="connsiteY1" fmla="*/ 323850 h 378486"/>
                <a:gd name="connsiteX2" fmla="*/ 122333 w 2077175"/>
                <a:gd name="connsiteY2" fmla="*/ 352425 h 378486"/>
                <a:gd name="connsiteX3" fmla="*/ 341408 w 2077175"/>
                <a:gd name="connsiteY3" fmla="*/ 57150 h 37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175" h="378486">
                  <a:moveTo>
                    <a:pt x="1484408" y="0"/>
                  </a:moveTo>
                  <a:cubicBezTo>
                    <a:pt x="1859851" y="132556"/>
                    <a:pt x="2235295" y="265113"/>
                    <a:pt x="2008283" y="323850"/>
                  </a:cubicBezTo>
                  <a:cubicBezTo>
                    <a:pt x="1781271" y="382587"/>
                    <a:pt x="400146" y="396875"/>
                    <a:pt x="122333" y="352425"/>
                  </a:cubicBezTo>
                  <a:cubicBezTo>
                    <a:pt x="-155480" y="307975"/>
                    <a:pt x="92964" y="182562"/>
                    <a:pt x="341408" y="5715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579296" y="3680819"/>
              <a:ext cx="375422" cy="348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②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947263" y="3081971"/>
              <a:ext cx="375422" cy="3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4083"/>
              <a:r>
                <a:rPr lang="en-US" sz="1662" b="1" dirty="0">
                  <a:solidFill>
                    <a:srgbClr val="3333FF"/>
                  </a:solidFill>
                  <a:latin typeface="Calibri"/>
                  <a:ea typeface="맑은 고딕" panose="020B0503020000020004" pitchFamily="50" charset="-127"/>
                </a:rPr>
                <a:t>③</a:t>
              </a:r>
              <a:endParaRPr lang="en-US" sz="1662" b="1" dirty="0">
                <a:solidFill>
                  <a:srgbClr val="3333FF"/>
                </a:solidFill>
                <a:latin typeface="Calibri"/>
              </a:endParaRPr>
            </a:p>
          </p:txBody>
        </p:sp>
      </p:grpSp>
      <p:pic>
        <p:nvPicPr>
          <p:cNvPr id="67" name="그림 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9" y="4341993"/>
            <a:ext cx="3714349" cy="6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그림 6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28" y="3836157"/>
            <a:ext cx="5070079" cy="20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586835" y="475607"/>
            <a:ext cx="3278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리스트가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인 경우</a:t>
            </a:r>
            <a:endParaRPr lang="ko-KR" altLang="en-US" sz="2400" dirty="0">
              <a:solidFill>
                <a:srgbClr val="3333FF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86835" y="2973511"/>
            <a:ext cx="3963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리스트가 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en-US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가 아닌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경우</a:t>
            </a:r>
            <a:endParaRPr lang="ko-KR" altLang="en-US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92" y="3757092"/>
            <a:ext cx="8581457" cy="252339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65484" y="517359"/>
            <a:ext cx="8181474" cy="293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delete()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리스트의 첫 노드를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03: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첫 노드를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가리키게 하고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10: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04: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리스트에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노드가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개인 경우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만들며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08: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리스트에 노드가 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개 이상인 경우로서 </a:t>
            </a:r>
            <a:r>
              <a:rPr lang="ko-KR" alt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다음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슬라이드의 그림과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같이 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 가리키는 노드를 리스트에서 분리</a:t>
            </a:r>
            <a:endParaRPr lang="ko-KR" altLang="ko-K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직사각형 124"/>
          <p:cNvSpPr/>
          <p:nvPr/>
        </p:nvSpPr>
        <p:spPr>
          <a:xfrm>
            <a:off x="646460" y="3861913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6" name="직선 화살표 연결선 125"/>
          <p:cNvCxnSpPr/>
          <p:nvPr/>
        </p:nvCxnSpPr>
        <p:spPr>
          <a:xfrm>
            <a:off x="799716" y="4009790"/>
            <a:ext cx="54421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직사각형 126"/>
          <p:cNvSpPr/>
          <p:nvPr/>
        </p:nvSpPr>
        <p:spPr>
          <a:xfrm>
            <a:off x="1343837" y="3809995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2008526" y="3809995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2673216" y="3811312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3337905" y="3811312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8399" y="3767656"/>
            <a:ext cx="6646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last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cxnSp>
        <p:nvCxnSpPr>
          <p:cNvPr id="134" name="직선 화살표 연결선 133"/>
          <p:cNvCxnSpPr/>
          <p:nvPr/>
        </p:nvCxnSpPr>
        <p:spPr>
          <a:xfrm>
            <a:off x="2141464" y="4043929"/>
            <a:ext cx="54421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직사각형 134"/>
          <p:cNvSpPr/>
          <p:nvPr/>
        </p:nvSpPr>
        <p:spPr>
          <a:xfrm>
            <a:off x="2230723" y="1297173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2895412" y="1297173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1499565" y="1318632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8" name="직선 화살표 연결선 137"/>
          <p:cNvCxnSpPr/>
          <p:nvPr/>
        </p:nvCxnSpPr>
        <p:spPr>
          <a:xfrm flipV="1">
            <a:off x="1680070" y="1466127"/>
            <a:ext cx="564923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34876" y="1266721"/>
            <a:ext cx="6646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last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pic>
        <p:nvPicPr>
          <p:cNvPr id="140" name="그림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87" y="1332993"/>
            <a:ext cx="398562" cy="393642"/>
          </a:xfrm>
          <a:prstGeom prst="rect">
            <a:avLst/>
          </a:prstGeom>
          <a:ln>
            <a:noFill/>
          </a:ln>
        </p:spPr>
      </p:pic>
      <p:sp>
        <p:nvSpPr>
          <p:cNvPr id="141" name="자유형 140"/>
          <p:cNvSpPr/>
          <p:nvPr/>
        </p:nvSpPr>
        <p:spPr>
          <a:xfrm>
            <a:off x="1979117" y="1547114"/>
            <a:ext cx="1395847" cy="397386"/>
          </a:xfrm>
          <a:custGeom>
            <a:avLst/>
            <a:gdLst>
              <a:gd name="connsiteX0" fmla="*/ 1484408 w 2077175"/>
              <a:gd name="connsiteY0" fmla="*/ 0 h 378486"/>
              <a:gd name="connsiteX1" fmla="*/ 2008283 w 2077175"/>
              <a:gd name="connsiteY1" fmla="*/ 323850 h 378486"/>
              <a:gd name="connsiteX2" fmla="*/ 122333 w 2077175"/>
              <a:gd name="connsiteY2" fmla="*/ 352425 h 378486"/>
              <a:gd name="connsiteX3" fmla="*/ 341408 w 2077175"/>
              <a:gd name="connsiteY3" fmla="*/ 57150 h 3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175" h="378486">
                <a:moveTo>
                  <a:pt x="1484408" y="0"/>
                </a:moveTo>
                <a:cubicBezTo>
                  <a:pt x="1859851" y="132556"/>
                  <a:pt x="2235295" y="265113"/>
                  <a:pt x="2008283" y="323850"/>
                </a:cubicBezTo>
                <a:cubicBezTo>
                  <a:pt x="1781271" y="382587"/>
                  <a:pt x="400146" y="396875"/>
                  <a:pt x="122333" y="352425"/>
                </a:cubicBezTo>
                <a:cubicBezTo>
                  <a:pt x="-155480" y="307975"/>
                  <a:pt x="92964" y="182562"/>
                  <a:pt x="341408" y="57150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5609899" y="1363449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5" name="직선 화살표 연결선 144"/>
          <p:cNvCxnSpPr/>
          <p:nvPr/>
        </p:nvCxnSpPr>
        <p:spPr>
          <a:xfrm>
            <a:off x="5609899" y="1363449"/>
            <a:ext cx="265876" cy="26584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945210" y="1311538"/>
            <a:ext cx="6646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last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45614" y="1311538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②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pic>
        <p:nvPicPr>
          <p:cNvPr id="148" name="그림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35" y="3834539"/>
            <a:ext cx="398562" cy="393642"/>
          </a:xfrm>
          <a:prstGeom prst="rect">
            <a:avLst/>
          </a:prstGeom>
          <a:ln>
            <a:noFill/>
          </a:ln>
        </p:spPr>
      </p:pic>
      <p:sp>
        <p:nvSpPr>
          <p:cNvPr id="149" name="직사각형 148"/>
          <p:cNvSpPr/>
          <p:nvPr/>
        </p:nvSpPr>
        <p:spPr>
          <a:xfrm>
            <a:off x="6320679" y="1316345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6985368" y="1316345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1" name="직선 화살표 연결선 150"/>
          <p:cNvCxnSpPr/>
          <p:nvPr/>
        </p:nvCxnSpPr>
        <p:spPr>
          <a:xfrm flipV="1">
            <a:off x="5770026" y="1485300"/>
            <a:ext cx="564923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그림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43" y="1352165"/>
            <a:ext cx="398562" cy="393642"/>
          </a:xfrm>
          <a:prstGeom prst="rect">
            <a:avLst/>
          </a:prstGeom>
          <a:ln>
            <a:noFill/>
          </a:ln>
        </p:spPr>
      </p:pic>
      <p:sp>
        <p:nvSpPr>
          <p:cNvPr id="153" name="자유형 152"/>
          <p:cNvSpPr/>
          <p:nvPr/>
        </p:nvSpPr>
        <p:spPr>
          <a:xfrm>
            <a:off x="6069074" y="1566286"/>
            <a:ext cx="1395847" cy="397386"/>
          </a:xfrm>
          <a:custGeom>
            <a:avLst/>
            <a:gdLst>
              <a:gd name="connsiteX0" fmla="*/ 1484408 w 2077175"/>
              <a:gd name="connsiteY0" fmla="*/ 0 h 378486"/>
              <a:gd name="connsiteX1" fmla="*/ 2008283 w 2077175"/>
              <a:gd name="connsiteY1" fmla="*/ 323850 h 378486"/>
              <a:gd name="connsiteX2" fmla="*/ 122333 w 2077175"/>
              <a:gd name="connsiteY2" fmla="*/ 352425 h 378486"/>
              <a:gd name="connsiteX3" fmla="*/ 341408 w 2077175"/>
              <a:gd name="connsiteY3" fmla="*/ 57150 h 3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175" h="378486">
                <a:moveTo>
                  <a:pt x="1484408" y="0"/>
                </a:moveTo>
                <a:cubicBezTo>
                  <a:pt x="1859851" y="132556"/>
                  <a:pt x="2235295" y="265113"/>
                  <a:pt x="2008283" y="323850"/>
                </a:cubicBezTo>
                <a:cubicBezTo>
                  <a:pt x="1781271" y="382587"/>
                  <a:pt x="400146" y="396875"/>
                  <a:pt x="122333" y="352425"/>
                </a:cubicBezTo>
                <a:cubicBezTo>
                  <a:pt x="-155480" y="307975"/>
                  <a:pt x="92964" y="182562"/>
                  <a:pt x="341408" y="57150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189353" y="700367"/>
            <a:ext cx="48566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x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033979" y="788503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직선 화살표 연결선 7"/>
          <p:cNvCxnSpPr>
            <a:endCxn id="149" idx="0"/>
          </p:cNvCxnSpPr>
          <p:nvPr/>
        </p:nvCxnSpPr>
        <p:spPr>
          <a:xfrm flipH="1">
            <a:off x="6653024" y="911746"/>
            <a:ext cx="549609" cy="40459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609947" y="830876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5918852" y="1288765"/>
            <a:ext cx="301686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en-US" sz="1662" dirty="0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endParaRPr lang="en-US" sz="1662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49813" y="1155465"/>
            <a:ext cx="242301" cy="3196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477" dirty="0">
                <a:solidFill>
                  <a:srgbClr val="FF0000"/>
                </a:solidFill>
                <a:latin typeface="Calibri"/>
                <a:ea typeface="맑은 고딕" panose="020B0503020000020004" pitchFamily="50" charset="-127"/>
              </a:rPr>
              <a:t>②</a:t>
            </a:r>
            <a:endParaRPr lang="en-US" sz="1477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3997483" y="3811288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4662172" y="3811288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9" name="그림 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03" y="3834539"/>
            <a:ext cx="393703" cy="432000"/>
          </a:xfrm>
          <a:prstGeom prst="rect">
            <a:avLst/>
          </a:prstGeom>
          <a:ln>
            <a:noFill/>
          </a:ln>
        </p:spPr>
      </p:pic>
      <p:cxnSp>
        <p:nvCxnSpPr>
          <p:cNvPr id="170" name="직선 화살표 연결선 169"/>
          <p:cNvCxnSpPr/>
          <p:nvPr/>
        </p:nvCxnSpPr>
        <p:spPr>
          <a:xfrm>
            <a:off x="3453266" y="4043027"/>
            <a:ext cx="54421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그림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330" y="3834539"/>
            <a:ext cx="402260" cy="432000"/>
          </a:xfrm>
          <a:prstGeom prst="rect">
            <a:avLst/>
          </a:prstGeom>
          <a:ln>
            <a:noFill/>
          </a:ln>
        </p:spPr>
      </p:pic>
      <p:sp>
        <p:nvSpPr>
          <p:cNvPr id="172" name="직사각형 171"/>
          <p:cNvSpPr/>
          <p:nvPr/>
        </p:nvSpPr>
        <p:spPr>
          <a:xfrm>
            <a:off x="3265490" y="5319709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3" name="직선 화살표 연결선 172"/>
          <p:cNvCxnSpPr/>
          <p:nvPr/>
        </p:nvCxnSpPr>
        <p:spPr>
          <a:xfrm>
            <a:off x="3418747" y="5467586"/>
            <a:ext cx="54421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직사각형 173"/>
          <p:cNvSpPr/>
          <p:nvPr/>
        </p:nvSpPr>
        <p:spPr>
          <a:xfrm>
            <a:off x="3962868" y="5267791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4627557" y="5267791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5292246" y="5269108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5956935" y="5269108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677430" y="5225452"/>
            <a:ext cx="6646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last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cxnSp>
        <p:nvCxnSpPr>
          <p:cNvPr id="179" name="직선 화살표 연결선 178"/>
          <p:cNvCxnSpPr/>
          <p:nvPr/>
        </p:nvCxnSpPr>
        <p:spPr>
          <a:xfrm>
            <a:off x="4760495" y="5501725"/>
            <a:ext cx="544217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그림 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65" y="5301612"/>
            <a:ext cx="398562" cy="393642"/>
          </a:xfrm>
          <a:prstGeom prst="rect">
            <a:avLst/>
          </a:prstGeom>
          <a:ln>
            <a:noFill/>
          </a:ln>
        </p:spPr>
      </p:pic>
      <p:sp>
        <p:nvSpPr>
          <p:cNvPr id="181" name="TextBox 180"/>
          <p:cNvSpPr txBox="1"/>
          <p:nvPr/>
        </p:nvSpPr>
        <p:spPr>
          <a:xfrm>
            <a:off x="6272965" y="5296372"/>
            <a:ext cx="194043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x</a:t>
            </a:r>
            <a:endParaRPr lang="en-US" sz="184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5473568" y="4697687"/>
            <a:ext cx="265876" cy="26584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3" name="직선 화살표 연결선 182"/>
          <p:cNvCxnSpPr/>
          <p:nvPr/>
        </p:nvCxnSpPr>
        <p:spPr>
          <a:xfrm flipH="1">
            <a:off x="5624591" y="4846163"/>
            <a:ext cx="0" cy="431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297569" y="4923940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6616514" y="5269084"/>
            <a:ext cx="664689" cy="46528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7281203" y="5269084"/>
            <a:ext cx="265876" cy="465282"/>
          </a:xfrm>
          <a:prstGeom prst="rect">
            <a:avLst/>
          </a:prstGeom>
          <a:solidFill>
            <a:srgbClr val="CC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84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7" name="그림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33" y="5292335"/>
            <a:ext cx="393703" cy="432000"/>
          </a:xfrm>
          <a:prstGeom prst="rect">
            <a:avLst/>
          </a:prstGeom>
          <a:ln>
            <a:noFill/>
          </a:ln>
        </p:spPr>
      </p:pic>
      <p:cxnSp>
        <p:nvCxnSpPr>
          <p:cNvPr id="188" name="직선 화살표 연결선 187"/>
          <p:cNvCxnSpPr/>
          <p:nvPr/>
        </p:nvCxnSpPr>
        <p:spPr>
          <a:xfrm>
            <a:off x="6072297" y="5500823"/>
            <a:ext cx="544217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" name="그림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06" y="5290038"/>
            <a:ext cx="412062" cy="442526"/>
          </a:xfrm>
          <a:prstGeom prst="rect">
            <a:avLst/>
          </a:prstGeom>
          <a:ln>
            <a:noFill/>
          </a:ln>
        </p:spPr>
      </p:pic>
      <p:sp>
        <p:nvSpPr>
          <p:cNvPr id="14" name="자유형 13"/>
          <p:cNvSpPr/>
          <p:nvPr/>
        </p:nvSpPr>
        <p:spPr>
          <a:xfrm>
            <a:off x="4771206" y="5481002"/>
            <a:ext cx="1828800" cy="535528"/>
          </a:xfrm>
          <a:custGeom>
            <a:avLst/>
            <a:gdLst>
              <a:gd name="connsiteX0" fmla="*/ 0 w 1981200"/>
              <a:gd name="connsiteY0" fmla="*/ 0 h 580155"/>
              <a:gd name="connsiteX1" fmla="*/ 295275 w 1981200"/>
              <a:gd name="connsiteY1" fmla="*/ 485775 h 580155"/>
              <a:gd name="connsiteX2" fmla="*/ 1457325 w 1981200"/>
              <a:gd name="connsiteY2" fmla="*/ 542925 h 580155"/>
              <a:gd name="connsiteX3" fmla="*/ 1981200 w 1981200"/>
              <a:gd name="connsiteY3" fmla="*/ 57150 h 58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580155">
                <a:moveTo>
                  <a:pt x="0" y="0"/>
                </a:moveTo>
                <a:cubicBezTo>
                  <a:pt x="26194" y="197644"/>
                  <a:pt x="52388" y="395288"/>
                  <a:pt x="295275" y="485775"/>
                </a:cubicBezTo>
                <a:cubicBezTo>
                  <a:pt x="538162" y="576262"/>
                  <a:pt x="1176338" y="614362"/>
                  <a:pt x="1457325" y="542925"/>
                </a:cubicBezTo>
                <a:cubicBezTo>
                  <a:pt x="1738312" y="471488"/>
                  <a:pt x="1981200" y="57150"/>
                  <a:pt x="1981200" y="5715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891873" y="5836105"/>
            <a:ext cx="232615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②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956935" y="5277298"/>
            <a:ext cx="265876" cy="4552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958673" y="5492218"/>
            <a:ext cx="232615" cy="3196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44083"/>
            <a:r>
              <a:rPr lang="en-US" sz="1477" dirty="0">
                <a:solidFill>
                  <a:srgbClr val="FF0000"/>
                </a:solidFill>
                <a:latin typeface="Calibri"/>
                <a:ea typeface="맑은 고딕" panose="020B0503020000020004" pitchFamily="50" charset="-127"/>
              </a:rPr>
              <a:t>②</a:t>
            </a:r>
            <a:endParaRPr lang="en-US" sz="1477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977960" y="5293810"/>
            <a:ext cx="194043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x</a:t>
            </a:r>
            <a:endParaRPr lang="en-US" sz="184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192481" y="5170982"/>
            <a:ext cx="37542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477" dirty="0">
                <a:solidFill>
                  <a:srgbClr val="FF0000"/>
                </a:solidFill>
                <a:latin typeface="Calibri"/>
                <a:ea typeface="맑은 고딕" panose="020B0503020000020004" pitchFamily="50" charset="-127"/>
              </a:rPr>
              <a:t>③</a:t>
            </a:r>
            <a:endParaRPr lang="en-US" sz="1477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889915" y="5325322"/>
            <a:ext cx="37542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b="1" dirty="0">
                <a:solidFill>
                  <a:srgbClr val="3333FF"/>
                </a:solidFill>
                <a:latin typeface="Calibri"/>
                <a:ea typeface="맑은 고딕" panose="020B0503020000020004" pitchFamily="50" charset="-127"/>
              </a:rPr>
              <a:t>③</a:t>
            </a:r>
            <a:endParaRPr lang="en-US" sz="1662" b="1" dirty="0">
              <a:solidFill>
                <a:srgbClr val="3333FF"/>
              </a:solidFill>
              <a:latin typeface="Calibri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638828" y="4631752"/>
            <a:ext cx="48566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n-US" sz="1846" dirty="0">
                <a:solidFill>
                  <a:srgbClr val="003300"/>
                </a:solidFill>
                <a:latin typeface="Calibri"/>
                <a:cs typeface="Times New Roman" panose="02020603050405020304" pitchFamily="18" charset="0"/>
                <a:sym typeface="Wingdings 2" panose="05020102010507070707" pitchFamily="18" charset="2"/>
              </a:rPr>
              <a:t>x</a:t>
            </a:r>
            <a:endParaRPr lang="en-US" sz="1846" dirty="0">
              <a:solidFill>
                <a:srgbClr val="003300"/>
              </a:solidFill>
              <a:latin typeface="Calibri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797294" y="4043027"/>
            <a:ext cx="4949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20754" y="3790576"/>
            <a:ext cx="41869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 …</a:t>
            </a:r>
          </a:p>
        </p:txBody>
      </p:sp>
      <p:cxnSp>
        <p:nvCxnSpPr>
          <p:cNvPr id="74" name="직선 화살표 연결선 73"/>
          <p:cNvCxnSpPr/>
          <p:nvPr/>
        </p:nvCxnSpPr>
        <p:spPr>
          <a:xfrm>
            <a:off x="7432003" y="5477903"/>
            <a:ext cx="4949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55463" y="5225452"/>
            <a:ext cx="41869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sz="1662" dirty="0">
                <a:solidFill>
                  <a:prstClr val="black"/>
                </a:solidFill>
                <a:latin typeface="Calibri"/>
              </a:rPr>
              <a:t> …</a:t>
            </a:r>
          </a:p>
        </p:txBody>
      </p:sp>
      <p:sp>
        <p:nvSpPr>
          <p:cNvPr id="9" name="자유형 8"/>
          <p:cNvSpPr/>
          <p:nvPr/>
        </p:nvSpPr>
        <p:spPr>
          <a:xfrm>
            <a:off x="3124098" y="5443826"/>
            <a:ext cx="5889952" cy="812476"/>
          </a:xfrm>
          <a:custGeom>
            <a:avLst/>
            <a:gdLst>
              <a:gd name="connsiteX0" fmla="*/ 5718192 w 6380781"/>
              <a:gd name="connsiteY0" fmla="*/ 0 h 880182"/>
              <a:gd name="connsiteX1" fmla="*/ 5908692 w 6380781"/>
              <a:gd name="connsiteY1" fmla="*/ 723900 h 880182"/>
              <a:gd name="connsiteX2" fmla="*/ 393717 w 6380781"/>
              <a:gd name="connsiteY2" fmla="*/ 828675 h 880182"/>
              <a:gd name="connsiteX3" fmla="*/ 879492 w 6380781"/>
              <a:gd name="connsiteY3" fmla="*/ 76200 h 8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0781" h="880182">
                <a:moveTo>
                  <a:pt x="5718192" y="0"/>
                </a:moveTo>
                <a:cubicBezTo>
                  <a:pt x="6257148" y="292894"/>
                  <a:pt x="6796105" y="585788"/>
                  <a:pt x="5908692" y="723900"/>
                </a:cubicBezTo>
                <a:cubicBezTo>
                  <a:pt x="5021279" y="862013"/>
                  <a:pt x="1231917" y="936625"/>
                  <a:pt x="393717" y="828675"/>
                </a:cubicBezTo>
                <a:cubicBezTo>
                  <a:pt x="-444483" y="720725"/>
                  <a:pt x="217504" y="398462"/>
                  <a:pt x="879492" y="76200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자유형 77"/>
          <p:cNvSpPr/>
          <p:nvPr/>
        </p:nvSpPr>
        <p:spPr>
          <a:xfrm>
            <a:off x="668991" y="4010600"/>
            <a:ext cx="5785322" cy="489786"/>
          </a:xfrm>
          <a:custGeom>
            <a:avLst/>
            <a:gdLst>
              <a:gd name="connsiteX0" fmla="*/ 4833875 w 5591985"/>
              <a:gd name="connsiteY0" fmla="*/ 0 h 530601"/>
              <a:gd name="connsiteX1" fmla="*/ 5233925 w 5591985"/>
              <a:gd name="connsiteY1" fmla="*/ 447675 h 530601"/>
              <a:gd name="connsiteX2" fmla="*/ 328550 w 5591985"/>
              <a:gd name="connsiteY2" fmla="*/ 495300 h 530601"/>
              <a:gd name="connsiteX3" fmla="*/ 852425 w 5591985"/>
              <a:gd name="connsiteY3" fmla="*/ 57150 h 53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985" h="530601">
                <a:moveTo>
                  <a:pt x="4833875" y="0"/>
                </a:moveTo>
                <a:cubicBezTo>
                  <a:pt x="5409344" y="182562"/>
                  <a:pt x="5984813" y="365125"/>
                  <a:pt x="5233925" y="447675"/>
                </a:cubicBezTo>
                <a:cubicBezTo>
                  <a:pt x="4483037" y="530225"/>
                  <a:pt x="1058800" y="560388"/>
                  <a:pt x="328550" y="495300"/>
                </a:cubicBezTo>
                <a:cubicBezTo>
                  <a:pt x="-401700" y="430213"/>
                  <a:pt x="225362" y="243681"/>
                  <a:pt x="852425" y="57150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84067" y="451805"/>
            <a:ext cx="403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 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리스트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 경우</a:t>
            </a:r>
            <a:endParaRPr lang="ko-KR" altLang="en-US" sz="2400" dirty="0"/>
          </a:p>
        </p:txBody>
      </p:sp>
      <p:sp>
        <p:nvSpPr>
          <p:cNvPr id="77" name="직사각형 76"/>
          <p:cNvSpPr/>
          <p:nvPr/>
        </p:nvSpPr>
        <p:spPr>
          <a:xfrm>
            <a:off x="434583" y="2830693"/>
            <a:ext cx="5024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 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리스트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 안되는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경우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21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60948" y="4812631"/>
            <a:ext cx="8638673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440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 </a:t>
            </a:r>
            <a:r>
              <a:rPr lang="en-US" altLang="ko-KR" sz="2400" dirty="0"/>
              <a:t>4</a:t>
            </a:r>
            <a:r>
              <a:rPr lang="ko-KR" altLang="ko-KR" sz="2400" dirty="0"/>
              <a:t>개의 항목을 </a:t>
            </a:r>
            <a:r>
              <a:rPr lang="ko-KR" altLang="ko-KR" sz="2400" dirty="0" smtClean="0"/>
              <a:t>삽입 </a:t>
            </a:r>
            <a:r>
              <a:rPr lang="ko-KR" altLang="ko-KR" sz="2400" dirty="0"/>
              <a:t>후</a:t>
            </a:r>
            <a:r>
              <a:rPr lang="en-US" altLang="ko-KR" sz="2400" dirty="0"/>
              <a:t>, </a:t>
            </a:r>
            <a:r>
              <a:rPr lang="ko-KR" altLang="ko-KR" sz="2400" dirty="0" smtClean="0"/>
              <a:t>리스트 </a:t>
            </a:r>
            <a:r>
              <a:rPr lang="ko-KR" altLang="en-US" sz="2400" dirty="0" smtClean="0"/>
              <a:t>와</a:t>
            </a:r>
            <a:r>
              <a:rPr lang="en-US" altLang="ko-KR" sz="2400" dirty="0" smtClean="0"/>
              <a:t> </a:t>
            </a:r>
            <a:r>
              <a:rPr lang="ko-KR" altLang="ko-KR" sz="2400" dirty="0"/>
              <a:t>리스트의 </a:t>
            </a:r>
            <a:r>
              <a:rPr lang="ko-KR" altLang="ko-KR" sz="2400" dirty="0" smtClean="0"/>
              <a:t>길이 출력</a:t>
            </a:r>
            <a:r>
              <a:rPr lang="en-US" altLang="ko-KR" sz="2400" dirty="0" smtClean="0"/>
              <a:t> </a:t>
            </a:r>
          </a:p>
          <a:p>
            <a:pPr marL="342900" indent="-342900" defTabSz="84408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첫 </a:t>
            </a:r>
            <a:r>
              <a:rPr lang="ko-KR" altLang="ko-KR" sz="2400" dirty="0"/>
              <a:t>항목을 </a:t>
            </a:r>
            <a:r>
              <a:rPr lang="ko-KR" altLang="ko-KR" sz="2400" dirty="0" smtClean="0"/>
              <a:t>삭제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후</a:t>
            </a:r>
            <a:r>
              <a:rPr lang="en-US" altLang="ko-KR" sz="2400" dirty="0" smtClean="0"/>
              <a:t>, </a:t>
            </a:r>
            <a:r>
              <a:rPr lang="ko-KR" altLang="ko-KR" sz="2400" dirty="0"/>
              <a:t>리스트와 그 </a:t>
            </a:r>
            <a:r>
              <a:rPr lang="ko-KR" altLang="ko-KR" sz="2400" dirty="0" smtClean="0"/>
              <a:t>길이 출력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1" y="717267"/>
            <a:ext cx="8661796" cy="35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5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5" y="2207796"/>
            <a:ext cx="8543485" cy="142574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909727" y="981645"/>
            <a:ext cx="3336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ko-KR" altLang="en-US" sz="2600" dirty="0" smtClean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</a:t>
            </a:r>
            <a:r>
              <a:rPr lang="ko-KR" altLang="en-US" sz="2600" dirty="0" smtClean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</a:t>
            </a:r>
            <a:r>
              <a:rPr lang="ko-KR" altLang="en-US" sz="2600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결과</a:t>
            </a:r>
            <a:endParaRPr lang="en-US" sz="26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840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14685"/>
            <a:ext cx="7886700" cy="51447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ko-KR" sz="2400" dirty="0"/>
              <a:t>원형연결리스트에서 삽입이나 삭제 연산 각각 상수 개의 레퍼런스를 갱신하므로 </a:t>
            </a:r>
            <a:r>
              <a:rPr lang="en-US" altLang="ko-KR" sz="2400" dirty="0">
                <a:solidFill>
                  <a:srgbClr val="3333FF"/>
                </a:solidFill>
              </a:rPr>
              <a:t>O(1)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에 </a:t>
            </a:r>
            <a:r>
              <a:rPr lang="ko-KR" altLang="ko-KR" sz="2400" dirty="0" smtClean="0"/>
              <a:t>수행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ko-KR" sz="2400" dirty="0" smtClean="0"/>
              <a:t>탐색 연산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 </a:t>
            </a:r>
            <a:r>
              <a:rPr lang="en-US" altLang="ko-KR" sz="2400" dirty="0"/>
              <a:t>last</a:t>
            </a:r>
            <a:r>
              <a:rPr lang="ko-KR" altLang="ko-KR" sz="2400" dirty="0"/>
              <a:t>로부터 노드들을 순차적으로 탐색해야 하므로 </a:t>
            </a:r>
            <a:r>
              <a:rPr lang="en-US" altLang="ko-KR" sz="2400" dirty="0">
                <a:solidFill>
                  <a:srgbClr val="3333FF"/>
                </a:solidFill>
              </a:rPr>
              <a:t>O(N) </a:t>
            </a:r>
            <a:r>
              <a:rPr lang="ko-KR" altLang="ko-KR" sz="2400" dirty="0" smtClean="0"/>
              <a:t>소요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424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28650" y="4395019"/>
            <a:ext cx="7817260" cy="1887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Overflow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ko-KR" dirty="0"/>
              <a:t>배열은 미리 정해진 크기의 메모리 공간을 할당 받은 뒤 사용해야 하므로</a:t>
            </a:r>
            <a:r>
              <a:rPr lang="en-US" altLang="ko-KR" dirty="0"/>
              <a:t>, </a:t>
            </a:r>
            <a:r>
              <a:rPr lang="ko-KR" altLang="ko-KR" dirty="0"/>
              <a:t>빈자리가 없어 새 항목을 삽입할 수 없는 </a:t>
            </a:r>
            <a:r>
              <a:rPr lang="ko-KR" altLang="ko-KR" dirty="0" smtClean="0"/>
              <a:t>상황</a:t>
            </a:r>
            <a:r>
              <a:rPr lang="en-US" altLang="ko-KR" dirty="0" smtClean="0"/>
              <a:t>(Overflow)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r>
              <a:rPr lang="en-US" altLang="ko-KR" dirty="0" smtClean="0"/>
              <a:t>Overflow </a:t>
            </a:r>
            <a:r>
              <a:rPr lang="ko-KR" altLang="ko-KR" dirty="0"/>
              <a:t>가 발생하면 에러 처리를 하여 프로그램을 정지시키는 방법이 주로 사용된다</a:t>
            </a:r>
            <a:r>
              <a:rPr lang="en-US" altLang="ko-KR" dirty="0"/>
              <a:t>. </a:t>
            </a:r>
            <a:r>
              <a:rPr lang="ko-KR" altLang="ko-KR" dirty="0"/>
              <a:t>하지만 프로그램의 안정성을 향상시키기 위해 다음과 같은 방법을 </a:t>
            </a:r>
            <a:r>
              <a:rPr lang="ko-KR" altLang="ko-KR" dirty="0" smtClean="0"/>
              <a:t>사용</a:t>
            </a:r>
            <a:endParaRPr lang="en-US" altLang="ko-KR" dirty="0" smtClean="0"/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altLang="ko-KR" dirty="0" smtClean="0">
                <a:solidFill>
                  <a:srgbClr val="3333FF"/>
                </a:solidFill>
              </a:rPr>
              <a:t>[</a:t>
            </a:r>
            <a:r>
              <a:rPr lang="ko-KR" altLang="ko-KR" dirty="0" smtClean="0">
                <a:solidFill>
                  <a:srgbClr val="3333FF"/>
                </a:solidFill>
              </a:rPr>
              <a:t>핵심 </a:t>
            </a:r>
            <a:r>
              <a:rPr lang="ko-KR" altLang="ko-KR" dirty="0">
                <a:solidFill>
                  <a:srgbClr val="3333FF"/>
                </a:solidFill>
              </a:rPr>
              <a:t>아이디어</a:t>
            </a:r>
            <a:r>
              <a:rPr lang="en-US" altLang="ko-KR" dirty="0">
                <a:solidFill>
                  <a:srgbClr val="3333FF"/>
                </a:solidFill>
              </a:rPr>
              <a:t>] </a:t>
            </a:r>
            <a:endParaRPr lang="en-US" altLang="ko-KR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ko-KR" altLang="ko-KR" dirty="0" smtClean="0">
                <a:solidFill>
                  <a:srgbClr val="339933"/>
                </a:solidFill>
              </a:rPr>
              <a:t>배열에 </a:t>
            </a:r>
            <a:r>
              <a:rPr lang="en-US" altLang="ko-KR" dirty="0">
                <a:solidFill>
                  <a:srgbClr val="339933"/>
                </a:solidFill>
              </a:rPr>
              <a:t>overflow</a:t>
            </a:r>
            <a:r>
              <a:rPr lang="ko-KR" altLang="ko-KR" dirty="0">
                <a:solidFill>
                  <a:srgbClr val="339933"/>
                </a:solidFill>
              </a:rPr>
              <a:t>가 발생하면 배열 크기를 </a:t>
            </a:r>
            <a:r>
              <a:rPr lang="en-US" altLang="ko-KR" dirty="0">
                <a:solidFill>
                  <a:srgbClr val="339933"/>
                </a:solidFill>
              </a:rPr>
              <a:t>2</a:t>
            </a:r>
            <a:r>
              <a:rPr lang="ko-KR" altLang="ko-KR" dirty="0">
                <a:solidFill>
                  <a:srgbClr val="339933"/>
                </a:solidFill>
              </a:rPr>
              <a:t>배로 확장한다</a:t>
            </a:r>
            <a:r>
              <a:rPr lang="en-US" altLang="ko-KR" dirty="0">
                <a:solidFill>
                  <a:srgbClr val="339933"/>
                </a:solidFill>
              </a:rPr>
              <a:t>. </a:t>
            </a:r>
            <a:r>
              <a:rPr lang="ko-KR" altLang="ko-KR" dirty="0">
                <a:solidFill>
                  <a:srgbClr val="339933"/>
                </a:solidFill>
              </a:rPr>
              <a:t>또한 배열의 </a:t>
            </a:r>
            <a:r>
              <a:rPr lang="en-US" altLang="ko-KR" dirty="0">
                <a:solidFill>
                  <a:srgbClr val="339933"/>
                </a:solidFill>
              </a:rPr>
              <a:t>3/4</a:t>
            </a:r>
            <a:r>
              <a:rPr lang="ko-KR" altLang="ko-KR" dirty="0">
                <a:solidFill>
                  <a:srgbClr val="339933"/>
                </a:solidFill>
              </a:rPr>
              <a:t>이 비어 있다면 배열 크기를 </a:t>
            </a:r>
            <a:r>
              <a:rPr lang="en-US" altLang="ko-KR" dirty="0">
                <a:solidFill>
                  <a:srgbClr val="339933"/>
                </a:solidFill>
              </a:rPr>
              <a:t>1/2</a:t>
            </a:r>
            <a:r>
              <a:rPr lang="ko-KR" altLang="ko-KR" dirty="0">
                <a:solidFill>
                  <a:srgbClr val="339933"/>
                </a:solidFill>
              </a:rPr>
              <a:t>로 축소한다</a:t>
            </a:r>
            <a:r>
              <a:rPr lang="en-US" altLang="ko-KR" dirty="0">
                <a:solidFill>
                  <a:srgbClr val="339933"/>
                </a:solidFill>
              </a:rPr>
              <a:t>.</a:t>
            </a:r>
            <a:endParaRPr lang="ko-KR" altLang="ko-KR" dirty="0">
              <a:solidFill>
                <a:srgbClr val="339933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요약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ko-KR" altLang="ko-KR" sz="2400" dirty="0" smtClean="0">
                <a:solidFill>
                  <a:srgbClr val="3333FF"/>
                </a:solidFill>
              </a:rPr>
              <a:t>리스트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일련의 동일한 타입의 </a:t>
            </a:r>
            <a:r>
              <a:rPr lang="ko-KR" altLang="ko-KR" sz="2400" dirty="0" smtClean="0"/>
              <a:t>항목들</a:t>
            </a:r>
            <a:endParaRPr lang="ko-KR" altLang="ko-KR" sz="2400" dirty="0"/>
          </a:p>
          <a:p>
            <a:pPr lvl="0">
              <a:lnSpc>
                <a:spcPct val="120000"/>
              </a:lnSpc>
            </a:pPr>
            <a:r>
              <a:rPr lang="ko-KR" altLang="ko-KR" sz="2400" dirty="0" smtClean="0">
                <a:solidFill>
                  <a:srgbClr val="3333FF"/>
                </a:solidFill>
              </a:rPr>
              <a:t>배열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동일한 타입의 원소들이 연속적인 메모리 공간에 할당되어 각 항목이 하나의 원소에 저장되는 기본적인 </a:t>
            </a:r>
            <a:r>
              <a:rPr lang="ko-KR" altLang="ko-KR" sz="2400" dirty="0" smtClean="0"/>
              <a:t>자료구조</a:t>
            </a:r>
            <a:endParaRPr lang="ko-KR" altLang="ko-KR" sz="2400" dirty="0"/>
          </a:p>
          <a:p>
            <a:pPr lvl="0">
              <a:lnSpc>
                <a:spcPct val="120000"/>
              </a:lnSpc>
            </a:pPr>
            <a:r>
              <a:rPr lang="ko-KR" altLang="ko-KR" sz="2400" dirty="0" smtClean="0">
                <a:solidFill>
                  <a:srgbClr val="3333FF"/>
                </a:solidFill>
              </a:rPr>
              <a:t>단순연결리스트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동적 메모리 할당을 이용해 리스트를 구현하는 가장 간단한 형태의 </a:t>
            </a:r>
            <a:r>
              <a:rPr lang="ko-KR" altLang="ko-KR" sz="2400" dirty="0" smtClean="0"/>
              <a:t>자료구조</a:t>
            </a:r>
            <a:endParaRPr lang="ko-KR" altLang="ko-KR" sz="2400" dirty="0"/>
          </a:p>
          <a:p>
            <a:pPr lvl="0">
              <a:lnSpc>
                <a:spcPct val="120000"/>
              </a:lnSpc>
            </a:pPr>
            <a:r>
              <a:rPr lang="ko-KR" altLang="ko-KR" sz="2400" dirty="0" smtClean="0"/>
              <a:t>배열로 </a:t>
            </a:r>
            <a:r>
              <a:rPr lang="ko-KR" altLang="ko-KR" sz="2400" dirty="0"/>
              <a:t>구현된 </a:t>
            </a:r>
            <a:r>
              <a:rPr lang="ko-KR" altLang="ko-KR" sz="2400" dirty="0" smtClean="0"/>
              <a:t>리스트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새 항목을 삽입 또는 삭제하는 경우 뒤 따르는 항목들이 </a:t>
            </a:r>
            <a:r>
              <a:rPr lang="en-US" altLang="ko-KR" sz="2400" dirty="0" smtClean="0"/>
              <a:t>1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칸씩 뒤나 앞으로 이동해야 하는 경우가 </a:t>
            </a:r>
            <a:r>
              <a:rPr lang="ko-KR" altLang="ko-KR" sz="2400" dirty="0" smtClean="0"/>
              <a:t>발생</a:t>
            </a:r>
            <a:r>
              <a:rPr lang="en-US" altLang="ko-KR" sz="24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ko-KR" altLang="ko-KR" sz="2400" dirty="0" smtClean="0"/>
              <a:t>단순연결리스트에서는 </a:t>
            </a:r>
            <a:r>
              <a:rPr lang="ko-KR" altLang="ko-KR" sz="2400" dirty="0"/>
              <a:t>삽입이나 삭제 시 항목들을 이동시킬 </a:t>
            </a:r>
            <a:r>
              <a:rPr lang="ko-KR" altLang="ko-KR" sz="2400" dirty="0" smtClean="0"/>
              <a:t>필요 없</a:t>
            </a:r>
            <a:r>
              <a:rPr lang="ko-KR" altLang="en-US" sz="2400" dirty="0" smtClean="0"/>
              <a:t>음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872027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21895"/>
            <a:ext cx="7886700" cy="577034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ko-KR" altLang="ko-KR" sz="2400" dirty="0"/>
              <a:t>단순연결리스트는 항목을 접근하기 위해서 </a:t>
            </a:r>
            <a:r>
              <a:rPr lang="ko-KR" altLang="ko-KR" sz="2400" dirty="0" err="1"/>
              <a:t>순차탐색을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해야 </a:t>
            </a:r>
            <a:r>
              <a:rPr lang="ko-KR" altLang="ko-KR" sz="2400" dirty="0"/>
              <a:t>하고</a:t>
            </a:r>
            <a:r>
              <a:rPr lang="en-US" altLang="ko-KR" sz="2400" dirty="0"/>
              <a:t>, </a:t>
            </a:r>
            <a:r>
              <a:rPr lang="ko-KR" altLang="ko-KR" sz="2400" dirty="0"/>
              <a:t>삽입이나 삭제할 때에 반드시 이전 노드를 가리키는 레퍼런스를 알아야 </a:t>
            </a:r>
          </a:p>
          <a:p>
            <a:pPr lvl="0">
              <a:lnSpc>
                <a:spcPct val="120000"/>
              </a:lnSpc>
            </a:pPr>
            <a:r>
              <a:rPr lang="ko-KR" altLang="ko-KR" sz="2400" dirty="0">
                <a:solidFill>
                  <a:srgbClr val="3333FF"/>
                </a:solidFill>
              </a:rPr>
              <a:t>이중연결리스트</a:t>
            </a:r>
            <a:r>
              <a:rPr lang="ko-KR" altLang="ko-KR" sz="2400" dirty="0"/>
              <a:t>는 각 노드에 </a:t>
            </a:r>
            <a:r>
              <a:rPr lang="en-US" altLang="ko-KR" sz="2400" dirty="0" smtClean="0"/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개의 레퍼런스를 가지며 각각 이전 노드와 다음 노드를 가리키는 방식의 </a:t>
            </a:r>
            <a:r>
              <a:rPr lang="ko-KR" altLang="ko-KR" sz="2400" dirty="0" err="1" smtClean="0"/>
              <a:t>연결리스트</a:t>
            </a:r>
            <a:endParaRPr lang="ko-KR" altLang="ko-KR" sz="2400" dirty="0"/>
          </a:p>
          <a:p>
            <a:pPr lvl="0">
              <a:lnSpc>
                <a:spcPct val="120000"/>
              </a:lnSpc>
            </a:pPr>
            <a:r>
              <a:rPr lang="ko-KR" altLang="ko-KR" sz="2400" dirty="0">
                <a:solidFill>
                  <a:srgbClr val="3333FF"/>
                </a:solidFill>
              </a:rPr>
              <a:t>원형연결리스트</a:t>
            </a:r>
            <a:r>
              <a:rPr lang="ko-KR" altLang="ko-KR" sz="2400" dirty="0"/>
              <a:t>는 마지막 노드가 첫 노드와 연결된 </a:t>
            </a:r>
            <a:r>
              <a:rPr lang="ko-KR" altLang="ko-KR" sz="2400" dirty="0" smtClean="0"/>
              <a:t>단순연결리스트</a:t>
            </a:r>
            <a:endParaRPr lang="ko-KR" altLang="ko-KR" sz="2400" dirty="0"/>
          </a:p>
          <a:p>
            <a:pPr>
              <a:lnSpc>
                <a:spcPct val="120000"/>
              </a:lnSpc>
            </a:pPr>
            <a:r>
              <a:rPr lang="ko-KR" altLang="ko-KR" sz="2400" dirty="0"/>
              <a:t>원형연결리스트는 마지막 노드와 첫 노드를</a:t>
            </a:r>
            <a:r>
              <a:rPr lang="en-US" altLang="ko-KR" sz="2400" dirty="0"/>
              <a:t> O(1) </a:t>
            </a:r>
            <a:r>
              <a:rPr lang="ko-KR" altLang="ko-KR" sz="2400" dirty="0"/>
              <a:t>시간에 </a:t>
            </a:r>
            <a:r>
              <a:rPr lang="ko-KR" altLang="ko-KR" sz="2400" dirty="0" smtClean="0"/>
              <a:t>방문</a:t>
            </a:r>
            <a:r>
              <a:rPr lang="en-US" altLang="ko-KR" sz="2400" dirty="0" smtClean="0"/>
              <a:t>. </a:t>
            </a:r>
            <a:r>
              <a:rPr lang="ko-KR" altLang="ko-KR" sz="2400" dirty="0"/>
              <a:t>또한 리스트가 </a:t>
            </a:r>
            <a:r>
              <a:rPr lang="en-US" altLang="ko-KR" sz="2400" dirty="0"/>
              <a:t>empty</a:t>
            </a:r>
            <a:r>
              <a:rPr lang="ko-KR" altLang="ko-KR" sz="2400" dirty="0"/>
              <a:t>가 아닐 때</a:t>
            </a:r>
            <a:r>
              <a:rPr lang="en-US" altLang="ko-KR" sz="2400" dirty="0"/>
              <a:t>, </a:t>
            </a:r>
            <a:r>
              <a:rPr lang="ko-KR" altLang="ko-KR" sz="2400" dirty="0"/>
              <a:t>어떤 노드도 </a:t>
            </a:r>
            <a:r>
              <a:rPr lang="en-US" altLang="ko-KR" sz="2400" dirty="0"/>
              <a:t>null </a:t>
            </a:r>
            <a:r>
              <a:rPr lang="ko-KR" altLang="ko-KR" sz="2400" dirty="0"/>
              <a:t>레퍼런스를 갖지 않으므로 프로그램에서 </a:t>
            </a:r>
            <a:r>
              <a:rPr lang="en-US" altLang="ko-KR" sz="2400" dirty="0"/>
              <a:t>null </a:t>
            </a:r>
            <a:r>
              <a:rPr lang="ko-KR" altLang="ko-KR" sz="2400" dirty="0"/>
              <a:t>조건을 검사하지 않아도 된다는 </a:t>
            </a:r>
            <a:r>
              <a:rPr lang="ko-KR" altLang="ko-KR" sz="2400" dirty="0" smtClean="0"/>
              <a:t>장점</a:t>
            </a:r>
            <a:r>
              <a:rPr lang="ko-KR" altLang="en-US" sz="2400" dirty="0" smtClean="0"/>
              <a:t>을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갖는다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681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28296"/>
              </p:ext>
            </p:extLst>
          </p:nvPr>
        </p:nvGraphicFramePr>
        <p:xfrm>
          <a:off x="251520" y="2481868"/>
          <a:ext cx="8707429" cy="1921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1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자료구조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접근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탐색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삽입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삭제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비고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4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500" dirty="0" smtClean="0"/>
                        <a:t> </a:t>
                      </a:r>
                      <a:r>
                        <a:rPr lang="en-US" altLang="ko-KR" sz="1500" dirty="0" smtClean="0"/>
                        <a:t>1 </a:t>
                      </a:r>
                      <a:r>
                        <a:rPr lang="ko-KR" altLang="en-US" sz="1500" dirty="0" smtClean="0"/>
                        <a:t>차원 배열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O(1)</a:t>
                      </a:r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O(N)</a:t>
                      </a:r>
                      <a:endParaRPr lang="en-US" sz="15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O(N)</a:t>
                      </a:r>
                      <a:endParaRPr lang="en-US" sz="15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500" dirty="0" smtClean="0"/>
                        <a:t>정렬된 배열에서 탐색은 </a:t>
                      </a:r>
                      <a:r>
                        <a:rPr lang="en-US" altLang="ko-KR" sz="1500" dirty="0" smtClean="0"/>
                        <a:t>O(logN)(</a:t>
                      </a:r>
                      <a:r>
                        <a:rPr lang="ko-KR" altLang="en-US" sz="1500" dirty="0" smtClean="0"/>
                        <a:t>부록</a:t>
                      </a:r>
                      <a:r>
                        <a:rPr lang="en-US" altLang="ko-KR" sz="1500" dirty="0" smtClean="0"/>
                        <a:t> IV)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단순연결리스트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O(1)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O(1)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80975" indent="0" algn="l"/>
                      <a:r>
                        <a:rPr lang="ko-KR" altLang="en-US" sz="1500" dirty="0" smtClean="0"/>
                        <a:t>삽입될 노드의 이전 노드의 래퍼런스가 주어진 경우 </a:t>
                      </a:r>
                      <a:endParaRPr lang="en-US" sz="15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이중연결리스트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O(1)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O(1)</a:t>
                      </a:r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/>
                        <a:t>환형연결리스트</a:t>
                      </a:r>
                      <a:endParaRPr lang="en-US" sz="1500" dirty="0"/>
                    </a:p>
                  </a:txBody>
                  <a:tcPr marL="84406" marR="84406" marT="42203" marB="4220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O(N)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O(1)</a:t>
                      </a:r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O(1)</a:t>
                      </a:r>
                    </a:p>
                  </a:txBody>
                  <a:tcPr marL="84406" marR="84406" marT="42203" marB="42203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2331" y="1177074"/>
            <a:ext cx="441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ko-KR" altLang="ko-KR" sz="2800" dirty="0">
                <a:solidFill>
                  <a:srgbClr val="C00000"/>
                </a:solidFill>
              </a:rPr>
              <a:t> </a:t>
            </a:r>
            <a:r>
              <a:rPr lang="ko-KR" altLang="ko-KR" sz="2800" dirty="0" err="1">
                <a:solidFill>
                  <a:srgbClr val="C00000"/>
                </a:solidFill>
              </a:rPr>
              <a:t>최악경우</a:t>
            </a:r>
            <a:r>
              <a:rPr lang="ko-KR" altLang="ko-KR" sz="2800" dirty="0">
                <a:solidFill>
                  <a:srgbClr val="C00000"/>
                </a:solidFill>
              </a:rPr>
              <a:t> </a:t>
            </a:r>
            <a:r>
              <a:rPr lang="ko-KR" altLang="ko-KR" sz="2800" dirty="0" err="1">
                <a:solidFill>
                  <a:srgbClr val="C00000"/>
                </a:solidFill>
              </a:rPr>
              <a:t>수행시간</a:t>
            </a:r>
            <a:r>
              <a:rPr lang="ko-KR" altLang="ko-KR" sz="2800" dirty="0">
                <a:solidFill>
                  <a:srgbClr val="C00000"/>
                </a:solidFill>
              </a:rPr>
              <a:t> 비교</a:t>
            </a:r>
            <a:endParaRPr lang="en-US" sz="40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4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21895"/>
            <a:ext cx="7886700" cy="5770345"/>
          </a:xfrm>
        </p:spPr>
        <p:txBody>
          <a:bodyPr/>
          <a:lstStyle/>
          <a:p>
            <a:r>
              <a:rPr lang="ko-KR" altLang="ko-KR" dirty="0" err="1">
                <a:solidFill>
                  <a:srgbClr val="3333FF"/>
                </a:solidFill>
              </a:rPr>
              <a:t>동적배열</a:t>
            </a:r>
            <a:r>
              <a:rPr lang="en-US" altLang="ko-KR" dirty="0">
                <a:solidFill>
                  <a:srgbClr val="3333FF"/>
                </a:solidFill>
              </a:rPr>
              <a:t>(Dynamic Array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  <a:r>
              <a:rPr lang="en-US" altLang="ko-KR" dirty="0" smtClean="0"/>
              <a:t>: </a:t>
            </a:r>
            <a:r>
              <a:rPr lang="ko-KR" altLang="ko-KR" dirty="0" smtClean="0"/>
              <a:t>프로그램이 </a:t>
            </a:r>
            <a:r>
              <a:rPr lang="ko-KR" altLang="ko-KR" dirty="0"/>
              <a:t>실행되는 동안에 할당된 </a:t>
            </a:r>
            <a:r>
              <a:rPr lang="ko-KR" altLang="ko-KR" dirty="0" smtClean="0"/>
              <a:t>배열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42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ArrList</a:t>
            </a:r>
            <a:r>
              <a:rPr lang="en-US" altLang="ko-KR" dirty="0" smtClean="0"/>
              <a:t> </a:t>
            </a:r>
            <a:r>
              <a:rPr lang="ko-KR" altLang="ko-KR" dirty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47538"/>
            <a:ext cx="7886700" cy="553452"/>
          </a:xfrm>
        </p:spPr>
        <p:txBody>
          <a:bodyPr/>
          <a:lstStyle/>
          <a:p>
            <a:r>
              <a:rPr lang="ko-KR" altLang="ko-KR" dirty="0"/>
              <a:t>리스트를 배열로 </a:t>
            </a:r>
            <a:r>
              <a:rPr lang="ko-KR" altLang="ko-KR" dirty="0" smtClean="0"/>
              <a:t>구현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en-US" altLang="ko-KR" dirty="0" err="1"/>
              <a:t>ArrList</a:t>
            </a:r>
            <a:r>
              <a:rPr lang="en-US" altLang="ko-KR" dirty="0"/>
              <a:t> </a:t>
            </a:r>
            <a:r>
              <a:rPr lang="ko-KR" altLang="ko-KR" dirty="0"/>
              <a:t>클래스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10080"/>
            <a:ext cx="8231647" cy="27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806117"/>
            <a:ext cx="7886700" cy="5686124"/>
          </a:xfrm>
        </p:spPr>
        <p:txBody>
          <a:bodyPr/>
          <a:lstStyle/>
          <a:p>
            <a:r>
              <a:rPr lang="en-US" altLang="ko-KR" dirty="0"/>
              <a:t>Line </a:t>
            </a:r>
            <a:r>
              <a:rPr lang="en-US" altLang="ko-KR" dirty="0" smtClean="0"/>
              <a:t>01: 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java.util</a:t>
            </a:r>
            <a:r>
              <a:rPr lang="en-US" altLang="ko-KR" dirty="0"/>
              <a:t> </a:t>
            </a:r>
            <a:r>
              <a:rPr lang="ko-KR" altLang="ko-KR" dirty="0"/>
              <a:t>라이브러리에 선언되어 </a:t>
            </a:r>
            <a:r>
              <a:rPr lang="ko-KR" altLang="ko-KR" dirty="0" smtClean="0"/>
              <a:t>있는</a:t>
            </a:r>
            <a:r>
              <a:rPr lang="en-US" altLang="ko-KR" dirty="0" smtClean="0"/>
              <a:t> </a:t>
            </a:r>
            <a:r>
              <a:rPr lang="en-US" altLang="ko-KR" sz="2400" dirty="0" err="1" smtClean="0">
                <a:latin typeface="Consolas" panose="020B0609020204030204" pitchFamily="49" charset="0"/>
              </a:rPr>
              <a:t>NoSuchElementException</a:t>
            </a:r>
            <a:r>
              <a:rPr lang="en-US" altLang="ko-KR" dirty="0" smtClean="0"/>
              <a:t> </a:t>
            </a:r>
            <a:r>
              <a:rPr lang="ko-KR" altLang="ko-KR" dirty="0"/>
              <a:t>클래스를 이용하여 리스트가 </a:t>
            </a:r>
            <a:r>
              <a:rPr lang="en-US" altLang="ko-KR" dirty="0"/>
              <a:t>empty</a:t>
            </a:r>
            <a:r>
              <a:rPr lang="ko-KR" altLang="ko-KR" dirty="0"/>
              <a:t>인 상황에서 항목을 읽으려고 </a:t>
            </a:r>
            <a:r>
              <a:rPr lang="ko-KR" altLang="ko-KR" dirty="0" smtClean="0"/>
              <a:t>하면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3333FF"/>
                </a:solidFill>
              </a:rPr>
              <a:t>underflow</a:t>
            </a:r>
            <a:r>
              <a:rPr lang="ko-KR" altLang="en-US" dirty="0" smtClean="0">
                <a:solidFill>
                  <a:srgbClr val="3333FF"/>
                </a:solidFill>
              </a:rPr>
              <a:t>가 </a:t>
            </a:r>
            <a:r>
              <a:rPr lang="ko-KR" altLang="en-US" dirty="0">
                <a:solidFill>
                  <a:srgbClr val="3333FF"/>
                </a:solidFill>
              </a:rPr>
              <a:t>발</a:t>
            </a:r>
            <a:r>
              <a:rPr lang="ko-KR" altLang="en-US" dirty="0" smtClean="0">
                <a:solidFill>
                  <a:srgbClr val="3333FF"/>
                </a:solidFill>
              </a:rPr>
              <a:t>생</a:t>
            </a:r>
            <a:r>
              <a:rPr lang="ko-KR" altLang="en-US" dirty="0" smtClean="0"/>
              <a:t>하면</a:t>
            </a:r>
            <a:r>
              <a:rPr lang="en-US" altLang="ko-KR" dirty="0" smtClean="0"/>
              <a:t>)</a:t>
            </a:r>
            <a:r>
              <a:rPr lang="ko-KR" altLang="ko-KR" dirty="0" smtClean="0"/>
              <a:t> </a:t>
            </a:r>
            <a:r>
              <a:rPr lang="ko-KR" altLang="ko-KR" dirty="0"/>
              <a:t>프로그램을 정지시키는 </a:t>
            </a:r>
            <a:r>
              <a:rPr lang="ko-KR" altLang="ko-KR" dirty="0" smtClean="0"/>
              <a:t>예외처리</a:t>
            </a:r>
            <a:endParaRPr lang="en-US" altLang="ko-KR" dirty="0" smtClean="0"/>
          </a:p>
          <a:p>
            <a:r>
              <a:rPr lang="en-US" altLang="ko-KR" dirty="0"/>
              <a:t>Line </a:t>
            </a:r>
            <a:r>
              <a:rPr lang="en-US" altLang="ko-KR" dirty="0" smtClean="0"/>
              <a:t>05-08: </a:t>
            </a:r>
            <a:r>
              <a:rPr lang="en-US" altLang="ko-KR" dirty="0" err="1" smtClean="0">
                <a:latin typeface="Consolas" panose="020B0609020204030204" pitchFamily="49" charset="0"/>
              </a:rPr>
              <a:t>ArrList</a:t>
            </a:r>
            <a:r>
              <a:rPr lang="en-US" altLang="ko-KR" dirty="0" smtClean="0"/>
              <a:t> </a:t>
            </a:r>
            <a:r>
              <a:rPr lang="ko-KR" altLang="ko-KR" dirty="0"/>
              <a:t>클래스의 </a:t>
            </a:r>
            <a:r>
              <a:rPr lang="ko-KR" altLang="ko-KR" dirty="0" err="1"/>
              <a:t>생성자는</a:t>
            </a:r>
            <a:r>
              <a:rPr lang="ko-KR" altLang="ko-KR" dirty="0"/>
              <a:t> 크기가 </a:t>
            </a:r>
            <a:r>
              <a:rPr lang="en-US" altLang="ko-KR" dirty="0"/>
              <a:t>1</a:t>
            </a:r>
            <a:r>
              <a:rPr lang="ko-KR" altLang="ko-KR" dirty="0"/>
              <a:t>인</a:t>
            </a:r>
            <a:r>
              <a:rPr lang="en-US" altLang="ko-KR" dirty="0"/>
              <a:t> generic </a:t>
            </a:r>
            <a:r>
              <a:rPr lang="ko-KR" altLang="ko-KR" dirty="0"/>
              <a:t>타입의 배열과 배열에 저장된 항목 수를 저장하는 </a:t>
            </a:r>
            <a:r>
              <a:rPr lang="en-US" altLang="ko-KR" dirty="0"/>
              <a:t>size</a:t>
            </a:r>
            <a:r>
              <a:rPr lang="ko-KR" altLang="ko-KR" dirty="0"/>
              <a:t>를 </a:t>
            </a:r>
            <a:r>
              <a:rPr lang="en-US" altLang="ko-KR" dirty="0"/>
              <a:t>0</a:t>
            </a:r>
            <a:r>
              <a:rPr lang="ko-KR" altLang="ko-KR" dirty="0"/>
              <a:t>으로 </a:t>
            </a:r>
            <a:r>
              <a:rPr lang="ko-KR" altLang="ko-KR" dirty="0" smtClean="0"/>
              <a:t>초기화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2082</Words>
  <Application>Microsoft Office PowerPoint</Application>
  <PresentationFormat>화면 슬라이드 쇼(4:3)</PresentationFormat>
  <Paragraphs>337</Paragraphs>
  <Slides>62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71" baseType="lpstr">
      <vt:lpstr>맑은 고딕</vt:lpstr>
      <vt:lpstr>Arial</vt:lpstr>
      <vt:lpstr>Calibri</vt:lpstr>
      <vt:lpstr>Calibri Light</vt:lpstr>
      <vt:lpstr>Consolas</vt:lpstr>
      <vt:lpstr>MT Extra</vt:lpstr>
      <vt:lpstr>Times New Roman</vt:lpstr>
      <vt:lpstr>Wingdings 2</vt:lpstr>
      <vt:lpstr>Office 테마</vt:lpstr>
      <vt:lpstr>PowerPoint 프레젠테이션</vt:lpstr>
      <vt:lpstr>리스트</vt:lpstr>
      <vt:lpstr>2.1 배열</vt:lpstr>
      <vt:lpstr>PowerPoint 프레젠테이션</vt:lpstr>
      <vt:lpstr>PowerPoint 프레젠테이션</vt:lpstr>
      <vt:lpstr>Overflow</vt:lpstr>
      <vt:lpstr>PowerPoint 프레젠테이션</vt:lpstr>
      <vt:lpstr>ArrList 클래스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2.2 단순연결리스트</vt:lpstr>
      <vt:lpstr>PowerPoint 프레젠테이션</vt:lpstr>
      <vt:lpstr>PowerPoint 프레젠테이션</vt:lpstr>
      <vt:lpstr>PowerPoint 프레젠테이션</vt:lpstr>
      <vt:lpstr>리스트를 단순연결리스트로 구현한 SList 클래스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2.3 이중연결리스트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2-4 원형연결리스트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요약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sbyang</dc:creator>
  <cp:lastModifiedBy>Windows 사용자</cp:lastModifiedBy>
  <cp:revision>39</cp:revision>
  <dcterms:created xsi:type="dcterms:W3CDTF">2017-03-16T00:57:55Z</dcterms:created>
  <dcterms:modified xsi:type="dcterms:W3CDTF">2017-07-08T10:28:39Z</dcterms:modified>
</cp:coreProperties>
</file>