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299" r:id="rId11"/>
    <p:sldId id="300" r:id="rId12"/>
    <p:sldId id="347" r:id="rId13"/>
    <p:sldId id="301" r:id="rId14"/>
    <p:sldId id="303" r:id="rId15"/>
    <p:sldId id="304" r:id="rId16"/>
    <p:sldId id="348" r:id="rId17"/>
    <p:sldId id="349" r:id="rId18"/>
    <p:sldId id="305" r:id="rId19"/>
    <p:sldId id="306" r:id="rId20"/>
    <p:sldId id="350" r:id="rId21"/>
    <p:sldId id="351" r:id="rId22"/>
    <p:sldId id="352" r:id="rId23"/>
    <p:sldId id="307" r:id="rId24"/>
    <p:sldId id="353" r:id="rId25"/>
    <p:sldId id="354" r:id="rId26"/>
    <p:sldId id="309" r:id="rId27"/>
    <p:sldId id="355" r:id="rId28"/>
    <p:sldId id="310" r:id="rId29"/>
    <p:sldId id="356" r:id="rId30"/>
    <p:sldId id="311" r:id="rId31"/>
    <p:sldId id="357" r:id="rId32"/>
    <p:sldId id="312" r:id="rId33"/>
    <p:sldId id="358" r:id="rId34"/>
    <p:sldId id="359" r:id="rId35"/>
    <p:sldId id="360" r:id="rId36"/>
    <p:sldId id="314" r:id="rId37"/>
    <p:sldId id="361" r:id="rId38"/>
    <p:sldId id="315" r:id="rId39"/>
    <p:sldId id="316" r:id="rId40"/>
    <p:sldId id="362" r:id="rId41"/>
    <p:sldId id="322" r:id="rId42"/>
    <p:sldId id="363" r:id="rId43"/>
    <p:sldId id="364" r:id="rId44"/>
    <p:sldId id="323" r:id="rId45"/>
    <p:sldId id="365" r:id="rId46"/>
    <p:sldId id="366" r:id="rId47"/>
    <p:sldId id="367" r:id="rId48"/>
    <p:sldId id="368" r:id="rId49"/>
    <p:sldId id="324" r:id="rId50"/>
    <p:sldId id="331" r:id="rId51"/>
    <p:sldId id="332" r:id="rId52"/>
    <p:sldId id="370" r:id="rId53"/>
    <p:sldId id="369" r:id="rId54"/>
    <p:sldId id="334" r:id="rId55"/>
    <p:sldId id="371" r:id="rId56"/>
    <p:sldId id="335" r:id="rId57"/>
    <p:sldId id="373" r:id="rId58"/>
    <p:sldId id="374" r:id="rId59"/>
    <p:sldId id="375" r:id="rId60"/>
    <p:sldId id="376" r:id="rId61"/>
    <p:sldId id="378" r:id="rId62"/>
    <p:sldId id="379" r:id="rId63"/>
    <p:sldId id="380" r:id="rId64"/>
    <p:sldId id="381" r:id="rId65"/>
    <p:sldId id="33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AF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06812-A822-4ADE-93EC-4A5609009718}" type="datetimeFigureOut">
              <a:rPr lang="ko-KR" altLang="en-US" smtClean="0"/>
              <a:t>2017-07-08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EFE5-BD75-4387-ADCE-2C31A4D1B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49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9A8C9-0BB7-4DEB-83F2-BCF1C5B6FB1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8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9A8C9-0BB7-4DEB-83F2-BCF1C5B6FB1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4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9A8C9-0BB7-4DEB-83F2-BCF1C5B6FB1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0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9A8C9-0BB7-4DEB-83F2-BCF1C5B6FB1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31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9A8C9-0BB7-4DEB-83F2-BCF1C5B6FB1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1807"/>
            <a:ext cx="7886700" cy="503554"/>
          </a:xfrm>
        </p:spPr>
        <p:txBody>
          <a:bodyPr>
            <a:no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3316"/>
            <a:ext cx="7886700" cy="5228924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154894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4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3667-2BB2-4382-BE27-2B668CD813E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71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645203" y="2933939"/>
            <a:ext cx="3501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제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장</a:t>
            </a:r>
            <a:r>
              <a:rPr lang="ko-KR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스택과 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26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3201" y="5216624"/>
            <a:ext cx="8442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main </a:t>
            </a: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클래스에서 일련의 </a:t>
            </a:r>
            <a:r>
              <a:rPr kumimoji="1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push</a:t>
            </a: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와 </a:t>
            </a:r>
            <a:r>
              <a:rPr kumimoji="1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pop </a:t>
            </a: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연산을 수행하고 두 차례 </a:t>
            </a:r>
            <a:r>
              <a:rPr kumimoji="1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peek</a:t>
            </a:r>
            <a:r>
              <a:rPr kumimoji="1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1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연산을 수행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2" y="451157"/>
            <a:ext cx="8473571" cy="44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1" y="2576904"/>
            <a:ext cx="8876418" cy="1913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6932" y="359722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굴림" panose="020B0600000101010101" pitchFamily="50" charset="-127"/>
                <a:cs typeface="+mn-cs"/>
              </a:rPr>
              <a:t>top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자유형 4"/>
          <p:cNvSpPr/>
          <p:nvPr/>
        </p:nvSpPr>
        <p:spPr>
          <a:xfrm flipH="1">
            <a:off x="3984496" y="4223484"/>
            <a:ext cx="742436" cy="0"/>
          </a:xfrm>
          <a:custGeom>
            <a:avLst/>
            <a:gdLst>
              <a:gd name="connsiteX0" fmla="*/ 0 w 609600"/>
              <a:gd name="connsiteY0" fmla="*/ 0 h 254000"/>
              <a:gd name="connsiteX1" fmla="*/ 609600 w 60960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254000">
                <a:moveTo>
                  <a:pt x="0" y="0"/>
                </a:moveTo>
                <a:lnTo>
                  <a:pt x="609600" y="254000"/>
                </a:ln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자유형 5"/>
          <p:cNvSpPr/>
          <p:nvPr/>
        </p:nvSpPr>
        <p:spPr>
          <a:xfrm flipH="1" flipV="1">
            <a:off x="3912488" y="3781887"/>
            <a:ext cx="814444" cy="0"/>
          </a:xfrm>
          <a:custGeom>
            <a:avLst/>
            <a:gdLst>
              <a:gd name="connsiteX0" fmla="*/ 0 w 609600"/>
              <a:gd name="connsiteY0" fmla="*/ 0 h 254000"/>
              <a:gd name="connsiteX1" fmla="*/ 609600 w 60960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254000">
                <a:moveTo>
                  <a:pt x="0" y="0"/>
                </a:moveTo>
                <a:lnTo>
                  <a:pt x="609600" y="254000"/>
                </a:ln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0064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굴림" panose="020B0600000101010101" pitchFamily="50" charset="-127"/>
                <a:cs typeface="+mn-cs"/>
              </a:rPr>
              <a:t>top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06677" y="1133062"/>
            <a:ext cx="3498073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프로그램의 </a:t>
            </a:r>
            <a:r>
              <a:rPr kumimoji="1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수행결과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3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4624" y="1372765"/>
            <a:ext cx="7886700" cy="50604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Node </a:t>
            </a:r>
            <a:r>
              <a:rPr lang="ko-KR" altLang="ko-KR" dirty="0" smtClean="0"/>
              <a:t>클래스</a:t>
            </a:r>
            <a:r>
              <a:rPr lang="en-US" altLang="ko-KR" dirty="0" smtClean="0"/>
              <a:t>: 2.2</a:t>
            </a:r>
            <a:r>
              <a:rPr lang="ko-KR" altLang="ko-KR" dirty="0"/>
              <a:t>절의</a:t>
            </a:r>
            <a:r>
              <a:rPr lang="en-US" altLang="ko-KR" dirty="0"/>
              <a:t> Node </a:t>
            </a:r>
            <a:r>
              <a:rPr lang="ko-KR" altLang="ko-KR" dirty="0"/>
              <a:t>클래스와 </a:t>
            </a:r>
            <a:r>
              <a:rPr lang="ko-KR" altLang="ko-KR" dirty="0" smtClean="0"/>
              <a:t>동일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Line 01:</a:t>
            </a:r>
            <a:r>
              <a:rPr lang="ko-KR" altLang="ko-KR" dirty="0" smtClean="0"/>
              <a:t> </a:t>
            </a:r>
            <a:r>
              <a:rPr lang="ko-KR" altLang="ko-KR" dirty="0"/>
              <a:t>자바</a:t>
            </a:r>
            <a:r>
              <a:rPr lang="en-US" altLang="ko-KR" dirty="0"/>
              <a:t> </a:t>
            </a:r>
            <a:r>
              <a:rPr lang="en-US" altLang="ko-KR" dirty="0" err="1"/>
              <a:t>util</a:t>
            </a:r>
            <a:r>
              <a:rPr lang="en-US" altLang="ko-KR" dirty="0"/>
              <a:t> </a:t>
            </a:r>
            <a:r>
              <a:rPr lang="ko-KR" altLang="ko-KR" dirty="0"/>
              <a:t>라이브러리에 선언된</a:t>
            </a:r>
            <a:r>
              <a:rPr lang="en-US" altLang="ko-KR" dirty="0"/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EmptyStackException</a:t>
            </a:r>
            <a:r>
              <a:rPr lang="en-US" altLang="ko-KR" dirty="0"/>
              <a:t> </a:t>
            </a:r>
            <a:r>
              <a:rPr lang="ko-KR" altLang="ko-KR" dirty="0"/>
              <a:t>클래스이고</a:t>
            </a:r>
            <a:r>
              <a:rPr lang="en-US" altLang="ko-KR" dirty="0"/>
              <a:t>, underflow </a:t>
            </a:r>
            <a:r>
              <a:rPr lang="ko-KR" altLang="ko-KR" dirty="0"/>
              <a:t>발생 시 </a:t>
            </a:r>
            <a:r>
              <a:rPr lang="ko-KR" altLang="ko-KR" dirty="0" smtClean="0"/>
              <a:t>프로그램 정지</a:t>
            </a:r>
            <a:r>
              <a:rPr lang="en-US" altLang="ko-KR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Line </a:t>
            </a:r>
            <a:r>
              <a:rPr lang="en-US" altLang="ko-KR" dirty="0"/>
              <a:t>05</a:t>
            </a:r>
            <a:r>
              <a:rPr lang="ko-KR" altLang="ko-KR" dirty="0"/>
              <a:t>∼</a:t>
            </a:r>
            <a:r>
              <a:rPr lang="en-US" altLang="ko-KR" dirty="0" smtClean="0"/>
              <a:t>08: </a:t>
            </a:r>
            <a:r>
              <a:rPr lang="en-US" altLang="ko-KR" dirty="0" err="1"/>
              <a:t>ListStack</a:t>
            </a:r>
            <a:r>
              <a:rPr lang="en-US" altLang="ko-KR" dirty="0"/>
              <a:t> </a:t>
            </a:r>
            <a:r>
              <a:rPr lang="ko-KR" altLang="ko-KR" dirty="0"/>
              <a:t>객체를 생성하기 위한 </a:t>
            </a:r>
            <a:r>
              <a:rPr lang="ko-KR" altLang="ko-KR" dirty="0" err="1" smtClean="0"/>
              <a:t>생성자</a:t>
            </a:r>
            <a:r>
              <a:rPr lang="en-US" altLang="ko-KR" dirty="0" smtClean="0"/>
              <a:t>, </a:t>
            </a:r>
            <a:r>
              <a:rPr lang="ko-KR" altLang="ko-KR" dirty="0"/>
              <a:t>객체는 스택</a:t>
            </a:r>
            <a:r>
              <a:rPr lang="en-US" altLang="ko-KR" dirty="0"/>
              <a:t> top item</a:t>
            </a:r>
            <a:r>
              <a:rPr lang="ko-KR" altLang="ko-KR" dirty="0"/>
              <a:t>을 </a:t>
            </a:r>
            <a:r>
              <a:rPr lang="ko-KR" altLang="ko-KR" dirty="0" smtClean="0"/>
              <a:t>가진</a:t>
            </a:r>
            <a:r>
              <a:rPr lang="en-US" altLang="ko-KR" dirty="0" smtClean="0"/>
              <a:t> Node </a:t>
            </a:r>
            <a:r>
              <a:rPr lang="ko-KR" altLang="ko-KR" dirty="0"/>
              <a:t>레퍼런스와 스택의</a:t>
            </a:r>
            <a:r>
              <a:rPr lang="en-US" altLang="ko-KR" dirty="0"/>
              <a:t> item </a:t>
            </a:r>
            <a:r>
              <a:rPr lang="ko-KR" altLang="ko-KR" dirty="0"/>
              <a:t>수를 저장하는</a:t>
            </a:r>
            <a:r>
              <a:rPr lang="en-US" altLang="ko-KR" dirty="0"/>
              <a:t> size</a:t>
            </a:r>
            <a:r>
              <a:rPr lang="ko-KR" altLang="ko-KR" dirty="0"/>
              <a:t>를 </a:t>
            </a:r>
            <a:r>
              <a:rPr lang="ko-KR" altLang="ko-KR" dirty="0" smtClean="0"/>
              <a:t>가</a:t>
            </a:r>
            <a:r>
              <a:rPr lang="ko-KR" altLang="en-US" dirty="0" smtClean="0"/>
              <a:t>짐</a:t>
            </a:r>
            <a:r>
              <a:rPr lang="en-US" altLang="ko-KR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Line </a:t>
            </a:r>
            <a:r>
              <a:rPr lang="en-US" altLang="ko-KR" dirty="0"/>
              <a:t>09</a:t>
            </a:r>
            <a:r>
              <a:rPr lang="ko-KR" altLang="ko-KR" dirty="0"/>
              <a:t>∼</a:t>
            </a:r>
            <a:r>
              <a:rPr lang="en-US" altLang="ko-KR" dirty="0" smtClean="0"/>
              <a:t>10:</a:t>
            </a:r>
            <a:r>
              <a:rPr lang="ko-KR" altLang="ko-KR" dirty="0" smtClean="0"/>
              <a:t> </a:t>
            </a:r>
            <a:r>
              <a:rPr lang="ko-KR" altLang="ko-KR" dirty="0"/>
              <a:t>각각 스택의</a:t>
            </a:r>
            <a:r>
              <a:rPr lang="en-US" altLang="ko-KR" dirty="0"/>
              <a:t> item </a:t>
            </a:r>
            <a:r>
              <a:rPr lang="ko-KR" altLang="ko-KR" dirty="0"/>
              <a:t>수를 </a:t>
            </a:r>
            <a:r>
              <a:rPr lang="ko-KR" altLang="ko-KR" dirty="0" smtClean="0"/>
              <a:t>리턴</a:t>
            </a:r>
            <a:r>
              <a:rPr lang="en-US" altLang="ko-KR" dirty="0" smtClean="0"/>
              <a:t>, </a:t>
            </a:r>
            <a:r>
              <a:rPr lang="ko-KR" altLang="ko-KR" dirty="0"/>
              <a:t>스택이</a:t>
            </a:r>
            <a:r>
              <a:rPr lang="en-US" altLang="ko-KR" dirty="0"/>
              <a:t> empty</a:t>
            </a:r>
            <a:r>
              <a:rPr lang="ko-KR" altLang="ko-KR" dirty="0"/>
              <a:t>이면</a:t>
            </a:r>
            <a:r>
              <a:rPr lang="en-US" altLang="ko-KR" dirty="0"/>
              <a:t> true</a:t>
            </a:r>
            <a:r>
              <a:rPr lang="ko-KR" altLang="ko-KR" dirty="0"/>
              <a:t>를 </a:t>
            </a:r>
            <a:r>
              <a:rPr lang="ko-KR" altLang="ko-KR" dirty="0" err="1"/>
              <a:t>리턴하는</a:t>
            </a:r>
            <a:r>
              <a:rPr lang="ko-KR" altLang="ko-KR" dirty="0"/>
              <a:t> </a:t>
            </a:r>
            <a:r>
              <a:rPr lang="ko-KR" altLang="ko-KR" dirty="0" err="1" smtClean="0"/>
              <a:t>메소드</a:t>
            </a:r>
            <a:endParaRPr lang="ko-KR" altLang="ko-KR" dirty="0"/>
          </a:p>
          <a:p>
            <a:pPr>
              <a:lnSpc>
                <a:spcPct val="120000"/>
              </a:lnSpc>
            </a:pP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2800" dirty="0" smtClean="0"/>
              <a:t>단순연결리스트</a:t>
            </a:r>
            <a:r>
              <a:rPr lang="ko-KR" altLang="ko-KR" sz="2800" dirty="0" smtClean="0"/>
              <a:t>로 구현한 </a:t>
            </a:r>
            <a:r>
              <a:rPr lang="en-US" altLang="ko-KR" sz="2800" dirty="0" err="1" smtClean="0"/>
              <a:t>ListStack</a:t>
            </a:r>
            <a:r>
              <a:rPr lang="en-US" altLang="ko-KR" sz="2800" dirty="0" smtClean="0"/>
              <a:t> </a:t>
            </a:r>
            <a:r>
              <a:rPr lang="ko-KR" altLang="ko-KR" sz="2800" dirty="0"/>
              <a:t>클래스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2648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8141" y="66977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스택의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item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을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위한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Node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클래스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3" y="1636295"/>
            <a:ext cx="8507004" cy="35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8" y="837699"/>
            <a:ext cx="8876082" cy="30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8" y="1025770"/>
            <a:ext cx="8802692" cy="91131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1874" y="3381630"/>
            <a:ext cx="8480969" cy="169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peek()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스택의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스택이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 경우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underflow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발생한 것이므로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프로그램 종료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9" y="769570"/>
            <a:ext cx="8951281" cy="14939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03810" y="2924430"/>
            <a:ext cx="84809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push() </a:t>
            </a:r>
            <a:r>
              <a:rPr lang="ko-KR" altLang="ko-KR" sz="2400" dirty="0" err="1" smtClean="0"/>
              <a:t>메소드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스택에 새</a:t>
            </a:r>
            <a:r>
              <a:rPr lang="en-US" altLang="ko-KR" sz="2400" dirty="0"/>
              <a:t> item</a:t>
            </a:r>
            <a:r>
              <a:rPr lang="ko-KR" altLang="ko-KR" sz="2400" dirty="0"/>
              <a:t>을 </a:t>
            </a:r>
            <a:r>
              <a:rPr lang="en-US" altLang="ko-KR" sz="2400" dirty="0"/>
              <a:t>push</a:t>
            </a:r>
            <a:r>
              <a:rPr lang="ko-KR" altLang="ko-KR" sz="2400" dirty="0"/>
              <a:t>하는 </a:t>
            </a:r>
            <a:r>
              <a:rPr lang="ko-KR" altLang="ko-KR" sz="2400" dirty="0" err="1" smtClean="0"/>
              <a:t>메소드</a:t>
            </a:r>
            <a:endParaRPr lang="en-US" altLang="ko-KR" sz="2400" dirty="0" smtClean="0"/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02: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Node </a:t>
            </a:r>
            <a:r>
              <a:rPr lang="ko-KR" altLang="ko-KR" sz="2400" dirty="0"/>
              <a:t>객체를 생성하여 </a:t>
            </a:r>
            <a:r>
              <a:rPr lang="en-US" altLang="ko-KR" sz="2400" dirty="0" err="1"/>
              <a:t>newItem</a:t>
            </a:r>
            <a:r>
              <a:rPr lang="ko-KR" altLang="ko-KR" sz="2400" dirty="0"/>
              <a:t>을 </a:t>
            </a:r>
            <a:r>
              <a:rPr lang="en-US" altLang="ko-KR" sz="2400" dirty="0" err="1"/>
              <a:t>newNode</a:t>
            </a:r>
            <a:r>
              <a:rPr lang="ko-KR" altLang="ko-KR" sz="2400" dirty="0"/>
              <a:t>에 저장하고</a:t>
            </a:r>
            <a:r>
              <a:rPr lang="en-US" altLang="ko-KR" sz="2400" dirty="0"/>
              <a:t>, top</a:t>
            </a:r>
            <a:r>
              <a:rPr lang="ko-KR" altLang="ko-KR" sz="2400" dirty="0"/>
              <a:t>이 가진 레퍼런스를</a:t>
            </a:r>
            <a:r>
              <a:rPr lang="en-US" altLang="ko-KR" sz="2400" dirty="0"/>
              <a:t>next</a:t>
            </a:r>
            <a:r>
              <a:rPr lang="ko-KR" altLang="ko-KR" sz="2400" dirty="0"/>
              <a:t>에 </a:t>
            </a:r>
            <a:r>
              <a:rPr lang="ko-KR" altLang="ko-KR" sz="2400" dirty="0" smtClean="0"/>
              <a:t>복사</a:t>
            </a:r>
            <a:r>
              <a:rPr lang="en-US" altLang="ko-KR" sz="2400" dirty="0" smtClean="0"/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/>
              <a:t>이후 </a:t>
            </a:r>
            <a:r>
              <a:rPr lang="en-US" altLang="ko-KR" sz="2400" dirty="0"/>
              <a:t>top</a:t>
            </a:r>
            <a:r>
              <a:rPr lang="ko-KR" altLang="ko-KR" sz="2400" dirty="0"/>
              <a:t>이 새 </a:t>
            </a:r>
            <a:r>
              <a:rPr lang="en-US" altLang="ko-KR" sz="2400" dirty="0"/>
              <a:t>Node</a:t>
            </a:r>
            <a:r>
              <a:rPr lang="ko-KR" altLang="ko-KR" sz="2400" dirty="0"/>
              <a:t>를 </a:t>
            </a:r>
            <a:r>
              <a:rPr lang="ko-KR" altLang="ko-KR" sz="2400" dirty="0" smtClean="0"/>
              <a:t>가리키도록</a:t>
            </a:r>
            <a:r>
              <a:rPr lang="en-US" altLang="ko-KR" sz="2400" dirty="0" smtClean="0"/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/>
              <a:t>즉</a:t>
            </a:r>
            <a:r>
              <a:rPr lang="en-US" altLang="ko-KR" sz="2400" dirty="0"/>
              <a:t>, </a:t>
            </a:r>
            <a:r>
              <a:rPr lang="ko-KR" altLang="ko-KR" sz="2400" dirty="0"/>
              <a:t>새 노드를 항상 연결리스트의 가장 앞에 </a:t>
            </a:r>
            <a:r>
              <a:rPr lang="ko-KR" altLang="ko-KR" sz="2400" dirty="0" smtClean="0"/>
              <a:t>삽입</a:t>
            </a:r>
            <a:r>
              <a:rPr lang="en-US" altLang="ko-KR" sz="2400" dirty="0" smtClean="0"/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04: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스택의</a:t>
            </a:r>
            <a:r>
              <a:rPr lang="en-US" altLang="ko-KR" sz="2400" dirty="0"/>
              <a:t> item </a:t>
            </a:r>
            <a:r>
              <a:rPr lang="ko-KR" altLang="ko-KR" sz="2400" dirty="0"/>
              <a:t>수인 </a:t>
            </a:r>
            <a:r>
              <a:rPr lang="en-US" altLang="ko-KR" sz="2400" dirty="0" smtClean="0"/>
              <a:t>size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1 </a:t>
            </a:r>
            <a:r>
              <a:rPr lang="ko-KR" altLang="ko-KR" sz="2400" dirty="0" smtClean="0"/>
              <a:t>증가</a:t>
            </a:r>
            <a:endParaRPr lang="ko-KR" altLang="ko-KR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9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9" y="734288"/>
            <a:ext cx="8742243" cy="16479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48497" y="3453820"/>
            <a:ext cx="8480969" cy="2248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pop() </a:t>
            </a:r>
            <a:r>
              <a:rPr lang="ko-KR" altLang="ko-KR" sz="2400" dirty="0" err="1" smtClean="0"/>
              <a:t>메소드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스택이 </a:t>
            </a:r>
            <a:r>
              <a:rPr lang="en-US" altLang="ko-KR" sz="2400" dirty="0"/>
              <a:t>empty</a:t>
            </a:r>
            <a:r>
              <a:rPr lang="ko-KR" altLang="ko-KR" sz="2400" dirty="0"/>
              <a:t>가 아닐 때</a:t>
            </a:r>
            <a:r>
              <a:rPr lang="en-US" altLang="ko-KR" sz="2400" dirty="0"/>
              <a:t>, top</a:t>
            </a:r>
            <a:r>
              <a:rPr lang="ko-KR" altLang="ko-KR" sz="2400" dirty="0"/>
              <a:t>이 가리키는 노드의</a:t>
            </a:r>
            <a:r>
              <a:rPr lang="en-US" altLang="ko-KR" sz="2400" dirty="0"/>
              <a:t> item</a:t>
            </a:r>
            <a:r>
              <a:rPr lang="ko-KR" altLang="ko-KR" sz="2400" dirty="0"/>
              <a:t>을 </a:t>
            </a:r>
            <a:r>
              <a:rPr lang="en-US" altLang="ko-KR" sz="2400" dirty="0" err="1"/>
              <a:t>topItem</a:t>
            </a:r>
            <a:r>
              <a:rPr lang="ko-KR" altLang="ko-KR" sz="2400" dirty="0"/>
              <a:t>에 </a:t>
            </a:r>
            <a:r>
              <a:rPr lang="ko-KR" altLang="ko-KR" sz="2400" dirty="0" smtClean="0"/>
              <a:t>저장한 뒤 </a:t>
            </a:r>
            <a:r>
              <a:rPr lang="en-US" altLang="ko-KR" sz="2400" dirty="0" smtClean="0"/>
              <a:t>line </a:t>
            </a:r>
            <a:r>
              <a:rPr lang="en-US" altLang="ko-KR" sz="2400" dirty="0"/>
              <a:t>06</a:t>
            </a:r>
            <a:r>
              <a:rPr lang="ko-KR" altLang="ko-KR" sz="2400" dirty="0"/>
              <a:t>에서 이를 </a:t>
            </a:r>
            <a:r>
              <a:rPr lang="ko-KR" altLang="ko-KR" sz="2400" dirty="0" smtClean="0"/>
              <a:t>리턴</a:t>
            </a:r>
            <a:r>
              <a:rPr lang="en-US" altLang="ko-KR" sz="2400" dirty="0" smtClean="0"/>
              <a:t>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04: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top</a:t>
            </a:r>
            <a:r>
              <a:rPr lang="ko-KR" altLang="ko-KR" sz="2400" dirty="0"/>
              <a:t>을 </a:t>
            </a:r>
            <a:r>
              <a:rPr lang="en-US" altLang="ko-KR" sz="2400" dirty="0"/>
              <a:t>top</a:t>
            </a:r>
            <a:r>
              <a:rPr lang="ko-KR" altLang="ko-KR" sz="2400" dirty="0"/>
              <a:t>이 참조하던 노드를 가리키게 </a:t>
            </a:r>
            <a:endParaRPr lang="en-US" altLang="ko-KR" sz="2400" dirty="0" smtClean="0"/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05: size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1 </a:t>
            </a:r>
            <a:r>
              <a:rPr lang="ko-KR" altLang="ko-KR" sz="2400" dirty="0" smtClean="0"/>
              <a:t>감소</a:t>
            </a:r>
            <a:endParaRPr lang="ko-KR" altLang="ko-KR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2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0670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굴림" panose="020B0600000101010101" pitchFamily="50" charset="-127"/>
                <a:cs typeface="+mn-cs"/>
              </a:rPr>
              <a:t>top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588196" y="4254778"/>
            <a:ext cx="432000" cy="0"/>
          </a:xfrm>
          <a:custGeom>
            <a:avLst/>
            <a:gdLst>
              <a:gd name="connsiteX0" fmla="*/ 0 w 609600"/>
              <a:gd name="connsiteY0" fmla="*/ 0 h 254000"/>
              <a:gd name="connsiteX1" fmla="*/ 609600 w 60960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254000">
                <a:moveTo>
                  <a:pt x="0" y="0"/>
                </a:moveTo>
                <a:lnTo>
                  <a:pt x="609600" y="254000"/>
                </a:ln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588196" y="3791372"/>
            <a:ext cx="432000" cy="0"/>
          </a:xfrm>
          <a:custGeom>
            <a:avLst/>
            <a:gdLst>
              <a:gd name="connsiteX0" fmla="*/ 0 w 609600"/>
              <a:gd name="connsiteY0" fmla="*/ 0 h 254000"/>
              <a:gd name="connsiteX1" fmla="*/ 609600 w 60960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254000">
                <a:moveTo>
                  <a:pt x="0" y="0"/>
                </a:moveTo>
                <a:lnTo>
                  <a:pt x="609600" y="254000"/>
                </a:ln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48" y="2814618"/>
            <a:ext cx="7610475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16" y="4070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굴림" panose="020B0600000101010101" pitchFamily="50" charset="-127"/>
                <a:cs typeface="+mn-cs"/>
              </a:rPr>
              <a:t>top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092204" y="3678714"/>
            <a:ext cx="540000" cy="21600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92204" y="4110786"/>
            <a:ext cx="612000" cy="21600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80712" y="1055524"/>
            <a:ext cx="3498073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프로그램의 </a:t>
            </a:r>
            <a:r>
              <a:rPr kumimoji="1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수행결과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3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60" y="4017171"/>
            <a:ext cx="571500" cy="609600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-55868" y="2034444"/>
            <a:ext cx="5065632" cy="559164"/>
            <a:chOff x="539552" y="2077748"/>
            <a:chExt cx="5065632" cy="559164"/>
          </a:xfrm>
        </p:grpSpPr>
        <p:sp>
          <p:nvSpPr>
            <p:cNvPr id="110" name="직사각형 109"/>
            <p:cNvSpPr/>
            <p:nvPr/>
          </p:nvSpPr>
          <p:spPr>
            <a:xfrm>
              <a:off x="4418352" y="2096912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3842288" y="2096912"/>
              <a:ext cx="468000" cy="540000"/>
            </a:xfrm>
            <a:prstGeom prst="rect">
              <a:avLst/>
            </a:prstGeom>
            <a:solidFill>
              <a:srgbClr val="99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1934128" y="2096912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5030472" y="2096912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158264" y="2096912"/>
              <a:ext cx="468000" cy="540000"/>
            </a:xfrm>
            <a:prstGeom prst="rect">
              <a:avLst/>
            </a:prstGeom>
            <a:solidFill>
              <a:srgbClr val="99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582200" y="2096912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142040" y="2096912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9552" y="2096912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21506" name="Text Box 2"/>
            <p:cNvSpPr txBox="1">
              <a:spLocks noChangeArrowheads="1"/>
            </p:cNvSpPr>
            <p:nvPr/>
          </p:nvSpPr>
          <p:spPr bwMode="auto">
            <a:xfrm>
              <a:off x="592273" y="2077748"/>
              <a:ext cx="50129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(      )    {    (     )    }    }</a:t>
              </a:r>
              <a:r>
                <a:rPr kumimoji="1" lang="en-US" altLang="zh-TW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971704" y="4842678"/>
            <a:ext cx="468000" cy="559164"/>
            <a:chOff x="755576" y="1573692"/>
            <a:chExt cx="468000" cy="559164"/>
          </a:xfrm>
        </p:grpSpPr>
        <p:sp>
          <p:nvSpPr>
            <p:cNvPr id="40" name="직사각형 39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907808" y="4293096"/>
            <a:ext cx="549767" cy="576064"/>
            <a:chOff x="1357937" y="2708920"/>
            <a:chExt cx="549767" cy="576064"/>
          </a:xfrm>
        </p:grpSpPr>
        <p:sp>
          <p:nvSpPr>
            <p:cNvPr id="44" name="직사각형 43"/>
            <p:cNvSpPr/>
            <p:nvPr/>
          </p:nvSpPr>
          <p:spPr>
            <a:xfrm>
              <a:off x="1405000" y="2744984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1357937" y="2708920"/>
              <a:ext cx="549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(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212064" y="4293096"/>
            <a:ext cx="478880" cy="559164"/>
            <a:chOff x="791632" y="3733932"/>
            <a:chExt cx="478880" cy="559164"/>
          </a:xfrm>
        </p:grpSpPr>
        <p:sp>
          <p:nvSpPr>
            <p:cNvPr id="48" name="직사각형 47"/>
            <p:cNvSpPr/>
            <p:nvPr/>
          </p:nvSpPr>
          <p:spPr>
            <a:xfrm>
              <a:off x="791632" y="3753096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855233" y="373393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364192" y="3740560"/>
            <a:ext cx="549767" cy="570340"/>
            <a:chOff x="2230674" y="2714644"/>
            <a:chExt cx="549767" cy="570340"/>
          </a:xfrm>
        </p:grpSpPr>
        <p:sp>
          <p:nvSpPr>
            <p:cNvPr id="57" name="직사각형 56"/>
            <p:cNvSpPr/>
            <p:nvPr/>
          </p:nvSpPr>
          <p:spPr>
            <a:xfrm>
              <a:off x="2269096" y="2744984"/>
              <a:ext cx="468000" cy="540000"/>
            </a:xfrm>
            <a:prstGeom prst="rect">
              <a:avLst/>
            </a:prstGeom>
            <a:solidFill>
              <a:srgbClr val="99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2230674" y="2714644"/>
              <a:ext cx="549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(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1953519" y="4855384"/>
            <a:ext cx="468000" cy="559164"/>
            <a:chOff x="755576" y="1573692"/>
            <a:chExt cx="468000" cy="559164"/>
          </a:xfrm>
        </p:grpSpPr>
        <p:sp>
          <p:nvSpPr>
            <p:cNvPr id="64" name="직사각형 63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3059936" y="4853942"/>
            <a:ext cx="468000" cy="559164"/>
            <a:chOff x="755576" y="1573692"/>
            <a:chExt cx="468000" cy="559164"/>
          </a:xfrm>
        </p:grpSpPr>
        <p:sp>
          <p:nvSpPr>
            <p:cNvPr id="67" name="직사각형 66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4217504" y="4842678"/>
            <a:ext cx="468000" cy="559164"/>
            <a:chOff x="755576" y="1573692"/>
            <a:chExt cx="468000" cy="559164"/>
          </a:xfrm>
        </p:grpSpPr>
        <p:sp>
          <p:nvSpPr>
            <p:cNvPr id="81" name="직사각형 80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8203524" y="4850116"/>
            <a:ext cx="468000" cy="559164"/>
            <a:chOff x="755576" y="1573692"/>
            <a:chExt cx="468000" cy="559164"/>
          </a:xfrm>
        </p:grpSpPr>
        <p:sp>
          <p:nvSpPr>
            <p:cNvPr id="90" name="직사각형 89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91" name="Text Box 2"/>
            <p:cNvSpPr txBox="1">
              <a:spLocks noChangeArrowheads="1"/>
            </p:cNvSpPr>
            <p:nvPr/>
          </p:nvSpPr>
          <p:spPr bwMode="auto">
            <a:xfrm>
              <a:off x="857027" y="1573692"/>
              <a:ext cx="3665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5405076" y="4300254"/>
            <a:ext cx="478880" cy="559164"/>
            <a:chOff x="791632" y="3733932"/>
            <a:chExt cx="478880" cy="559164"/>
          </a:xfrm>
        </p:grpSpPr>
        <p:sp>
          <p:nvSpPr>
            <p:cNvPr id="96" name="직사각형 95"/>
            <p:cNvSpPr/>
            <p:nvPr/>
          </p:nvSpPr>
          <p:spPr>
            <a:xfrm>
              <a:off x="791632" y="3753096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97" name="Text Box 2"/>
            <p:cNvSpPr txBox="1">
              <a:spLocks noChangeArrowheads="1"/>
            </p:cNvSpPr>
            <p:nvPr/>
          </p:nvSpPr>
          <p:spPr bwMode="auto">
            <a:xfrm>
              <a:off x="855233" y="373393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5406757" y="4842678"/>
            <a:ext cx="468000" cy="559164"/>
            <a:chOff x="755576" y="1573692"/>
            <a:chExt cx="468000" cy="559164"/>
          </a:xfrm>
        </p:grpSpPr>
        <p:sp>
          <p:nvSpPr>
            <p:cNvPr id="99" name="직사각형 98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0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6764321" y="4300254"/>
            <a:ext cx="478880" cy="559164"/>
            <a:chOff x="791632" y="3733932"/>
            <a:chExt cx="478880" cy="559164"/>
          </a:xfrm>
        </p:grpSpPr>
        <p:sp>
          <p:nvSpPr>
            <p:cNvPr id="102" name="직사각형 101"/>
            <p:cNvSpPr/>
            <p:nvPr/>
          </p:nvSpPr>
          <p:spPr>
            <a:xfrm>
              <a:off x="791632" y="3753096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3" name="Text Box 2"/>
            <p:cNvSpPr txBox="1">
              <a:spLocks noChangeArrowheads="1"/>
            </p:cNvSpPr>
            <p:nvPr/>
          </p:nvSpPr>
          <p:spPr bwMode="auto">
            <a:xfrm>
              <a:off x="855233" y="373393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6763364" y="4842678"/>
            <a:ext cx="468000" cy="559164"/>
            <a:chOff x="755576" y="1573692"/>
            <a:chExt cx="468000" cy="559164"/>
          </a:xfrm>
        </p:grpSpPr>
        <p:sp>
          <p:nvSpPr>
            <p:cNvPr id="105" name="직사각형 104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108064" y="5409280"/>
            <a:ext cx="101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 flipV="1">
            <a:off x="971704" y="5401842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-36512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flipV="1">
            <a:off x="3059936" y="539769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flipV="1">
            <a:off x="1953519" y="539769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 flipV="1">
            <a:off x="5402614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flipV="1">
            <a:off x="4212064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 flipV="1">
            <a:off x="6763364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 flipV="1">
            <a:off x="8203524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 flipV="1">
            <a:off x="9607628" y="539769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2962187" y="5517232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593607" y="5517232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8131412" y="5546543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9545935" y="5530003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792355" y="5549170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{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1728459" y="5543051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3960707" y="5530003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{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130224" y="5517232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-16620" y="1552692"/>
            <a:ext cx="524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                   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  <a:sym typeface="Symbol" panose="05050102010706020507" pitchFamily="18" charset="2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09258" y="488606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 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533272" y="4359981"/>
            <a:ext cx="39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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  <a:sym typeface="Symbol" panose="05050102010706020507" pitchFamily="18" charset="2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112657" y="3188295"/>
            <a:ext cx="505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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078577" y="3554031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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2627784" y="3573621"/>
            <a:ext cx="549767" cy="576064"/>
            <a:chOff x="1357937" y="2708920"/>
            <a:chExt cx="549767" cy="576064"/>
          </a:xfrm>
        </p:grpSpPr>
        <p:sp>
          <p:nvSpPr>
            <p:cNvPr id="85" name="직사각형 84"/>
            <p:cNvSpPr/>
            <p:nvPr/>
          </p:nvSpPr>
          <p:spPr>
            <a:xfrm>
              <a:off x="1405000" y="2744984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86" name="Text Box 2"/>
            <p:cNvSpPr txBox="1">
              <a:spLocks noChangeArrowheads="1"/>
            </p:cNvSpPr>
            <p:nvPr/>
          </p:nvSpPr>
          <p:spPr bwMode="auto">
            <a:xfrm>
              <a:off x="1357937" y="2708920"/>
              <a:ext cx="549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(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3563888" y="3573621"/>
            <a:ext cx="549767" cy="576064"/>
            <a:chOff x="1357937" y="2708920"/>
            <a:chExt cx="549767" cy="576064"/>
          </a:xfrm>
        </p:grpSpPr>
        <p:sp>
          <p:nvSpPr>
            <p:cNvPr id="88" name="직사각형 87"/>
            <p:cNvSpPr/>
            <p:nvPr/>
          </p:nvSpPr>
          <p:spPr>
            <a:xfrm>
              <a:off x="1405000" y="2744984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92" name="Text Box 2"/>
            <p:cNvSpPr txBox="1">
              <a:spLocks noChangeArrowheads="1"/>
            </p:cNvSpPr>
            <p:nvPr/>
          </p:nvSpPr>
          <p:spPr bwMode="auto">
            <a:xfrm>
              <a:off x="1357937" y="2708920"/>
              <a:ext cx="549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)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sp>
        <p:nvSpPr>
          <p:cNvPr id="93" name="직사각형 92"/>
          <p:cNvSpPr/>
          <p:nvPr/>
        </p:nvSpPr>
        <p:spPr>
          <a:xfrm>
            <a:off x="3739848" y="4347043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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4971022" y="3758532"/>
            <a:ext cx="495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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7843380" y="4030254"/>
            <a:ext cx="478880" cy="559164"/>
            <a:chOff x="791632" y="3733932"/>
            <a:chExt cx="478880" cy="559164"/>
          </a:xfrm>
        </p:grpSpPr>
        <p:sp>
          <p:nvSpPr>
            <p:cNvPr id="113" name="직사각형 112"/>
            <p:cNvSpPr/>
            <p:nvPr/>
          </p:nvSpPr>
          <p:spPr>
            <a:xfrm>
              <a:off x="791632" y="3753096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22" name="Text Box 2"/>
            <p:cNvSpPr txBox="1">
              <a:spLocks noChangeArrowheads="1"/>
            </p:cNvSpPr>
            <p:nvPr/>
          </p:nvSpPr>
          <p:spPr bwMode="auto">
            <a:xfrm>
              <a:off x="855233" y="373393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sp>
        <p:nvSpPr>
          <p:cNvPr id="124" name="직사각형 123"/>
          <p:cNvSpPr/>
          <p:nvPr/>
        </p:nvSpPr>
        <p:spPr>
          <a:xfrm>
            <a:off x="6794878" y="269907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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8216522" y="367985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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6757890" y="3126979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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354160" y="3182633"/>
            <a:ext cx="468000" cy="540000"/>
          </a:xfrm>
          <a:prstGeom prst="rect">
            <a:avLst/>
          </a:prstGeom>
          <a:solidFill>
            <a:srgbClr val="99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6307097" y="3146569"/>
            <a:ext cx="549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9pPr>
          </a:lstStyle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    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7290264" y="3182633"/>
            <a:ext cx="468000" cy="540000"/>
          </a:xfrm>
          <a:prstGeom prst="rect">
            <a:avLst/>
          </a:prstGeom>
          <a:solidFill>
            <a:srgbClr val="99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7243201" y="3146569"/>
            <a:ext cx="549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9pPr>
          </a:lstStyle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)    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8165294" y="4012080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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164" y="4645568"/>
            <a:ext cx="1333500" cy="638175"/>
          </a:xfrm>
          <a:prstGeom prst="rect">
            <a:avLst/>
          </a:prstGeom>
        </p:spPr>
      </p:pic>
      <p:sp>
        <p:nvSpPr>
          <p:cNvPr id="133" name="직사각형 132"/>
          <p:cNvSpPr/>
          <p:nvPr/>
        </p:nvSpPr>
        <p:spPr>
          <a:xfrm>
            <a:off x="9572374" y="4725638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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596076" y="4335245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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-265941" y="5549170"/>
            <a:ext cx="853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empty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3947341" y="620688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[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예제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1]</a:t>
            </a:r>
          </a:p>
        </p:txBody>
      </p:sp>
      <p:sp>
        <p:nvSpPr>
          <p:cNvPr id="134" name="직사각형 133"/>
          <p:cNvSpPr/>
          <p:nvPr/>
        </p:nvSpPr>
        <p:spPr>
          <a:xfrm>
            <a:off x="-180528" y="1453618"/>
            <a:ext cx="5126693" cy="132730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5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3.1 </a:t>
            </a:r>
            <a:r>
              <a:rPr lang="ko-KR" altLang="ko-KR" sz="3200" dirty="0" smtClean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스택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 smtClean="0"/>
              <a:t>한 </a:t>
            </a:r>
            <a:r>
              <a:rPr lang="ko-KR" altLang="ko-KR" dirty="0"/>
              <a:t>쪽 끝에서만 </a:t>
            </a:r>
            <a:r>
              <a:rPr lang="en-US" altLang="ko-KR" dirty="0"/>
              <a:t>item(</a:t>
            </a:r>
            <a:r>
              <a:rPr lang="ko-KR" altLang="ko-KR" dirty="0"/>
              <a:t>항목</a:t>
            </a:r>
            <a:r>
              <a:rPr lang="en-US" altLang="ko-KR" dirty="0"/>
              <a:t>)</a:t>
            </a:r>
            <a:r>
              <a:rPr lang="ko-KR" altLang="ko-KR" dirty="0"/>
              <a:t>을 삭제하거나 새로운 </a:t>
            </a:r>
            <a:r>
              <a:rPr lang="en-US" altLang="ko-KR" dirty="0"/>
              <a:t>item</a:t>
            </a:r>
            <a:r>
              <a:rPr lang="ko-KR" altLang="ko-KR" dirty="0"/>
              <a:t>을 저장하는 </a:t>
            </a:r>
            <a:r>
              <a:rPr lang="ko-KR" altLang="ko-KR" dirty="0" smtClean="0"/>
              <a:t>자료구조</a:t>
            </a:r>
            <a:endParaRPr lang="en-US" altLang="ko-KR" dirty="0" smtClean="0"/>
          </a:p>
          <a:p>
            <a:r>
              <a:rPr lang="ko-KR" altLang="ko-KR" dirty="0" smtClean="0"/>
              <a:t>새</a:t>
            </a:r>
            <a:r>
              <a:rPr lang="en-US" altLang="ko-KR" dirty="0" smtClean="0"/>
              <a:t> </a:t>
            </a:r>
            <a:r>
              <a:rPr lang="en-US" altLang="ko-KR" dirty="0"/>
              <a:t>item</a:t>
            </a:r>
            <a:r>
              <a:rPr lang="ko-KR" altLang="ko-KR" dirty="0"/>
              <a:t>을 저장하는 </a:t>
            </a:r>
            <a:r>
              <a:rPr lang="ko-KR" altLang="ko-KR" dirty="0" smtClean="0"/>
              <a:t>연산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en-US" altLang="ko-KR" dirty="0" smtClean="0"/>
              <a:t>push</a:t>
            </a:r>
          </a:p>
          <a:p>
            <a:r>
              <a:rPr lang="en-US" altLang="ko-KR" dirty="0" smtClean="0"/>
              <a:t>Top item</a:t>
            </a:r>
            <a:r>
              <a:rPr lang="ko-KR" altLang="ko-KR" dirty="0"/>
              <a:t>을 삭제하는 </a:t>
            </a:r>
            <a:r>
              <a:rPr lang="ko-KR" altLang="ko-KR" dirty="0" smtClean="0"/>
              <a:t>연산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en-US" altLang="ko-KR" dirty="0" smtClean="0"/>
              <a:t>pop  </a:t>
            </a:r>
          </a:p>
          <a:p>
            <a:r>
              <a:rPr lang="ko-KR" altLang="en-US" dirty="0" err="1" smtClean="0">
                <a:solidFill>
                  <a:srgbClr val="3333FF"/>
                </a:solidFill>
              </a:rPr>
              <a:t>후</a:t>
            </a:r>
            <a:r>
              <a:rPr lang="ko-KR" altLang="ko-KR" dirty="0" err="1" smtClean="0">
                <a:solidFill>
                  <a:srgbClr val="3333FF"/>
                </a:solidFill>
              </a:rPr>
              <a:t>입</a:t>
            </a:r>
            <a:r>
              <a:rPr lang="ko-KR" altLang="ko-KR" dirty="0" smtClean="0">
                <a:solidFill>
                  <a:srgbClr val="3333FF"/>
                </a:solidFill>
              </a:rPr>
              <a:t> </a:t>
            </a:r>
            <a:r>
              <a:rPr lang="ko-KR" altLang="ko-KR" dirty="0">
                <a:solidFill>
                  <a:srgbClr val="3333FF"/>
                </a:solidFill>
              </a:rPr>
              <a:t>선출</a:t>
            </a:r>
            <a:r>
              <a:rPr lang="en-US" altLang="ko-KR" dirty="0" smtClean="0">
                <a:solidFill>
                  <a:srgbClr val="3333FF"/>
                </a:solidFill>
              </a:rPr>
              <a:t>(Last-In </a:t>
            </a:r>
            <a:r>
              <a:rPr lang="en-US" altLang="ko-KR" dirty="0">
                <a:solidFill>
                  <a:srgbClr val="3333FF"/>
                </a:solidFill>
              </a:rPr>
              <a:t>First-Out, </a:t>
            </a:r>
            <a:r>
              <a:rPr lang="en-US" altLang="ko-KR" dirty="0" smtClean="0">
                <a:solidFill>
                  <a:srgbClr val="3333FF"/>
                </a:solidFill>
              </a:rPr>
              <a:t>LIFO</a:t>
            </a:r>
            <a:r>
              <a:rPr lang="en-US" altLang="ko-KR" dirty="0">
                <a:solidFill>
                  <a:srgbClr val="3333FF"/>
                </a:solidFill>
              </a:rPr>
              <a:t>)</a:t>
            </a:r>
            <a:r>
              <a:rPr lang="en-US" altLang="ko-KR" dirty="0"/>
              <a:t> </a:t>
            </a:r>
            <a:r>
              <a:rPr lang="ko-KR" altLang="ko-KR" dirty="0"/>
              <a:t>원칙하에 </a:t>
            </a:r>
            <a:r>
              <a:rPr lang="en-US" altLang="ko-KR" dirty="0"/>
              <a:t>item</a:t>
            </a:r>
            <a:r>
              <a:rPr lang="ko-KR" altLang="ko-KR" dirty="0"/>
              <a:t>의 삽입과 </a:t>
            </a:r>
            <a:r>
              <a:rPr lang="ko-KR" altLang="ko-KR" dirty="0" smtClean="0"/>
              <a:t>삭제 수행</a:t>
            </a:r>
            <a:endParaRPr lang="ko-KR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-74489" y="4071214"/>
            <a:ext cx="9292977" cy="2525177"/>
            <a:chOff x="-324544" y="1591965"/>
            <a:chExt cx="9292977" cy="2525177"/>
          </a:xfrm>
        </p:grpSpPr>
        <p:sp>
          <p:nvSpPr>
            <p:cNvPr id="5" name="직사각형 4"/>
            <p:cNvSpPr/>
            <p:nvPr/>
          </p:nvSpPr>
          <p:spPr>
            <a:xfrm>
              <a:off x="6433745" y="3717032"/>
              <a:ext cx="665683" cy="36988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827585" y="3721559"/>
              <a:ext cx="8140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+mn-cs"/>
                </a:rPr>
                <a:t>push(</a:t>
              </a:r>
              <a:r>
                <a:rPr kumimoji="1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사과</a:t>
              </a: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+mn-cs"/>
                </a:rPr>
                <a:t>)   push(</a:t>
              </a:r>
              <a:r>
                <a:rPr kumimoji="1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오렌지</a:t>
              </a: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+mn-cs"/>
                </a:rPr>
                <a:t>)  push(</a:t>
              </a:r>
              <a:r>
                <a:rPr kumimoji="1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체리</a:t>
              </a: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+mn-cs"/>
                </a:rPr>
                <a:t>)  push(</a:t>
              </a:r>
              <a:r>
                <a:rPr kumimoji="1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배</a:t>
              </a: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+mn-cs"/>
                </a:rPr>
                <a:t>)         </a:t>
              </a: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+mn-cs"/>
                </a:rPr>
                <a:t>pop() </a:t>
              </a: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+mn-cs"/>
                </a:rPr>
                <a:t>      push(</a:t>
              </a:r>
              <a:r>
                <a:rPr kumimoji="1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포도</a:t>
              </a: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+mn-cs"/>
                </a:rPr>
                <a:t>)  </a:t>
              </a:r>
              <a:endPara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1505100" y="3272904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695145" y="3069810"/>
              <a:ext cx="50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top</a:t>
              </a: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 flipH="1">
              <a:off x="3028455" y="2820574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3199904" y="2553488"/>
              <a:ext cx="50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top</a:t>
              </a: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H="1">
              <a:off x="4403303" y="2321225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4568056" y="2090981"/>
              <a:ext cx="50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top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5705383" y="1844824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5882570" y="1616615"/>
              <a:ext cx="50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top</a:t>
              </a: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0" y="3510361"/>
              <a:ext cx="457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735" y="3060119"/>
              <a:ext cx="446400" cy="4408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978" y="3060119"/>
              <a:ext cx="446400" cy="4408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7031905" y="2276872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7184593" y="2060848"/>
              <a:ext cx="50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top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8295679" y="1813295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8460432" y="1591965"/>
              <a:ext cx="50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rPr>
                <a:t>top</a:t>
              </a: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538" y="1593706"/>
              <a:ext cx="446400" cy="4630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2928" y="3060119"/>
              <a:ext cx="446400" cy="4408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0905" y="3060119"/>
              <a:ext cx="446400" cy="4408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5203" y="3060119"/>
              <a:ext cx="446400" cy="4408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9501" y="3060119"/>
              <a:ext cx="446400" cy="4408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1307" y="1645296"/>
              <a:ext cx="446400" cy="4101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28" name="직선 연결선 27"/>
            <p:cNvCxnSpPr/>
            <p:nvPr/>
          </p:nvCxnSpPr>
          <p:spPr>
            <a:xfrm flipV="1">
              <a:off x="-1934" y="3501008"/>
              <a:ext cx="8712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2928" y="2068066"/>
              <a:ext cx="446400" cy="4898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4978" y="2566477"/>
              <a:ext cx="446400" cy="47940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0965" y="2568133"/>
              <a:ext cx="446400" cy="47940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868" y="2068053"/>
              <a:ext cx="446400" cy="4898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0905" y="2568120"/>
              <a:ext cx="446400" cy="47940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8997" y="2073918"/>
              <a:ext cx="446400" cy="4898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7034" y="2573985"/>
              <a:ext cx="446400" cy="47940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9501" y="2068053"/>
              <a:ext cx="446400" cy="4898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7538" y="2568120"/>
              <a:ext cx="446400" cy="47940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-324544" y="3717032"/>
              <a:ext cx="115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empty</a:t>
              </a:r>
              <a:endPara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43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640249"/>
            <a:ext cx="7886700" cy="503554"/>
          </a:xfrm>
        </p:spPr>
        <p:txBody>
          <a:bodyPr/>
          <a:lstStyle/>
          <a:p>
            <a:pPr algn="ctr"/>
            <a:r>
              <a:rPr lang="ko-KR" altLang="en-US" dirty="0" smtClean="0"/>
              <a:t>스택의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응용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937084"/>
            <a:ext cx="7886700" cy="455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ko-KR" dirty="0" smtClean="0"/>
              <a:t>컴파일러의 </a:t>
            </a:r>
            <a:r>
              <a:rPr lang="ko-KR" altLang="ko-KR" dirty="0"/>
              <a:t>괄호 짝 </a:t>
            </a:r>
            <a:r>
              <a:rPr lang="ko-KR" altLang="ko-KR" dirty="0" smtClean="0"/>
              <a:t>맞추기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dirty="0" smtClean="0"/>
              <a:t>회문</a:t>
            </a:r>
            <a:r>
              <a:rPr lang="en-US" altLang="ko-KR" dirty="0"/>
              <a:t>(Palindrome) </a:t>
            </a:r>
            <a:r>
              <a:rPr lang="ko-KR" altLang="ko-KR" dirty="0" smtClean="0"/>
              <a:t>검사하기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dirty="0" err="1" smtClean="0"/>
              <a:t>후위표기법</a:t>
            </a:r>
            <a:r>
              <a:rPr lang="en-US" altLang="ko-KR" dirty="0"/>
              <a:t>(Postfix Notation) </a:t>
            </a:r>
            <a:r>
              <a:rPr lang="ko-KR" altLang="ko-KR" dirty="0"/>
              <a:t>수식 </a:t>
            </a:r>
            <a:r>
              <a:rPr lang="ko-KR" altLang="ko-KR" dirty="0" smtClean="0"/>
              <a:t>계산하기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dirty="0" err="1" smtClean="0"/>
              <a:t>중위표기법</a:t>
            </a:r>
            <a:r>
              <a:rPr lang="en-US" altLang="ko-KR" dirty="0"/>
              <a:t>(Infix Notation) </a:t>
            </a:r>
            <a:r>
              <a:rPr lang="ko-KR" altLang="ko-KR" dirty="0"/>
              <a:t>수식의 </a:t>
            </a:r>
            <a:r>
              <a:rPr lang="ko-KR" altLang="ko-KR" dirty="0" err="1"/>
              <a:t>후위표기법</a:t>
            </a:r>
            <a:r>
              <a:rPr lang="ko-KR" altLang="ko-KR" dirty="0"/>
              <a:t> </a:t>
            </a:r>
            <a:r>
              <a:rPr lang="ko-KR" altLang="ko-KR" dirty="0" smtClean="0"/>
              <a:t>변환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727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28650" y="1396180"/>
            <a:ext cx="7275871" cy="9930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ko-KR" dirty="0"/>
              <a:t>컴파일러의 괄호 짝 </a:t>
            </a:r>
            <a:r>
              <a:rPr lang="ko-KR" altLang="ko-KR" dirty="0" smtClean="0"/>
              <a:t>맞추기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528787"/>
            <a:ext cx="7886700" cy="5228924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altLang="ko-KR" dirty="0">
                <a:solidFill>
                  <a:srgbClr val="3333FF"/>
                </a:solidFill>
              </a:rPr>
              <a:t>[</a:t>
            </a:r>
            <a:r>
              <a:rPr lang="ko-KR" altLang="ko-KR" dirty="0">
                <a:solidFill>
                  <a:srgbClr val="3333FF"/>
                </a:solidFill>
              </a:rPr>
              <a:t>핵심 아이디어</a:t>
            </a:r>
            <a:r>
              <a:rPr lang="en-US" altLang="ko-KR" dirty="0">
                <a:solidFill>
                  <a:srgbClr val="3333FF"/>
                </a:solidFill>
              </a:rPr>
              <a:t>]</a:t>
            </a:r>
            <a:r>
              <a:rPr lang="en-US" altLang="ko-KR" dirty="0">
                <a:solidFill>
                  <a:srgbClr val="00B050"/>
                </a:solidFill>
              </a:rPr>
              <a:t> </a:t>
            </a:r>
            <a:r>
              <a:rPr lang="ko-KR" altLang="ko-KR" dirty="0">
                <a:solidFill>
                  <a:srgbClr val="00B050"/>
                </a:solidFill>
              </a:rPr>
              <a:t>왼쪽 괄호는 스택에 </a:t>
            </a:r>
            <a:r>
              <a:rPr lang="en-US" altLang="ko-KR" dirty="0" smtClean="0">
                <a:solidFill>
                  <a:srgbClr val="00B050"/>
                </a:solidFill>
              </a:rPr>
              <a:t>push, </a:t>
            </a:r>
            <a:r>
              <a:rPr lang="ko-KR" altLang="ko-KR" dirty="0" smtClean="0">
                <a:solidFill>
                  <a:srgbClr val="00B050"/>
                </a:solidFill>
              </a:rPr>
              <a:t>오른쪽 </a:t>
            </a:r>
            <a:r>
              <a:rPr lang="ko-KR" altLang="ko-KR" dirty="0">
                <a:solidFill>
                  <a:srgbClr val="00B050"/>
                </a:solidFill>
              </a:rPr>
              <a:t>괄호를 </a:t>
            </a:r>
            <a:r>
              <a:rPr lang="ko-KR" altLang="ko-KR" dirty="0" smtClean="0">
                <a:solidFill>
                  <a:srgbClr val="00B050"/>
                </a:solidFill>
              </a:rPr>
              <a:t>읽으면 </a:t>
            </a:r>
            <a:r>
              <a:rPr lang="en-US" altLang="ko-KR" dirty="0" smtClean="0">
                <a:solidFill>
                  <a:srgbClr val="00B050"/>
                </a:solidFill>
              </a:rPr>
              <a:t>pop</a:t>
            </a:r>
            <a:r>
              <a:rPr lang="ko-KR" altLang="ko-KR" dirty="0" smtClean="0">
                <a:solidFill>
                  <a:srgbClr val="00B050"/>
                </a:solidFill>
              </a:rPr>
              <a:t> 수행</a:t>
            </a:r>
            <a:endParaRPr lang="en-US" altLang="ko-KR" dirty="0" smtClean="0"/>
          </a:p>
          <a:p>
            <a:pPr>
              <a:spcAft>
                <a:spcPts val="2400"/>
              </a:spcAft>
            </a:pPr>
            <a:r>
              <a:rPr lang="en-US" altLang="ko-KR" dirty="0"/>
              <a:t>pop</a:t>
            </a:r>
            <a:r>
              <a:rPr lang="ko-KR" altLang="ko-KR" dirty="0"/>
              <a:t>된 왼쪽 괄호와 바로 읽었던 오른쪽 괄호가 </a:t>
            </a:r>
            <a:r>
              <a:rPr lang="ko-KR" altLang="ko-KR" u="sng" dirty="0"/>
              <a:t>다른 종류이면</a:t>
            </a:r>
            <a:r>
              <a:rPr lang="ko-KR" altLang="ko-KR" dirty="0"/>
              <a:t> 에러 </a:t>
            </a:r>
            <a:r>
              <a:rPr lang="ko-KR" altLang="ko-KR" dirty="0" smtClean="0"/>
              <a:t>처리</a:t>
            </a:r>
            <a:r>
              <a:rPr lang="en-US" altLang="ko-KR" dirty="0" smtClean="0"/>
              <a:t>, </a:t>
            </a:r>
            <a:r>
              <a:rPr lang="ko-KR" altLang="ko-KR" dirty="0"/>
              <a:t>같은 종류이면 다음 괄호를 </a:t>
            </a:r>
            <a:r>
              <a:rPr lang="ko-KR" altLang="ko-KR" dirty="0" smtClean="0"/>
              <a:t>읽</a:t>
            </a:r>
            <a:r>
              <a:rPr lang="ko-KR" altLang="en-US" dirty="0"/>
              <a:t>음</a:t>
            </a:r>
            <a:r>
              <a:rPr lang="en-US" altLang="ko-KR" dirty="0" smtClean="0"/>
              <a:t> </a:t>
            </a:r>
          </a:p>
          <a:p>
            <a:pPr>
              <a:spcAft>
                <a:spcPts val="2400"/>
              </a:spcAft>
            </a:pPr>
            <a:r>
              <a:rPr lang="ko-KR" altLang="ko-KR" dirty="0" smtClean="0"/>
              <a:t>모든 </a:t>
            </a:r>
            <a:r>
              <a:rPr lang="ko-KR" altLang="ko-KR" dirty="0"/>
              <a:t>괄호를 읽은 뒤 에러가 없고 스택이 </a:t>
            </a:r>
            <a:r>
              <a:rPr lang="en-US" altLang="ko-KR" dirty="0"/>
              <a:t>empty</a:t>
            </a:r>
            <a:r>
              <a:rPr lang="ko-KR" altLang="ko-KR" dirty="0"/>
              <a:t>이면</a:t>
            </a:r>
            <a:r>
              <a:rPr lang="en-US" altLang="ko-KR" dirty="0"/>
              <a:t>, </a:t>
            </a:r>
            <a:r>
              <a:rPr lang="ko-KR" altLang="ko-KR" dirty="0"/>
              <a:t>괄호들이 정상적으로 사용된 </a:t>
            </a:r>
            <a:r>
              <a:rPr lang="ko-KR" altLang="ko-KR" dirty="0" smtClean="0"/>
              <a:t>것</a:t>
            </a:r>
            <a:endParaRPr lang="en-US" altLang="ko-KR" dirty="0" smtClean="0"/>
          </a:p>
          <a:p>
            <a:pPr>
              <a:spcAft>
                <a:spcPts val="2400"/>
              </a:spcAft>
            </a:pPr>
            <a:r>
              <a:rPr lang="ko-KR" altLang="ko-KR" dirty="0" smtClean="0"/>
              <a:t>만일 </a:t>
            </a:r>
            <a:r>
              <a:rPr lang="ko-KR" altLang="ko-KR" dirty="0"/>
              <a:t>모든 괄호를 처리한 후 스택이 </a:t>
            </a:r>
            <a:r>
              <a:rPr lang="en-US" altLang="ko-KR" dirty="0"/>
              <a:t>empty</a:t>
            </a:r>
            <a:r>
              <a:rPr lang="ko-KR" altLang="ko-KR" dirty="0"/>
              <a:t>가 아니면 짝이 맞지 않는 괄호가 스택에 남은 것이므로 에러 </a:t>
            </a:r>
            <a:r>
              <a:rPr lang="ko-KR" altLang="ko-KR" dirty="0" smtClean="0"/>
              <a:t>처리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08519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1512687"/>
            <a:ext cx="8758989" cy="3841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80072" y="32065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[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예제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]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88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0476" y="2054040"/>
            <a:ext cx="5142576" cy="559164"/>
            <a:chOff x="323528" y="764704"/>
            <a:chExt cx="5142576" cy="559164"/>
          </a:xfrm>
        </p:grpSpPr>
        <p:sp>
          <p:nvSpPr>
            <p:cNvPr id="110" name="직사각형 109"/>
            <p:cNvSpPr/>
            <p:nvPr/>
          </p:nvSpPr>
          <p:spPr>
            <a:xfrm>
              <a:off x="4176008" y="783868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3626264" y="783868"/>
              <a:ext cx="468000" cy="540000"/>
            </a:xfrm>
            <a:prstGeom prst="rect">
              <a:avLst/>
            </a:prstGeom>
            <a:solidFill>
              <a:srgbClr val="99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1718104" y="783868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4814448" y="783868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942240" y="783868"/>
              <a:ext cx="468000" cy="540000"/>
            </a:xfrm>
            <a:prstGeom prst="rect">
              <a:avLst/>
            </a:prstGeom>
            <a:solidFill>
              <a:srgbClr val="99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366176" y="783868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926016" y="783868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23528" y="783868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21506" name="Text Box 2"/>
            <p:cNvSpPr txBox="1">
              <a:spLocks noChangeArrowheads="1"/>
            </p:cNvSpPr>
            <p:nvPr/>
          </p:nvSpPr>
          <p:spPr bwMode="auto">
            <a:xfrm>
              <a:off x="376249" y="764704"/>
              <a:ext cx="50898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(      )    {    (     )    )    }</a:t>
              </a:r>
              <a:r>
                <a:rPr kumimoji="1" lang="en-US" altLang="zh-TW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971704" y="4842678"/>
            <a:ext cx="468000" cy="559164"/>
            <a:chOff x="755576" y="1573692"/>
            <a:chExt cx="468000" cy="559164"/>
          </a:xfrm>
        </p:grpSpPr>
        <p:sp>
          <p:nvSpPr>
            <p:cNvPr id="40" name="직사각형 39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907808" y="4293096"/>
            <a:ext cx="549767" cy="576064"/>
            <a:chOff x="1357937" y="2708920"/>
            <a:chExt cx="549767" cy="576064"/>
          </a:xfrm>
        </p:grpSpPr>
        <p:sp>
          <p:nvSpPr>
            <p:cNvPr id="44" name="직사각형 43"/>
            <p:cNvSpPr/>
            <p:nvPr/>
          </p:nvSpPr>
          <p:spPr>
            <a:xfrm>
              <a:off x="1405000" y="2744984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1357937" y="2708920"/>
              <a:ext cx="549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(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212064" y="4293096"/>
            <a:ext cx="478880" cy="559164"/>
            <a:chOff x="791632" y="3733932"/>
            <a:chExt cx="478880" cy="559164"/>
          </a:xfrm>
        </p:grpSpPr>
        <p:sp>
          <p:nvSpPr>
            <p:cNvPr id="48" name="직사각형 47"/>
            <p:cNvSpPr/>
            <p:nvPr/>
          </p:nvSpPr>
          <p:spPr>
            <a:xfrm>
              <a:off x="791632" y="3753096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855233" y="373393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364192" y="3740560"/>
            <a:ext cx="549767" cy="570340"/>
            <a:chOff x="2230674" y="2714644"/>
            <a:chExt cx="549767" cy="570340"/>
          </a:xfrm>
        </p:grpSpPr>
        <p:sp>
          <p:nvSpPr>
            <p:cNvPr id="57" name="직사각형 56"/>
            <p:cNvSpPr/>
            <p:nvPr/>
          </p:nvSpPr>
          <p:spPr>
            <a:xfrm>
              <a:off x="2269096" y="2744984"/>
              <a:ext cx="468000" cy="540000"/>
            </a:xfrm>
            <a:prstGeom prst="rect">
              <a:avLst/>
            </a:prstGeom>
            <a:solidFill>
              <a:srgbClr val="99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2230674" y="2714644"/>
              <a:ext cx="549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(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1953519" y="4855384"/>
            <a:ext cx="468000" cy="559164"/>
            <a:chOff x="755576" y="1573692"/>
            <a:chExt cx="468000" cy="559164"/>
          </a:xfrm>
        </p:grpSpPr>
        <p:sp>
          <p:nvSpPr>
            <p:cNvPr id="64" name="직사각형 63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3059936" y="4853942"/>
            <a:ext cx="468000" cy="559164"/>
            <a:chOff x="755576" y="1573692"/>
            <a:chExt cx="468000" cy="559164"/>
          </a:xfrm>
        </p:grpSpPr>
        <p:sp>
          <p:nvSpPr>
            <p:cNvPr id="67" name="직사각형 66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4217504" y="4842678"/>
            <a:ext cx="468000" cy="559164"/>
            <a:chOff x="755576" y="1573692"/>
            <a:chExt cx="468000" cy="559164"/>
          </a:xfrm>
        </p:grpSpPr>
        <p:sp>
          <p:nvSpPr>
            <p:cNvPr id="81" name="직사각형 80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8028384" y="4850116"/>
            <a:ext cx="468000" cy="559164"/>
            <a:chOff x="755576" y="1573692"/>
            <a:chExt cx="468000" cy="559164"/>
          </a:xfrm>
        </p:grpSpPr>
        <p:sp>
          <p:nvSpPr>
            <p:cNvPr id="90" name="직사각형 89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91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5405076" y="4300254"/>
            <a:ext cx="478880" cy="559164"/>
            <a:chOff x="791632" y="3733932"/>
            <a:chExt cx="478880" cy="559164"/>
          </a:xfrm>
        </p:grpSpPr>
        <p:sp>
          <p:nvSpPr>
            <p:cNvPr id="96" name="직사각형 95"/>
            <p:cNvSpPr/>
            <p:nvPr/>
          </p:nvSpPr>
          <p:spPr>
            <a:xfrm>
              <a:off x="791632" y="3753096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97" name="Text Box 2"/>
            <p:cNvSpPr txBox="1">
              <a:spLocks noChangeArrowheads="1"/>
            </p:cNvSpPr>
            <p:nvPr/>
          </p:nvSpPr>
          <p:spPr bwMode="auto">
            <a:xfrm>
              <a:off x="855233" y="373393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5406757" y="4842678"/>
            <a:ext cx="468000" cy="559164"/>
            <a:chOff x="755576" y="1573692"/>
            <a:chExt cx="468000" cy="559164"/>
          </a:xfrm>
        </p:grpSpPr>
        <p:sp>
          <p:nvSpPr>
            <p:cNvPr id="99" name="직사각형 98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0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6687653" y="4300254"/>
            <a:ext cx="478880" cy="559164"/>
            <a:chOff x="791632" y="3733932"/>
            <a:chExt cx="478880" cy="559164"/>
          </a:xfrm>
        </p:grpSpPr>
        <p:sp>
          <p:nvSpPr>
            <p:cNvPr id="102" name="직사각형 101"/>
            <p:cNvSpPr/>
            <p:nvPr/>
          </p:nvSpPr>
          <p:spPr>
            <a:xfrm>
              <a:off x="791632" y="3753096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3" name="Text Box 2"/>
            <p:cNvSpPr txBox="1">
              <a:spLocks noChangeArrowheads="1"/>
            </p:cNvSpPr>
            <p:nvPr/>
          </p:nvSpPr>
          <p:spPr bwMode="auto">
            <a:xfrm>
              <a:off x="855233" y="373393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6686696" y="4842678"/>
            <a:ext cx="468000" cy="559164"/>
            <a:chOff x="755576" y="1573692"/>
            <a:chExt cx="468000" cy="559164"/>
          </a:xfrm>
        </p:grpSpPr>
        <p:sp>
          <p:nvSpPr>
            <p:cNvPr id="105" name="직사각형 104"/>
            <p:cNvSpPr/>
            <p:nvPr/>
          </p:nvSpPr>
          <p:spPr>
            <a:xfrm>
              <a:off x="755576" y="1592856"/>
              <a:ext cx="468000" cy="540000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808297" y="157369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108064" y="540928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 flipV="1">
            <a:off x="971704" y="5401842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-36512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flipV="1">
            <a:off x="3059936" y="539769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flipV="1">
            <a:off x="1953519" y="539769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 flipV="1">
            <a:off x="5402614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flipV="1">
            <a:off x="4212064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 flipV="1">
            <a:off x="6686696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 flipV="1">
            <a:off x="8028384" y="540928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/>
          <p:cNvGrpSpPr/>
          <p:nvPr/>
        </p:nvGrpSpPr>
        <p:grpSpPr>
          <a:xfrm>
            <a:off x="7668344" y="4030254"/>
            <a:ext cx="478880" cy="559164"/>
            <a:chOff x="791632" y="3733932"/>
            <a:chExt cx="478880" cy="559164"/>
          </a:xfrm>
        </p:grpSpPr>
        <p:sp>
          <p:nvSpPr>
            <p:cNvPr id="61" name="직사각형 60"/>
            <p:cNvSpPr/>
            <p:nvPr/>
          </p:nvSpPr>
          <p:spPr>
            <a:xfrm>
              <a:off x="791632" y="3753096"/>
              <a:ext cx="468000" cy="540000"/>
            </a:xfrm>
            <a:prstGeom prst="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855233" y="3733932"/>
              <a:ext cx="415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{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4009855"/>
            <a:ext cx="571500" cy="619125"/>
          </a:xfrm>
          <a:prstGeom prst="rect">
            <a:avLst/>
          </a:prstGeom>
        </p:spPr>
      </p:pic>
      <p:sp>
        <p:nvSpPr>
          <p:cNvPr id="68" name="직사각형 67"/>
          <p:cNvSpPr/>
          <p:nvPr/>
        </p:nvSpPr>
        <p:spPr>
          <a:xfrm>
            <a:off x="2890179" y="5517232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6588224" y="5517232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7858731" y="5546543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755576" y="5549170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{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1691680" y="5543051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3995936" y="5530003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{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230923" y="5517232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192804" y="1470459"/>
            <a:ext cx="524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                   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9258" y="488606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 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533272" y="4359981"/>
            <a:ext cx="39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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  <a:sym typeface="Symbol" panose="05050102010706020507" pitchFamily="18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12657" y="3188295"/>
            <a:ext cx="505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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3078577" y="3554031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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2627784" y="3573621"/>
            <a:ext cx="549767" cy="576064"/>
            <a:chOff x="1357937" y="2708920"/>
            <a:chExt cx="549767" cy="576064"/>
          </a:xfrm>
        </p:grpSpPr>
        <p:sp>
          <p:nvSpPr>
            <p:cNvPr id="84" name="직사각형 83"/>
            <p:cNvSpPr/>
            <p:nvPr/>
          </p:nvSpPr>
          <p:spPr>
            <a:xfrm>
              <a:off x="1405000" y="2744984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1357937" y="2708920"/>
              <a:ext cx="549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(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3563888" y="3573621"/>
            <a:ext cx="549767" cy="576064"/>
            <a:chOff x="1357937" y="2708920"/>
            <a:chExt cx="549767" cy="576064"/>
          </a:xfrm>
        </p:grpSpPr>
        <p:sp>
          <p:nvSpPr>
            <p:cNvPr id="87" name="직사각형 86"/>
            <p:cNvSpPr/>
            <p:nvPr/>
          </p:nvSpPr>
          <p:spPr>
            <a:xfrm>
              <a:off x="1405000" y="2744984"/>
              <a:ext cx="468000" cy="540000"/>
            </a:xfrm>
            <a:prstGeom prst="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>
              <a:off x="1357937" y="2708920"/>
              <a:ext cx="549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49263" indent="-449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맑은 고딕" panose="020B0503020000020004" pitchFamily="50" charset="-127"/>
                </a:defRPr>
              </a:lvl9pPr>
            </a:lstStyle>
            <a:p>
              <a:pPr marL="449263" marR="0" lvl="0" indent="-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新細明體" panose="02020500000000000000" pitchFamily="18" charset="-120"/>
                  <a:cs typeface="Tahoma" panose="020B0604030504040204" pitchFamily="34" charset="0"/>
                </a:rPr>
                <a:t> )    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3739848" y="4347043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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71022" y="3758532"/>
            <a:ext cx="495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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619842" y="269907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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041486" y="367985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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6582854" y="3126979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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6179124" y="3182633"/>
            <a:ext cx="468000" cy="540000"/>
          </a:xfrm>
          <a:prstGeom prst="rect">
            <a:avLst/>
          </a:prstGeom>
          <a:solidFill>
            <a:srgbClr val="99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6132061" y="3146569"/>
            <a:ext cx="549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9pPr>
          </a:lstStyle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    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7115228" y="3182633"/>
            <a:ext cx="468000" cy="540000"/>
          </a:xfrm>
          <a:prstGeom prst="rect">
            <a:avLst/>
          </a:prstGeom>
          <a:solidFill>
            <a:srgbClr val="99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7068165" y="3146569"/>
            <a:ext cx="549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9pPr>
          </a:lstStyle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)    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8026440" y="40821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  <a:sym typeface="Webdings" panose="05030102010509060703" pitchFamily="18" charset="2"/>
              </a:rPr>
              <a:t>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-265941" y="5549170"/>
            <a:ext cx="853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empty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88280" y="1453618"/>
            <a:ext cx="5126693" cy="132730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180072" y="32065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[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예제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]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4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8930" y="2290915"/>
            <a:ext cx="7275871" cy="884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회문 검사하기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ko-KR" dirty="0"/>
              <a:t>회문</a:t>
            </a:r>
            <a:r>
              <a:rPr lang="en-US" altLang="ko-KR" dirty="0"/>
              <a:t>(Palindrome</a:t>
            </a:r>
            <a:r>
              <a:rPr lang="en-US" altLang="ko-KR" dirty="0" smtClean="0"/>
              <a:t>):</a:t>
            </a:r>
            <a:r>
              <a:rPr lang="ko-KR" altLang="ko-KR" dirty="0" smtClean="0"/>
              <a:t> </a:t>
            </a:r>
            <a:r>
              <a:rPr lang="ko-KR" altLang="ko-KR" dirty="0"/>
              <a:t>앞으로부터 읽으나 뒤로부터 읽으나 </a:t>
            </a:r>
            <a:r>
              <a:rPr lang="ko-KR" altLang="en-US" dirty="0" smtClean="0"/>
              <a:t>동일한</a:t>
            </a:r>
            <a:r>
              <a:rPr lang="ko-KR" altLang="ko-KR" dirty="0" smtClean="0"/>
              <a:t> 스트링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rgbClr val="3333FF"/>
                </a:solidFill>
              </a:rPr>
              <a:t>[</a:t>
            </a:r>
            <a:r>
              <a:rPr lang="ko-KR" altLang="ko-KR" dirty="0">
                <a:solidFill>
                  <a:srgbClr val="3333FF"/>
                </a:solidFill>
              </a:rPr>
              <a:t>핵심 아이디어</a:t>
            </a:r>
            <a:r>
              <a:rPr lang="en-US" altLang="ko-KR" dirty="0">
                <a:solidFill>
                  <a:srgbClr val="3333FF"/>
                </a:solidFill>
              </a:rPr>
              <a:t>] </a:t>
            </a:r>
            <a:r>
              <a:rPr lang="ko-KR" altLang="ko-KR" dirty="0">
                <a:solidFill>
                  <a:srgbClr val="00B050"/>
                </a:solidFill>
              </a:rPr>
              <a:t>전반부의 문자들을 스택에 </a:t>
            </a:r>
            <a:r>
              <a:rPr lang="en-US" altLang="ko-KR" dirty="0">
                <a:solidFill>
                  <a:srgbClr val="00B050"/>
                </a:solidFill>
              </a:rPr>
              <a:t>push</a:t>
            </a:r>
            <a:r>
              <a:rPr lang="ko-KR" altLang="ko-KR" dirty="0">
                <a:solidFill>
                  <a:srgbClr val="00B050"/>
                </a:solidFill>
              </a:rPr>
              <a:t>한 후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ko-KR" dirty="0">
                <a:solidFill>
                  <a:srgbClr val="00B050"/>
                </a:solidFill>
              </a:rPr>
              <a:t>후반부의 각 문자를 차례로 </a:t>
            </a:r>
            <a:r>
              <a:rPr lang="en-US" altLang="ko-KR" dirty="0">
                <a:solidFill>
                  <a:srgbClr val="00B050"/>
                </a:solidFill>
              </a:rPr>
              <a:t>pop</a:t>
            </a:r>
            <a:r>
              <a:rPr lang="ko-KR" altLang="ko-KR" dirty="0">
                <a:solidFill>
                  <a:srgbClr val="00B050"/>
                </a:solidFill>
              </a:rPr>
              <a:t>한 문자와 </a:t>
            </a:r>
            <a:r>
              <a:rPr lang="ko-KR" altLang="ko-KR" dirty="0" smtClean="0">
                <a:solidFill>
                  <a:srgbClr val="00B050"/>
                </a:solidFill>
              </a:rPr>
              <a:t>비교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ko-KR" dirty="0"/>
              <a:t>회문 검사하기는 주어진 스트링의 앞부분 반을 차례대로 읽어 스택에 </a:t>
            </a:r>
            <a:r>
              <a:rPr lang="en-US" altLang="ko-KR" dirty="0"/>
              <a:t>push</a:t>
            </a:r>
            <a:r>
              <a:rPr lang="ko-KR" altLang="ko-KR" dirty="0"/>
              <a:t>한 후</a:t>
            </a:r>
            <a:r>
              <a:rPr lang="en-US" altLang="ko-KR" dirty="0"/>
              <a:t>, </a:t>
            </a:r>
            <a:r>
              <a:rPr lang="ko-KR" altLang="ko-KR" dirty="0"/>
              <a:t>문자열의 길이가 짝수이면 뒷부분의 문자 </a:t>
            </a:r>
            <a:r>
              <a:rPr lang="en-US" altLang="ko-KR" dirty="0" smtClean="0"/>
              <a:t>1</a:t>
            </a:r>
            <a:r>
              <a:rPr lang="ko-KR" altLang="ko-KR" dirty="0" smtClean="0"/>
              <a:t> </a:t>
            </a:r>
            <a:r>
              <a:rPr lang="ko-KR" altLang="ko-KR" dirty="0"/>
              <a:t>개를 읽을 때마다 </a:t>
            </a:r>
            <a:r>
              <a:rPr lang="en-US" altLang="ko-KR" dirty="0"/>
              <a:t>pop</a:t>
            </a:r>
            <a:r>
              <a:rPr lang="ko-KR" altLang="ko-KR" dirty="0"/>
              <a:t>하여 읽어 들인 문자와 </a:t>
            </a:r>
            <a:r>
              <a:rPr lang="en-US" altLang="ko-KR" dirty="0"/>
              <a:t>pop</a:t>
            </a:r>
            <a:r>
              <a:rPr lang="ko-KR" altLang="ko-KR" dirty="0"/>
              <a:t>된 문자를 비교하는 과정을 반복 </a:t>
            </a:r>
            <a:r>
              <a:rPr lang="ko-KR" altLang="ko-KR" dirty="0" smtClean="0"/>
              <a:t>수행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smtClean="0"/>
              <a:t>만약 </a:t>
            </a:r>
            <a:r>
              <a:rPr lang="ko-KR" altLang="ko-KR" dirty="0"/>
              <a:t>마지막 비교까지 두 문자가 동일하고 스택이 </a:t>
            </a:r>
            <a:r>
              <a:rPr lang="en-US" altLang="ko-KR" dirty="0"/>
              <a:t>empty</a:t>
            </a:r>
            <a:r>
              <a:rPr lang="ko-KR" altLang="ko-KR" dirty="0"/>
              <a:t>가 </a:t>
            </a:r>
            <a:r>
              <a:rPr lang="ko-KR" altLang="ko-KR" dirty="0" smtClean="0"/>
              <a:t>되면</a:t>
            </a:r>
            <a:r>
              <a:rPr lang="en-US" altLang="ko-KR" dirty="0" smtClean="0"/>
              <a:t>,</a:t>
            </a:r>
            <a:r>
              <a:rPr lang="ko-KR" altLang="ko-KR" dirty="0" smtClean="0"/>
              <a:t> </a:t>
            </a:r>
            <a:r>
              <a:rPr lang="ko-KR" altLang="ko-KR" dirty="0"/>
              <a:t>입력 문자열은 </a:t>
            </a:r>
            <a:r>
              <a:rPr lang="ko-KR" altLang="ko-KR" dirty="0" smtClean="0"/>
              <a:t>회문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035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2848" y="518036"/>
            <a:ext cx="7886700" cy="154786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ko-KR" dirty="0" smtClean="0"/>
              <a:t>문자열의 </a:t>
            </a:r>
            <a:r>
              <a:rPr lang="ko-KR" altLang="ko-KR" dirty="0"/>
              <a:t>길이가 홀수인 경우</a:t>
            </a:r>
            <a:r>
              <a:rPr lang="en-US" altLang="ko-KR" dirty="0"/>
              <a:t>, </a:t>
            </a:r>
            <a:r>
              <a:rPr lang="ko-KR" altLang="ko-KR" dirty="0"/>
              <a:t>주어진 스트링의 앞부분 반을 차례로 읽어 스택에 </a:t>
            </a:r>
            <a:r>
              <a:rPr lang="en-US" altLang="ko-KR" dirty="0"/>
              <a:t>push</a:t>
            </a:r>
            <a:r>
              <a:rPr lang="ko-KR" altLang="ko-KR" dirty="0"/>
              <a:t>한 후</a:t>
            </a:r>
            <a:r>
              <a:rPr lang="en-US" altLang="ko-KR" dirty="0"/>
              <a:t>, </a:t>
            </a:r>
            <a:r>
              <a:rPr lang="ko-KR" altLang="ko-KR" dirty="0"/>
              <a:t>중간 문자를 읽고 버린다</a:t>
            </a:r>
            <a:r>
              <a:rPr lang="en-US" altLang="ko-KR" dirty="0"/>
              <a:t>. </a:t>
            </a:r>
            <a:r>
              <a:rPr lang="ko-KR" altLang="ko-KR" dirty="0"/>
              <a:t>이후 짝수 경우와 동일하게 </a:t>
            </a:r>
            <a:r>
              <a:rPr lang="ko-KR" altLang="ko-KR" dirty="0" smtClean="0"/>
              <a:t>비교 수행</a:t>
            </a:r>
            <a:endParaRPr lang="ko-KR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724708" y="3194388"/>
            <a:ext cx="7915178" cy="3297852"/>
            <a:chOff x="300502" y="1844824"/>
            <a:chExt cx="7915178" cy="3297852"/>
          </a:xfrm>
        </p:grpSpPr>
        <p:sp>
          <p:nvSpPr>
            <p:cNvPr id="6" name="직사각형 5"/>
            <p:cNvSpPr/>
            <p:nvPr/>
          </p:nvSpPr>
          <p:spPr>
            <a:xfrm>
              <a:off x="1799744" y="4077072"/>
              <a:ext cx="393056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A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918856" y="3553852"/>
              <a:ext cx="3960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B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31992" y="3049796"/>
              <a:ext cx="3924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S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918856" y="4077072"/>
              <a:ext cx="393056" cy="523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A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031992" y="3573016"/>
              <a:ext cx="393056" cy="523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B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031992" y="4096236"/>
              <a:ext cx="393056" cy="523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A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220072" y="3573016"/>
              <a:ext cx="393056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B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220072" y="4096236"/>
              <a:ext cx="392400" cy="523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A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408256" y="4115400"/>
              <a:ext cx="3924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A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044168" y="4664720"/>
              <a:ext cx="69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1763792" y="4657282"/>
              <a:ext cx="468000" cy="0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611560" y="4664720"/>
              <a:ext cx="468000" cy="0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3996040" y="4653136"/>
              <a:ext cx="468000" cy="0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2889623" y="4653136"/>
              <a:ext cx="468000" cy="0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V="1">
              <a:off x="6374774" y="4664720"/>
              <a:ext cx="468000" cy="0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V="1">
              <a:off x="5184224" y="4664720"/>
              <a:ext cx="468000" cy="0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7560384" y="4664720"/>
              <a:ext cx="468000" cy="0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85775" y="2401724"/>
              <a:ext cx="274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A   B   S</a:t>
              </a: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   </a:t>
              </a:r>
              <a:r>
                <a:rPr kumimoji="1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S</a:t>
              </a: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   B   A 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004048" y="2825206"/>
              <a:ext cx="349776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S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482448" y="2825206"/>
              <a:ext cx="3497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S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265679" y="2833772"/>
              <a:ext cx="36420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=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192096" y="3473278"/>
              <a:ext cx="38023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B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670496" y="3473278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B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453727" y="3481844"/>
              <a:ext cx="36420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=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344224" y="3933056"/>
              <a:ext cx="393056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A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822624" y="3933056"/>
              <a:ext cx="393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A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605855" y="3941622"/>
              <a:ext cx="36420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굴림" panose="020B0600000101010101" pitchFamily="50" charset="-127"/>
                  <a:cs typeface="+mn-cs"/>
                </a:rPr>
                <a:t>=</a:t>
              </a:r>
              <a:endPara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049897" y="4713254"/>
              <a:ext cx="746239" cy="411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pop</a:t>
              </a: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()</a:t>
              </a:r>
              <a:endPara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274555" y="4742566"/>
              <a:ext cx="7457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pop</a:t>
              </a: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()</a:t>
              </a:r>
              <a:endPara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426683" y="4726026"/>
              <a:ext cx="7457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pop</a:t>
              </a: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()</a:t>
              </a:r>
              <a:endPara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565053" y="4731263"/>
              <a:ext cx="9957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push(</a:t>
              </a:r>
              <a:r>
                <a:rPr kumimoji="1" lang="en-US" altLang="zh-TW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A</a:t>
              </a: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)</a:t>
              </a:r>
              <a:endPara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645173" y="4725144"/>
              <a:ext cx="9861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push(</a:t>
              </a:r>
              <a:r>
                <a:rPr kumimoji="1" lang="en-US" altLang="zh-TW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B</a:t>
              </a: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)</a:t>
              </a:r>
              <a:endPara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725293" y="4725144"/>
              <a:ext cx="9653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push(</a:t>
              </a:r>
              <a:r>
                <a:rPr kumimoji="1" lang="en-US" altLang="zh-TW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S</a:t>
              </a: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)</a:t>
              </a:r>
              <a:endPara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98650" y="1931670"/>
              <a:ext cx="27331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  <a:sym typeface="Wingdings 2" panose="05020102010507070707" pitchFamily="18" charset="2"/>
                </a:rPr>
                <a:t>       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  <a:sym typeface="Symbol" panose="05050102010706020507" pitchFamily="18" charset="2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301487" y="4103172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  <a:sym typeface="Wingdings 2" panose="05020102010507070707" pitchFamily="18" charset="2"/>
                </a:rPr>
                <a:t></a:t>
              </a: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462767" y="3573016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  <a:sym typeface="Wingdings 2" panose="05020102010507070707" pitchFamily="18" charset="2"/>
                </a:rPr>
                <a:t></a:t>
              </a: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577015" y="3044005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  <a:sym typeface="Wingdings 2" panose="05020102010507070707" pitchFamily="18" charset="2"/>
                </a:rPr>
                <a:t></a:t>
              </a: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173012" y="2494317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  <a:sym typeface="Wingdings 2" panose="05020102010507070707" pitchFamily="18" charset="2"/>
                </a:rPr>
                <a:t></a:t>
              </a: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6402811" y="3150363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  <a:sym typeface="Wingdings 2" panose="05020102010507070707" pitchFamily="18" charset="2"/>
                </a:rPr>
                <a:t></a:t>
              </a: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558183" y="3618707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  <a:sym typeface="Wingdings 2" panose="05020102010507070707" pitchFamily="18" charset="2"/>
                </a:rPr>
                <a:t></a:t>
              </a: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78073" y="4742566"/>
              <a:ext cx="8535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rPr>
                <a:t>empty</a:t>
              </a:r>
              <a:endPara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300502" y="1844824"/>
              <a:ext cx="2831337" cy="108012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맑은 고딕"/>
                <a:cs typeface="+mn-cs"/>
              </a:endParaRPr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602728" y="244490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[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예제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]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80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021" y="1822610"/>
            <a:ext cx="309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   A   C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  E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  C   A   R  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87624" y="4077072"/>
            <a:ext cx="38023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62720" y="3553852"/>
            <a:ext cx="3930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75856" y="3049796"/>
            <a:ext cx="392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C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05364" y="2267260"/>
            <a:ext cx="35939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E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043532" y="2825206"/>
            <a:ext cx="38023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C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62720" y="4077072"/>
            <a:ext cx="3924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75856" y="3573016"/>
            <a:ext cx="39305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75856" y="4096236"/>
            <a:ext cx="3924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31224" y="3573016"/>
            <a:ext cx="3930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231224" y="4096236"/>
            <a:ext cx="3924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384008" y="4115400"/>
            <a:ext cx="392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521932" y="2825206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C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05163" y="2833772"/>
            <a:ext cx="3642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=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40104" y="3068960"/>
            <a:ext cx="392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C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040104" y="3592180"/>
            <a:ext cx="39305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040104" y="4115400"/>
            <a:ext cx="3924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288032" y="46647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1151672" y="4657282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143456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3239904" y="465313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2133487" y="465313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V="1">
            <a:off x="6194702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5004152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7344216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V="1">
            <a:off x="8378109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7169752" y="3429000"/>
            <a:ext cx="39305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648152" y="3429000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431383" y="3437566"/>
            <a:ext cx="3642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=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249872" y="3977334"/>
            <a:ext cx="38023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728272" y="3977334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511503" y="3985900"/>
            <a:ext cx="3642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=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114405" y="4725144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282667" y="4725144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362787" y="4726026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99592" y="4731263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R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907704" y="4725144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A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987824" y="4725144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C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5496" y="1340178"/>
            <a:ext cx="3152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      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  <a:sym typeface="Symbol" panose="05050102010706020507" pitchFamily="18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18896" y="409394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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733223" y="359471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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48573" y="3065151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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788093" y="2287979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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235572" y="247626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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357246" y="316739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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406873" y="360332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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49328" y="4757082"/>
            <a:ext cx="853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empty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4528868" y="1922479"/>
            <a:ext cx="690197" cy="449785"/>
          </a:xfrm>
          <a:custGeom>
            <a:avLst/>
            <a:gdLst>
              <a:gd name="connsiteX0" fmla="*/ 0 w 690197"/>
              <a:gd name="connsiteY0" fmla="*/ 441159 h 449785"/>
              <a:gd name="connsiteX1" fmla="*/ 43132 w 690197"/>
              <a:gd name="connsiteY1" fmla="*/ 449785 h 449785"/>
              <a:gd name="connsiteX2" fmla="*/ 155275 w 690197"/>
              <a:gd name="connsiteY2" fmla="*/ 441159 h 449785"/>
              <a:gd name="connsiteX3" fmla="*/ 215660 w 690197"/>
              <a:gd name="connsiteY3" fmla="*/ 423906 h 449785"/>
              <a:gd name="connsiteX4" fmla="*/ 241540 w 690197"/>
              <a:gd name="connsiteY4" fmla="*/ 406653 h 449785"/>
              <a:gd name="connsiteX5" fmla="*/ 250166 w 690197"/>
              <a:gd name="connsiteY5" fmla="*/ 380774 h 449785"/>
              <a:gd name="connsiteX6" fmla="*/ 241540 w 690197"/>
              <a:gd name="connsiteY6" fmla="*/ 277257 h 449785"/>
              <a:gd name="connsiteX7" fmla="*/ 189781 w 690197"/>
              <a:gd name="connsiteY7" fmla="*/ 285883 h 449785"/>
              <a:gd name="connsiteX8" fmla="*/ 181155 w 690197"/>
              <a:gd name="connsiteY8" fmla="*/ 311763 h 449785"/>
              <a:gd name="connsiteX9" fmla="*/ 215660 w 690197"/>
              <a:gd name="connsiteY9" fmla="*/ 380774 h 449785"/>
              <a:gd name="connsiteX10" fmla="*/ 345057 w 690197"/>
              <a:gd name="connsiteY10" fmla="*/ 363521 h 449785"/>
              <a:gd name="connsiteX11" fmla="*/ 370936 w 690197"/>
              <a:gd name="connsiteY11" fmla="*/ 346268 h 449785"/>
              <a:gd name="connsiteX12" fmla="*/ 405441 w 690197"/>
              <a:gd name="connsiteY12" fmla="*/ 311763 h 449785"/>
              <a:gd name="connsiteX13" fmla="*/ 439947 w 690197"/>
              <a:gd name="connsiteY13" fmla="*/ 260004 h 449785"/>
              <a:gd name="connsiteX14" fmla="*/ 431321 w 690197"/>
              <a:gd name="connsiteY14" fmla="*/ 216872 h 449785"/>
              <a:gd name="connsiteX15" fmla="*/ 422694 w 690197"/>
              <a:gd name="connsiteY15" fmla="*/ 190993 h 449785"/>
              <a:gd name="connsiteX16" fmla="*/ 362309 w 690197"/>
              <a:gd name="connsiteY16" fmla="*/ 199619 h 449785"/>
              <a:gd name="connsiteX17" fmla="*/ 353683 w 690197"/>
              <a:gd name="connsiteY17" fmla="*/ 242751 h 449785"/>
              <a:gd name="connsiteX18" fmla="*/ 362309 w 690197"/>
              <a:gd name="connsiteY18" fmla="*/ 277257 h 449785"/>
              <a:gd name="connsiteX19" fmla="*/ 414068 w 690197"/>
              <a:gd name="connsiteY19" fmla="*/ 303136 h 449785"/>
              <a:gd name="connsiteX20" fmla="*/ 465826 w 690197"/>
              <a:gd name="connsiteY20" fmla="*/ 294510 h 449785"/>
              <a:gd name="connsiteX21" fmla="*/ 517585 w 690197"/>
              <a:gd name="connsiteY21" fmla="*/ 277257 h 449785"/>
              <a:gd name="connsiteX22" fmla="*/ 534838 w 690197"/>
              <a:gd name="connsiteY22" fmla="*/ 251378 h 449785"/>
              <a:gd name="connsiteX23" fmla="*/ 560717 w 690197"/>
              <a:gd name="connsiteY23" fmla="*/ 234125 h 449785"/>
              <a:gd name="connsiteX24" fmla="*/ 595223 w 690197"/>
              <a:gd name="connsiteY24" fmla="*/ 182366 h 449785"/>
              <a:gd name="connsiteX25" fmla="*/ 612475 w 690197"/>
              <a:gd name="connsiteY25" fmla="*/ 156487 h 449785"/>
              <a:gd name="connsiteX26" fmla="*/ 638355 w 690197"/>
              <a:gd name="connsiteY26" fmla="*/ 139234 h 449785"/>
              <a:gd name="connsiteX27" fmla="*/ 664234 w 690197"/>
              <a:gd name="connsiteY27" fmla="*/ 52970 h 449785"/>
              <a:gd name="connsiteX28" fmla="*/ 672860 w 690197"/>
              <a:gd name="connsiteY28" fmla="*/ 27091 h 449785"/>
              <a:gd name="connsiteX29" fmla="*/ 690113 w 690197"/>
              <a:gd name="connsiteY29" fmla="*/ 1212 h 449785"/>
              <a:gd name="connsiteX30" fmla="*/ 681487 w 690197"/>
              <a:gd name="connsiteY30" fmla="*/ 1212 h 44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0197" h="449785">
                <a:moveTo>
                  <a:pt x="0" y="441159"/>
                </a:moveTo>
                <a:cubicBezTo>
                  <a:pt x="14377" y="444034"/>
                  <a:pt x="28470" y="449785"/>
                  <a:pt x="43132" y="449785"/>
                </a:cubicBezTo>
                <a:cubicBezTo>
                  <a:pt x="80623" y="449785"/>
                  <a:pt x="118040" y="445540"/>
                  <a:pt x="155275" y="441159"/>
                </a:cubicBezTo>
                <a:cubicBezTo>
                  <a:pt x="172011" y="439190"/>
                  <a:pt x="198928" y="429483"/>
                  <a:pt x="215660" y="423906"/>
                </a:cubicBezTo>
                <a:cubicBezTo>
                  <a:pt x="224287" y="418155"/>
                  <a:pt x="235063" y="414749"/>
                  <a:pt x="241540" y="406653"/>
                </a:cubicBezTo>
                <a:cubicBezTo>
                  <a:pt x="247220" y="399553"/>
                  <a:pt x="250166" y="389867"/>
                  <a:pt x="250166" y="380774"/>
                </a:cubicBezTo>
                <a:cubicBezTo>
                  <a:pt x="250166" y="346149"/>
                  <a:pt x="244415" y="311763"/>
                  <a:pt x="241540" y="277257"/>
                </a:cubicBezTo>
                <a:cubicBezTo>
                  <a:pt x="224287" y="280132"/>
                  <a:pt x="204967" y="277205"/>
                  <a:pt x="189781" y="285883"/>
                </a:cubicBezTo>
                <a:cubicBezTo>
                  <a:pt x="181886" y="290395"/>
                  <a:pt x="181155" y="302670"/>
                  <a:pt x="181155" y="311763"/>
                </a:cubicBezTo>
                <a:cubicBezTo>
                  <a:pt x="181155" y="366861"/>
                  <a:pt x="181351" y="357901"/>
                  <a:pt x="215660" y="380774"/>
                </a:cubicBezTo>
                <a:cubicBezTo>
                  <a:pt x="238776" y="378848"/>
                  <a:pt x="309823" y="381138"/>
                  <a:pt x="345057" y="363521"/>
                </a:cubicBezTo>
                <a:cubicBezTo>
                  <a:pt x="354330" y="358885"/>
                  <a:pt x="362310" y="352019"/>
                  <a:pt x="370936" y="346268"/>
                </a:cubicBezTo>
                <a:cubicBezTo>
                  <a:pt x="393939" y="277257"/>
                  <a:pt x="359434" y="357770"/>
                  <a:pt x="405441" y="311763"/>
                </a:cubicBezTo>
                <a:cubicBezTo>
                  <a:pt x="420103" y="297101"/>
                  <a:pt x="439947" y="260004"/>
                  <a:pt x="439947" y="260004"/>
                </a:cubicBezTo>
                <a:cubicBezTo>
                  <a:pt x="437072" y="245627"/>
                  <a:pt x="434877" y="231096"/>
                  <a:pt x="431321" y="216872"/>
                </a:cubicBezTo>
                <a:cubicBezTo>
                  <a:pt x="429116" y="208050"/>
                  <a:pt x="431516" y="193198"/>
                  <a:pt x="422694" y="190993"/>
                </a:cubicBezTo>
                <a:cubicBezTo>
                  <a:pt x="402968" y="186062"/>
                  <a:pt x="382437" y="196744"/>
                  <a:pt x="362309" y="199619"/>
                </a:cubicBezTo>
                <a:cubicBezTo>
                  <a:pt x="359434" y="213996"/>
                  <a:pt x="353683" y="228089"/>
                  <a:pt x="353683" y="242751"/>
                </a:cubicBezTo>
                <a:cubicBezTo>
                  <a:pt x="353683" y="254607"/>
                  <a:pt x="355733" y="267392"/>
                  <a:pt x="362309" y="277257"/>
                </a:cubicBezTo>
                <a:cubicBezTo>
                  <a:pt x="371865" y="291591"/>
                  <a:pt x="399305" y="298215"/>
                  <a:pt x="414068" y="303136"/>
                </a:cubicBezTo>
                <a:cubicBezTo>
                  <a:pt x="431321" y="300261"/>
                  <a:pt x="448858" y="298752"/>
                  <a:pt x="465826" y="294510"/>
                </a:cubicBezTo>
                <a:cubicBezTo>
                  <a:pt x="483469" y="290099"/>
                  <a:pt x="517585" y="277257"/>
                  <a:pt x="517585" y="277257"/>
                </a:cubicBezTo>
                <a:cubicBezTo>
                  <a:pt x="523336" y="268631"/>
                  <a:pt x="527507" y="258709"/>
                  <a:pt x="534838" y="251378"/>
                </a:cubicBezTo>
                <a:cubicBezTo>
                  <a:pt x="542169" y="244047"/>
                  <a:pt x="553890" y="241927"/>
                  <a:pt x="560717" y="234125"/>
                </a:cubicBezTo>
                <a:cubicBezTo>
                  <a:pt x="574371" y="218520"/>
                  <a:pt x="583721" y="199619"/>
                  <a:pt x="595223" y="182366"/>
                </a:cubicBezTo>
                <a:cubicBezTo>
                  <a:pt x="600974" y="173740"/>
                  <a:pt x="603849" y="162238"/>
                  <a:pt x="612475" y="156487"/>
                </a:cubicBezTo>
                <a:lnTo>
                  <a:pt x="638355" y="139234"/>
                </a:lnTo>
                <a:cubicBezTo>
                  <a:pt x="651392" y="87084"/>
                  <a:pt x="643231" y="115979"/>
                  <a:pt x="664234" y="52970"/>
                </a:cubicBezTo>
                <a:cubicBezTo>
                  <a:pt x="667109" y="44344"/>
                  <a:pt x="667816" y="34657"/>
                  <a:pt x="672860" y="27091"/>
                </a:cubicBezTo>
                <a:cubicBezTo>
                  <a:pt x="678611" y="18465"/>
                  <a:pt x="686834" y="11048"/>
                  <a:pt x="690113" y="1212"/>
                </a:cubicBezTo>
                <a:cubicBezTo>
                  <a:pt x="691022" y="-1516"/>
                  <a:pt x="684362" y="1212"/>
                  <a:pt x="681487" y="1212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-25066" y="1268760"/>
            <a:ext cx="3355232" cy="108012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80072" y="32065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[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예제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]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28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수식의 표기법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528010"/>
            <a:ext cx="7886700" cy="496422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ko-KR" dirty="0"/>
              <a:t>프로그램을 작성할 때 수식에서 </a:t>
            </a:r>
            <a:r>
              <a:rPr lang="en-US" altLang="ko-KR" dirty="0"/>
              <a:t>+, –, *, /</a:t>
            </a:r>
            <a:r>
              <a:rPr lang="ko-KR" altLang="ko-KR" dirty="0"/>
              <a:t>와 같은 이항연산자는 </a:t>
            </a:r>
            <a:r>
              <a:rPr lang="en-US" altLang="ko-KR" dirty="0"/>
              <a:t>2</a:t>
            </a:r>
            <a:r>
              <a:rPr lang="ko-KR" altLang="ko-KR" dirty="0"/>
              <a:t>개의 </a:t>
            </a:r>
            <a:r>
              <a:rPr lang="ko-KR" altLang="ko-KR" dirty="0" err="1"/>
              <a:t>피연산자들</a:t>
            </a:r>
            <a:r>
              <a:rPr lang="ko-KR" altLang="ko-KR" dirty="0"/>
              <a:t> 사이에 </a:t>
            </a:r>
            <a:r>
              <a:rPr lang="ko-KR" altLang="ko-KR" dirty="0" smtClean="0"/>
              <a:t>위치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smtClean="0"/>
              <a:t>이러한 </a:t>
            </a:r>
            <a:r>
              <a:rPr lang="ko-KR" altLang="ko-KR" dirty="0"/>
              <a:t>방식의 수식 </a:t>
            </a:r>
            <a:r>
              <a:rPr lang="ko-KR" altLang="ko-KR" dirty="0" smtClean="0"/>
              <a:t>표현</a:t>
            </a:r>
            <a:r>
              <a:rPr lang="ko-KR" altLang="en-US" dirty="0" smtClean="0"/>
              <a:t>이</a:t>
            </a:r>
            <a:r>
              <a:rPr lang="ko-KR" altLang="ko-KR" dirty="0" smtClean="0"/>
              <a:t> </a:t>
            </a:r>
            <a:r>
              <a:rPr lang="ko-KR" altLang="ko-KR" dirty="0" err="1">
                <a:solidFill>
                  <a:srgbClr val="3333FF"/>
                </a:solidFill>
              </a:rPr>
              <a:t>중위표기법</a:t>
            </a:r>
            <a:r>
              <a:rPr lang="en-US" altLang="ko-KR" dirty="0">
                <a:solidFill>
                  <a:srgbClr val="3333FF"/>
                </a:solidFill>
              </a:rPr>
              <a:t>(Infix Notation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  <a:r>
              <a:rPr lang="en-US" altLang="ko-KR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ko-KR" altLang="ko-KR" dirty="0" smtClean="0"/>
              <a:t>컴파일러는 </a:t>
            </a:r>
            <a:r>
              <a:rPr lang="ko-KR" altLang="ko-KR" dirty="0" err="1"/>
              <a:t>중위표기법</a:t>
            </a:r>
            <a:r>
              <a:rPr lang="ko-KR" altLang="ko-KR" dirty="0"/>
              <a:t> 수식을 </a:t>
            </a:r>
            <a:r>
              <a:rPr lang="ko-KR" altLang="ko-KR" dirty="0" err="1">
                <a:solidFill>
                  <a:srgbClr val="3333FF"/>
                </a:solidFill>
              </a:rPr>
              <a:t>후위표기법</a:t>
            </a:r>
            <a:r>
              <a:rPr lang="en-US" altLang="ko-KR" dirty="0">
                <a:solidFill>
                  <a:srgbClr val="3333FF"/>
                </a:solidFill>
              </a:rPr>
              <a:t>(Postfix Notation)</a:t>
            </a:r>
            <a:r>
              <a:rPr lang="ko-KR" altLang="ko-KR" dirty="0"/>
              <a:t>으로 바꾼다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ko-KR" dirty="0" smtClean="0"/>
              <a:t>그 </a:t>
            </a:r>
            <a:r>
              <a:rPr lang="ko-KR" altLang="ko-KR" dirty="0"/>
              <a:t>이유는 </a:t>
            </a:r>
            <a:r>
              <a:rPr lang="ko-KR" altLang="ko-KR" dirty="0" err="1"/>
              <a:t>후위표기법</a:t>
            </a:r>
            <a:r>
              <a:rPr lang="ko-KR" altLang="ko-KR" dirty="0"/>
              <a:t> 수식은 괄호 없이 </a:t>
            </a:r>
            <a:r>
              <a:rPr lang="ko-KR" altLang="ko-KR" dirty="0" err="1"/>
              <a:t>중위표기법</a:t>
            </a:r>
            <a:r>
              <a:rPr lang="ko-KR" altLang="ko-KR" dirty="0"/>
              <a:t> 수식을 표현할 수 있기 </a:t>
            </a:r>
            <a:r>
              <a:rPr lang="ko-KR" altLang="ko-KR" dirty="0" smtClean="0"/>
              <a:t>때문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err="1" smtClean="0">
                <a:solidFill>
                  <a:srgbClr val="3333FF"/>
                </a:solidFill>
              </a:rPr>
              <a:t>전위표기법</a:t>
            </a:r>
            <a:r>
              <a:rPr lang="en-US" altLang="ko-KR" dirty="0">
                <a:solidFill>
                  <a:srgbClr val="3333FF"/>
                </a:solidFill>
              </a:rPr>
              <a:t>(Prefix Notation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ko-KR" altLang="ko-KR" dirty="0"/>
              <a:t>연산자를 </a:t>
            </a:r>
            <a:r>
              <a:rPr lang="ko-KR" altLang="ko-KR" dirty="0" err="1"/>
              <a:t>피연산자들</a:t>
            </a:r>
            <a:r>
              <a:rPr lang="ko-KR" altLang="ko-KR" dirty="0"/>
              <a:t> 앞에 두는 </a:t>
            </a:r>
            <a:r>
              <a:rPr lang="ko-KR" altLang="ko-KR" dirty="0" smtClean="0"/>
              <a:t>표기법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37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88056"/>
              </p:ext>
            </p:extLst>
          </p:nvPr>
        </p:nvGraphicFramePr>
        <p:xfrm>
          <a:off x="469232" y="2466475"/>
          <a:ext cx="8482263" cy="346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52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중위표기법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AF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후위표기법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AF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전위표기법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A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5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     A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+ B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      A B +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      + A B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5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A + B – C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 A B + C –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 + A – B C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5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A + B * C – 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 A B C * + D –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 – + A * B C 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5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(A + B) / (C – D)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 A B+ C D – /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/>
                          <a:ea typeface="맑은 고딕"/>
                          <a:cs typeface="Times New Roman"/>
                        </a:rPr>
                        <a:t>      / + A B – C 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010653" y="976245"/>
            <a:ext cx="74716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중위표기법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수식</a:t>
            </a:r>
            <a:r>
              <a:rPr lang="ko-KR" altLang="en-US" sz="2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ko-KR" altLang="ko-KR" sz="26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대응되는</a:t>
            </a:r>
            <a:r>
              <a:rPr lang="ko-KR" altLang="ko-KR" sz="26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후위표기법</a:t>
            </a:r>
            <a:r>
              <a:rPr lang="en-US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6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전위표기법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수식</a:t>
            </a:r>
            <a:endParaRPr lang="ko-KR" alt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12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28650" y="1445340"/>
            <a:ext cx="7275871" cy="9930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ko-KR" dirty="0" err="1"/>
              <a:t>후위표기법</a:t>
            </a:r>
            <a:r>
              <a:rPr lang="ko-KR" altLang="ko-KR" dirty="0"/>
              <a:t> 수식 계산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528174"/>
            <a:ext cx="7886700" cy="496406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ko-KR" dirty="0">
                <a:solidFill>
                  <a:srgbClr val="3333FF"/>
                </a:solidFill>
              </a:rPr>
              <a:t>[</a:t>
            </a:r>
            <a:r>
              <a:rPr lang="ko-KR" altLang="ko-KR" dirty="0">
                <a:solidFill>
                  <a:srgbClr val="3333FF"/>
                </a:solidFill>
              </a:rPr>
              <a:t>핵심 아이디어</a:t>
            </a:r>
            <a:r>
              <a:rPr lang="en-US" altLang="ko-KR" dirty="0">
                <a:solidFill>
                  <a:srgbClr val="3333FF"/>
                </a:solidFill>
              </a:rPr>
              <a:t>] </a:t>
            </a:r>
            <a:r>
              <a:rPr lang="ko-KR" altLang="ko-KR" dirty="0" err="1">
                <a:solidFill>
                  <a:srgbClr val="00B050"/>
                </a:solidFill>
              </a:rPr>
              <a:t>피연산자는</a:t>
            </a:r>
            <a:r>
              <a:rPr lang="ko-KR" altLang="ko-KR" dirty="0">
                <a:solidFill>
                  <a:srgbClr val="00B050"/>
                </a:solidFill>
              </a:rPr>
              <a:t> 스택에 </a:t>
            </a:r>
            <a:r>
              <a:rPr lang="en-US" altLang="ko-KR" dirty="0">
                <a:solidFill>
                  <a:srgbClr val="00B050"/>
                </a:solidFill>
              </a:rPr>
              <a:t>push</a:t>
            </a:r>
            <a:r>
              <a:rPr lang="ko-KR" altLang="ko-KR" dirty="0">
                <a:solidFill>
                  <a:srgbClr val="00B050"/>
                </a:solidFill>
              </a:rPr>
              <a:t>하고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ko-KR" dirty="0">
                <a:solidFill>
                  <a:srgbClr val="00B050"/>
                </a:solidFill>
              </a:rPr>
              <a:t>연산자는 </a:t>
            </a:r>
            <a:r>
              <a:rPr lang="en-US" altLang="ko-KR" dirty="0">
                <a:solidFill>
                  <a:srgbClr val="00B050"/>
                </a:solidFill>
              </a:rPr>
              <a:t>2</a:t>
            </a:r>
            <a:r>
              <a:rPr lang="ko-KR" altLang="ko-KR" dirty="0">
                <a:solidFill>
                  <a:srgbClr val="00B050"/>
                </a:solidFill>
              </a:rPr>
              <a:t>회</a:t>
            </a:r>
            <a:r>
              <a:rPr lang="en-US" altLang="ko-KR" dirty="0">
                <a:solidFill>
                  <a:srgbClr val="00B050"/>
                </a:solidFill>
              </a:rPr>
              <a:t> pop</a:t>
            </a:r>
            <a:r>
              <a:rPr lang="ko-KR" altLang="ko-KR" dirty="0">
                <a:solidFill>
                  <a:srgbClr val="00B050"/>
                </a:solidFill>
              </a:rPr>
              <a:t>하여 </a:t>
            </a:r>
            <a:r>
              <a:rPr lang="ko-KR" altLang="ko-KR" dirty="0" smtClean="0">
                <a:solidFill>
                  <a:srgbClr val="00B050"/>
                </a:solidFill>
              </a:rPr>
              <a:t>계산한 </a:t>
            </a:r>
            <a:r>
              <a:rPr lang="ko-KR" altLang="ko-KR" dirty="0">
                <a:solidFill>
                  <a:srgbClr val="00B050"/>
                </a:solidFill>
              </a:rPr>
              <a:t>후 </a:t>
            </a:r>
            <a:r>
              <a:rPr lang="en-US" altLang="ko-KR" dirty="0" smtClean="0">
                <a:solidFill>
                  <a:srgbClr val="00B050"/>
                </a:solidFill>
              </a:rPr>
              <a:t>push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ko-KR" altLang="ko-KR" sz="2800" u="sng" dirty="0"/>
              <a:t>후위표기법으로 표현된 </a:t>
            </a:r>
            <a:r>
              <a:rPr lang="ko-KR" altLang="ko-KR" sz="2800" u="sng" dirty="0" smtClean="0"/>
              <a:t>수식 계산</a:t>
            </a:r>
            <a:r>
              <a:rPr lang="en-US" altLang="ko-KR" sz="2800" u="sng" dirty="0" smtClean="0"/>
              <a:t> </a:t>
            </a:r>
            <a:r>
              <a:rPr lang="ko-KR" altLang="ko-KR" sz="2800" u="sng" dirty="0" smtClean="0"/>
              <a:t>알고리즘</a:t>
            </a:r>
            <a:endParaRPr lang="en-US" altLang="ko-KR" sz="2800" u="sng" dirty="0" smtClean="0"/>
          </a:p>
          <a:p>
            <a:pPr marL="541338"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smtClean="0"/>
              <a:t>입력을 </a:t>
            </a:r>
            <a:r>
              <a:rPr lang="ko-KR" altLang="ko-KR" sz="2400" dirty="0"/>
              <a:t>좌에서 우로 문자를 한 개씩 읽는다</a:t>
            </a:r>
            <a:r>
              <a:rPr lang="en-US" altLang="ko-KR" sz="2400" dirty="0"/>
              <a:t>. </a:t>
            </a:r>
            <a:r>
              <a:rPr lang="ko-KR" altLang="ko-KR" sz="2400" dirty="0"/>
              <a:t>읽은 문자를 </a:t>
            </a:r>
            <a:r>
              <a:rPr lang="en-US" altLang="ko-KR" sz="2400" dirty="0"/>
              <a:t>C</a:t>
            </a:r>
            <a:r>
              <a:rPr lang="ko-KR" altLang="ko-KR" sz="2400" dirty="0" err="1" smtClean="0"/>
              <a:t>라고하</a:t>
            </a:r>
            <a:r>
              <a:rPr lang="ko-KR" altLang="en-US" sz="2400" dirty="0" err="1" smtClean="0"/>
              <a:t>면</a:t>
            </a:r>
            <a:endParaRPr lang="ko-KR" altLang="ko-KR" sz="2400" dirty="0"/>
          </a:p>
          <a:p>
            <a:pPr marL="541338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ko-KR" sz="2400" dirty="0" smtClean="0"/>
              <a:t>[1] </a:t>
            </a:r>
            <a:r>
              <a:rPr lang="en-US" altLang="ko-KR" sz="2400" dirty="0"/>
              <a:t>C</a:t>
            </a:r>
            <a:r>
              <a:rPr lang="ko-KR" altLang="ko-KR" sz="2400" dirty="0"/>
              <a:t>가 피연산자이면 스택에 </a:t>
            </a:r>
            <a:r>
              <a:rPr lang="en-US" altLang="ko-KR" sz="2400" dirty="0" smtClean="0"/>
              <a:t>push</a:t>
            </a:r>
            <a:endParaRPr lang="ko-KR" altLang="ko-KR" sz="2400" dirty="0"/>
          </a:p>
          <a:p>
            <a:pPr marL="541338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ko-KR" sz="2400" dirty="0"/>
              <a:t>[2] C</a:t>
            </a:r>
            <a:r>
              <a:rPr lang="ko-KR" altLang="ko-KR" sz="2400" dirty="0"/>
              <a:t>가 연산자</a:t>
            </a:r>
            <a:r>
              <a:rPr lang="en-US" altLang="ko-KR" sz="2400" dirty="0"/>
              <a:t>(op)</a:t>
            </a:r>
            <a:r>
              <a:rPr lang="ko-KR" altLang="ko-KR" sz="2400" dirty="0"/>
              <a:t>이면 </a:t>
            </a:r>
            <a:r>
              <a:rPr lang="en-US" altLang="ko-KR" sz="2400" dirty="0"/>
              <a:t>pop</a:t>
            </a:r>
            <a:r>
              <a:rPr lang="ko-KR" altLang="ko-KR" sz="2400" dirty="0"/>
              <a:t>을</a:t>
            </a:r>
            <a:r>
              <a:rPr lang="en-US" altLang="ko-KR" sz="2400" dirty="0"/>
              <a:t> 2</a:t>
            </a:r>
            <a:r>
              <a:rPr lang="ko-KR" altLang="ko-KR" sz="2400" dirty="0"/>
              <a:t>회 수행한다</a:t>
            </a:r>
            <a:r>
              <a:rPr lang="en-US" altLang="ko-KR" sz="2400" dirty="0"/>
              <a:t>. </a:t>
            </a:r>
            <a:r>
              <a:rPr lang="ko-KR" altLang="ko-KR" sz="2400" dirty="0"/>
              <a:t>먼저 </a:t>
            </a:r>
            <a:r>
              <a:rPr lang="en-US" altLang="ko-KR" sz="2400" dirty="0"/>
              <a:t>pop</a:t>
            </a:r>
            <a:r>
              <a:rPr lang="ko-KR" altLang="ko-KR" sz="2400" dirty="0"/>
              <a:t>된 </a:t>
            </a:r>
            <a:r>
              <a:rPr lang="ko-KR" altLang="ko-KR" sz="2400" dirty="0" err="1"/>
              <a:t>피연산자가</a:t>
            </a:r>
            <a:r>
              <a:rPr lang="ko-KR" altLang="ko-KR" sz="2400" dirty="0"/>
              <a:t> </a:t>
            </a:r>
            <a:r>
              <a:rPr lang="en-US" altLang="ko-KR" sz="2400" dirty="0"/>
              <a:t>A</a:t>
            </a:r>
            <a:r>
              <a:rPr lang="ko-KR" altLang="ko-KR" sz="2400" dirty="0"/>
              <a:t>이고</a:t>
            </a:r>
            <a:r>
              <a:rPr lang="en-US" altLang="ko-KR" sz="2400" dirty="0"/>
              <a:t>, </a:t>
            </a:r>
            <a:r>
              <a:rPr lang="ko-KR" altLang="ko-KR" sz="2400" dirty="0"/>
              <a:t>나중에 </a:t>
            </a:r>
            <a:r>
              <a:rPr lang="en-US" altLang="ko-KR" sz="2400" dirty="0"/>
              <a:t>pop</a:t>
            </a:r>
            <a:r>
              <a:rPr lang="ko-KR" altLang="ko-KR" sz="2400" dirty="0"/>
              <a:t>된 </a:t>
            </a:r>
            <a:r>
              <a:rPr lang="ko-KR" altLang="ko-KR" sz="2400" dirty="0" err="1"/>
              <a:t>피연산자가</a:t>
            </a:r>
            <a:r>
              <a:rPr lang="ko-KR" altLang="ko-KR" sz="2400" dirty="0"/>
              <a:t> </a:t>
            </a:r>
            <a:r>
              <a:rPr lang="en-US" altLang="ko-KR" sz="2400" dirty="0"/>
              <a:t>B</a:t>
            </a:r>
            <a:r>
              <a:rPr lang="ko-KR" altLang="ko-KR" sz="2400" dirty="0"/>
              <a:t>라면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FF"/>
                </a:solidFill>
              </a:rPr>
              <a:t>(A op B)</a:t>
            </a:r>
            <a:r>
              <a:rPr lang="ko-KR" altLang="ko-KR" sz="2400" dirty="0">
                <a:solidFill>
                  <a:srgbClr val="3333FF"/>
                </a:solidFill>
              </a:rPr>
              <a:t>를 수행하여 그 결과 값을 </a:t>
            </a:r>
            <a:r>
              <a:rPr lang="en-US" altLang="ko-KR" sz="2400" dirty="0" smtClean="0">
                <a:solidFill>
                  <a:srgbClr val="3333FF"/>
                </a:solidFill>
              </a:rPr>
              <a:t>push</a:t>
            </a:r>
            <a:endParaRPr lang="ko-KR" altLang="ko-KR" sz="2400" dirty="0">
              <a:solidFill>
                <a:srgbClr val="3333FF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9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471807"/>
            <a:ext cx="3349461" cy="503554"/>
          </a:xfrm>
        </p:spPr>
        <p:txBody>
          <a:bodyPr/>
          <a:lstStyle/>
          <a:p>
            <a:r>
              <a:rPr lang="ko-KR" altLang="ko-KR" sz="2800" dirty="0">
                <a:solidFill>
                  <a:srgbClr val="3333FF"/>
                </a:solidFill>
              </a:rPr>
              <a:t>배열</a:t>
            </a:r>
            <a:r>
              <a:rPr lang="ko-KR" altLang="ko-KR" sz="2800" dirty="0">
                <a:solidFill>
                  <a:schemeClr val="tx1"/>
                </a:solidFill>
              </a:rPr>
              <a:t>로 구현된 스택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13133" y="2106134"/>
            <a:ext cx="443879" cy="187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54415"/>
              </p:ext>
            </p:extLst>
          </p:nvPr>
        </p:nvGraphicFramePr>
        <p:xfrm>
          <a:off x="4188298" y="2383592"/>
          <a:ext cx="3696070" cy="549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8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60382"/>
              </p:ext>
            </p:extLst>
          </p:nvPr>
        </p:nvGraphicFramePr>
        <p:xfrm>
          <a:off x="4188297" y="2039328"/>
          <a:ext cx="3696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694217" y="1718130"/>
            <a:ext cx="74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맑은 고딕" panose="020B0503020000020004" pitchFamily="50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91" y="2451341"/>
            <a:ext cx="446400" cy="440889"/>
          </a:xfrm>
          <a:prstGeom prst="rect">
            <a:avLst/>
          </a:prstGeom>
          <a:ln>
            <a:noFill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33" y="2447189"/>
            <a:ext cx="446400" cy="410161"/>
          </a:xfrm>
          <a:prstGeom prst="rect">
            <a:avLst/>
          </a:prstGeom>
          <a:ln>
            <a:noFill/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906" y="2437785"/>
            <a:ext cx="435782" cy="468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263" y="2424230"/>
            <a:ext cx="426511" cy="46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181" y="1457442"/>
            <a:ext cx="1257300" cy="1933575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>
            <a:off x="2997724" y="2410168"/>
            <a:ext cx="358218" cy="4471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05636" y="3873098"/>
            <a:ext cx="4988138" cy="50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solidFill>
                  <a:srgbClr val="3333FF"/>
                </a:solidFill>
              </a:rPr>
              <a:t>단순연결리스트</a:t>
            </a:r>
            <a:r>
              <a:rPr lang="ko-KR" altLang="ko-KR" sz="2800" dirty="0" smtClean="0">
                <a:solidFill>
                  <a:schemeClr val="tx1"/>
                </a:solidFill>
              </a:rPr>
              <a:t>로 구현된 스택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652062" y="4662552"/>
            <a:ext cx="5656912" cy="1290705"/>
            <a:chOff x="1219344" y="4062651"/>
            <a:chExt cx="5656912" cy="1290705"/>
          </a:xfrm>
        </p:grpSpPr>
        <p:sp>
          <p:nvSpPr>
            <p:cNvPr id="16" name="TextBox 15"/>
            <p:cNvSpPr txBox="1"/>
            <p:nvPr/>
          </p:nvSpPr>
          <p:spPr>
            <a:xfrm>
              <a:off x="1399364" y="4503935"/>
              <a:ext cx="432048" cy="40011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/>
                  <a:cs typeface="+mn-cs"/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344" y="4062651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>
              <a:off x="1592397" y="4703990"/>
              <a:ext cx="72008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483768" y="4990336"/>
              <a:ext cx="648072" cy="288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/>
                <a:cs typeface="+mn-cs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411760" y="4394380"/>
              <a:ext cx="792088" cy="936104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endParaRPr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>
              <a:off x="2915816" y="5157192"/>
              <a:ext cx="72008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707904" y="4990336"/>
              <a:ext cx="648072" cy="288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/>
                <a:cs typeface="+mn-cs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635896" y="4394380"/>
              <a:ext cx="792088" cy="936104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>
              <a:off x="4139952" y="5157192"/>
              <a:ext cx="72008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932040" y="5013208"/>
              <a:ext cx="648072" cy="288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/>
                <a:cs typeface="+mn-cs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860032" y="4417252"/>
              <a:ext cx="792088" cy="936104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endParaRP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>
              <a:off x="5364088" y="5157192"/>
              <a:ext cx="72008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6156176" y="5013208"/>
              <a:ext cx="648072" cy="288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084168" y="4417252"/>
              <a:ext cx="792088" cy="936104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endParaRPr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7012" y="4463156"/>
              <a:ext cx="446400" cy="4408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3520" y="4463112"/>
              <a:ext cx="446400" cy="410161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156176" y="49839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null</a:t>
              </a: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8185" y="4503935"/>
              <a:ext cx="435782" cy="468000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8356" y="4466587"/>
              <a:ext cx="426511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606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9664" y="4077072"/>
            <a:ext cx="367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8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54760" y="3553852"/>
            <a:ext cx="367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3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67896" y="3049796"/>
            <a:ext cx="367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2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54760" y="4077072"/>
            <a:ext cx="3674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8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167896" y="3573016"/>
            <a:ext cx="3674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3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167896" y="4096236"/>
            <a:ext cx="3674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8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55976" y="3573016"/>
            <a:ext cx="367408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5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355976" y="4096236"/>
            <a:ext cx="3674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8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424480" y="4115400"/>
            <a:ext cx="367408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2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180072" y="4664720"/>
            <a:ext cx="89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1043712" y="4657282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35496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3131944" y="465313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2025527" y="4653136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V="1">
            <a:off x="8388424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4320128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9576608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612576" y="1738154"/>
            <a:ext cx="445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8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3  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2   </a:t>
            </a: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+  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1  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–  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/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804371" y="2708920"/>
            <a:ext cx="11544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3 + 2 =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114315" y="4713255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514915" y="4726026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827584" y="4731263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8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763688" y="4725144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3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099507" y="5261138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5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114315" y="4973106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890179" y="4742553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2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962141" y="2712677"/>
            <a:ext cx="367408" cy="52322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5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796032" y="3573016"/>
            <a:ext cx="36740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5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796032" y="4096236"/>
            <a:ext cx="3674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8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 flipV="1">
            <a:off x="5760184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/>
          <p:cNvSpPr/>
          <p:nvPr/>
        </p:nvSpPr>
        <p:spPr>
          <a:xfrm>
            <a:off x="5796136" y="3049796"/>
            <a:ext cx="367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1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499856" y="4725144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1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778611" y="4725144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6778611" y="5273027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4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778611" y="4984995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6513861" y="2708920"/>
            <a:ext cx="11544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5 </a:t>
            </a: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–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 1 =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7660976" y="2708920"/>
            <a:ext cx="367408" cy="52322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4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7092176" y="3573016"/>
            <a:ext cx="367408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4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092176" y="4096236"/>
            <a:ext cx="3674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8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67" name="직선 연결선 66"/>
          <p:cNvCxnSpPr/>
          <p:nvPr/>
        </p:nvCxnSpPr>
        <p:spPr>
          <a:xfrm flipV="1">
            <a:off x="7056328" y="4664720"/>
            <a:ext cx="468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8100392" y="3356992"/>
            <a:ext cx="10727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8 / 4=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9108504" y="3356992"/>
            <a:ext cx="367408" cy="52322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2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8244408" y="4713255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8236160" y="5261138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push(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2)</a:t>
            </a:r>
            <a:endParaRPr kumimoji="1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8236160" y="4973106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pop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()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4541366" y="3190240"/>
            <a:ext cx="589434" cy="375920"/>
          </a:xfrm>
          <a:custGeom>
            <a:avLst/>
            <a:gdLst>
              <a:gd name="connsiteX0" fmla="*/ 589434 w 589434"/>
              <a:gd name="connsiteY0" fmla="*/ 0 h 375920"/>
              <a:gd name="connsiteX1" fmla="*/ 467514 w 589434"/>
              <a:gd name="connsiteY1" fmla="*/ 223520 h 375920"/>
              <a:gd name="connsiteX2" fmla="*/ 40794 w 589434"/>
              <a:gd name="connsiteY2" fmla="*/ 20320 h 375920"/>
              <a:gd name="connsiteX3" fmla="*/ 10314 w 589434"/>
              <a:gd name="connsiteY3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434" h="375920">
                <a:moveTo>
                  <a:pt x="589434" y="0"/>
                </a:moveTo>
                <a:cubicBezTo>
                  <a:pt x="574194" y="110066"/>
                  <a:pt x="558954" y="220133"/>
                  <a:pt x="467514" y="223520"/>
                </a:cubicBezTo>
                <a:cubicBezTo>
                  <a:pt x="376074" y="226907"/>
                  <a:pt x="116994" y="-5080"/>
                  <a:pt x="40794" y="20320"/>
                </a:cubicBezTo>
                <a:cubicBezTo>
                  <a:pt x="-35406" y="45720"/>
                  <a:pt x="20474" y="303107"/>
                  <a:pt x="10314" y="375920"/>
                </a:cubicBezTo>
              </a:path>
            </a:pathLst>
          </a:custGeom>
          <a:noFill/>
          <a:ln>
            <a:solidFill>
              <a:srgbClr val="FF339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73" name="자유형 72"/>
          <p:cNvSpPr/>
          <p:nvPr/>
        </p:nvSpPr>
        <p:spPr>
          <a:xfrm>
            <a:off x="7247000" y="3259095"/>
            <a:ext cx="589434" cy="375920"/>
          </a:xfrm>
          <a:custGeom>
            <a:avLst/>
            <a:gdLst>
              <a:gd name="connsiteX0" fmla="*/ 589434 w 589434"/>
              <a:gd name="connsiteY0" fmla="*/ 0 h 375920"/>
              <a:gd name="connsiteX1" fmla="*/ 467514 w 589434"/>
              <a:gd name="connsiteY1" fmla="*/ 223520 h 375920"/>
              <a:gd name="connsiteX2" fmla="*/ 40794 w 589434"/>
              <a:gd name="connsiteY2" fmla="*/ 20320 h 375920"/>
              <a:gd name="connsiteX3" fmla="*/ 10314 w 589434"/>
              <a:gd name="connsiteY3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434" h="375920">
                <a:moveTo>
                  <a:pt x="589434" y="0"/>
                </a:moveTo>
                <a:cubicBezTo>
                  <a:pt x="574194" y="110066"/>
                  <a:pt x="558954" y="220133"/>
                  <a:pt x="467514" y="223520"/>
                </a:cubicBezTo>
                <a:cubicBezTo>
                  <a:pt x="376074" y="226907"/>
                  <a:pt x="116994" y="-5080"/>
                  <a:pt x="40794" y="20320"/>
                </a:cubicBezTo>
                <a:cubicBezTo>
                  <a:pt x="-35406" y="45720"/>
                  <a:pt x="20474" y="303107"/>
                  <a:pt x="10314" y="375920"/>
                </a:cubicBezTo>
              </a:path>
            </a:pathLst>
          </a:custGeom>
          <a:noFill/>
          <a:ln>
            <a:solidFill>
              <a:srgbClr val="FF339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74" name="자유형 73"/>
          <p:cNvSpPr/>
          <p:nvPr/>
        </p:nvSpPr>
        <p:spPr>
          <a:xfrm>
            <a:off x="8676272" y="3792978"/>
            <a:ext cx="589434" cy="375920"/>
          </a:xfrm>
          <a:custGeom>
            <a:avLst/>
            <a:gdLst>
              <a:gd name="connsiteX0" fmla="*/ 589434 w 589434"/>
              <a:gd name="connsiteY0" fmla="*/ 0 h 375920"/>
              <a:gd name="connsiteX1" fmla="*/ 467514 w 589434"/>
              <a:gd name="connsiteY1" fmla="*/ 223520 h 375920"/>
              <a:gd name="connsiteX2" fmla="*/ 40794 w 589434"/>
              <a:gd name="connsiteY2" fmla="*/ 20320 h 375920"/>
              <a:gd name="connsiteX3" fmla="*/ 10314 w 589434"/>
              <a:gd name="connsiteY3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434" h="375920">
                <a:moveTo>
                  <a:pt x="589434" y="0"/>
                </a:moveTo>
                <a:cubicBezTo>
                  <a:pt x="574194" y="110066"/>
                  <a:pt x="558954" y="220133"/>
                  <a:pt x="467514" y="223520"/>
                </a:cubicBezTo>
                <a:cubicBezTo>
                  <a:pt x="376074" y="226907"/>
                  <a:pt x="116994" y="-5080"/>
                  <a:pt x="40794" y="20320"/>
                </a:cubicBezTo>
                <a:cubicBezTo>
                  <a:pt x="-35406" y="45720"/>
                  <a:pt x="20474" y="303107"/>
                  <a:pt x="10314" y="375920"/>
                </a:cubicBezTo>
              </a:path>
            </a:pathLst>
          </a:custGeom>
          <a:noFill/>
          <a:ln>
            <a:solidFill>
              <a:srgbClr val="FF339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14792" y="1340178"/>
            <a:ext cx="3280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 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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    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20757" y="412233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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26670" y="3561289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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767121" y="313291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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81906" y="2436624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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62877" y="309538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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727917" y="242088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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307733" y="302402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  <a:sym typeface="Wingdings 2" panose="05020102010507070707" pitchFamily="18" charset="2"/>
              </a:rPr>
              <a:t>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9612560" y="4129916"/>
            <a:ext cx="367408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2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-106854" y="4725144"/>
            <a:ext cx="853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empty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0072" y="32065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[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예제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]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25066" y="1268760"/>
            <a:ext cx="3355232" cy="108012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85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44960" y="1130709"/>
            <a:ext cx="7551788" cy="894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ko-KR" dirty="0" err="1"/>
              <a:t>중위표기법</a:t>
            </a:r>
            <a:r>
              <a:rPr lang="ko-KR" altLang="ko-KR" dirty="0"/>
              <a:t> 수식을 후위표기법으로 변환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altLang="ko-KR" dirty="0">
                <a:solidFill>
                  <a:srgbClr val="3333FF"/>
                </a:solidFill>
              </a:rPr>
              <a:t>[</a:t>
            </a:r>
            <a:r>
              <a:rPr lang="ko-KR" altLang="ko-KR" dirty="0">
                <a:solidFill>
                  <a:srgbClr val="3333FF"/>
                </a:solidFill>
              </a:rPr>
              <a:t>핵심 아이디어</a:t>
            </a:r>
            <a:r>
              <a:rPr lang="en-US" altLang="ko-KR" dirty="0">
                <a:solidFill>
                  <a:srgbClr val="3333FF"/>
                </a:solidFill>
              </a:rPr>
              <a:t>] </a:t>
            </a:r>
            <a:r>
              <a:rPr lang="ko-KR" altLang="ko-KR" dirty="0">
                <a:solidFill>
                  <a:srgbClr val="00B050"/>
                </a:solidFill>
              </a:rPr>
              <a:t>왼쪽 괄호나 연산자는 스택에 </a:t>
            </a:r>
            <a:r>
              <a:rPr lang="en-US" altLang="ko-KR" dirty="0">
                <a:solidFill>
                  <a:srgbClr val="00B050"/>
                </a:solidFill>
              </a:rPr>
              <a:t>push</a:t>
            </a:r>
            <a:r>
              <a:rPr lang="ko-KR" altLang="ko-KR" dirty="0">
                <a:solidFill>
                  <a:srgbClr val="00B050"/>
                </a:solidFill>
              </a:rPr>
              <a:t>하고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ko-KR" dirty="0" err="1">
                <a:solidFill>
                  <a:srgbClr val="00B050"/>
                </a:solidFill>
              </a:rPr>
              <a:t>피연산자는</a:t>
            </a:r>
            <a:r>
              <a:rPr lang="ko-KR" altLang="ko-KR" dirty="0">
                <a:solidFill>
                  <a:srgbClr val="00B050"/>
                </a:solidFill>
              </a:rPr>
              <a:t> </a:t>
            </a:r>
            <a:r>
              <a:rPr lang="ko-KR" altLang="ko-KR" dirty="0" smtClean="0">
                <a:solidFill>
                  <a:srgbClr val="00B050"/>
                </a:solidFill>
              </a:rPr>
              <a:t>출력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r>
              <a:rPr lang="ko-KR" altLang="ko-KR" dirty="0"/>
              <a:t>입력을 좌에서 우로 문자를 </a:t>
            </a:r>
            <a:r>
              <a:rPr lang="en-US" altLang="ko-KR" dirty="0"/>
              <a:t>1</a:t>
            </a:r>
            <a:r>
              <a:rPr lang="ko-KR" altLang="ko-KR" dirty="0"/>
              <a:t>개씩 읽는다</a:t>
            </a:r>
            <a:r>
              <a:rPr lang="en-US" altLang="ko-KR" dirty="0"/>
              <a:t>. </a:t>
            </a:r>
            <a:r>
              <a:rPr lang="ko-KR" altLang="ko-KR" dirty="0"/>
              <a:t>읽은 문자가</a:t>
            </a:r>
          </a:p>
          <a:p>
            <a:pPr marL="1071563" lvl="0" indent="-514350">
              <a:buFont typeface="+mj-lt"/>
              <a:buAutoNum type="arabicPeriod"/>
            </a:pPr>
            <a:r>
              <a:rPr lang="ko-KR" altLang="ko-KR" dirty="0"/>
              <a:t>피연산자이면</a:t>
            </a:r>
            <a:r>
              <a:rPr lang="en-US" altLang="ko-KR" dirty="0"/>
              <a:t>, </a:t>
            </a:r>
            <a:r>
              <a:rPr lang="ko-KR" altLang="ko-KR" dirty="0"/>
              <a:t>읽은 문자를 </a:t>
            </a:r>
            <a:r>
              <a:rPr lang="ko-KR" altLang="ko-KR" dirty="0" smtClean="0"/>
              <a:t>출력</a:t>
            </a:r>
            <a:endParaRPr lang="ko-KR" altLang="ko-KR" dirty="0"/>
          </a:p>
          <a:p>
            <a:pPr marL="1071563" lvl="0" indent="-514350">
              <a:buFont typeface="+mj-lt"/>
              <a:buAutoNum type="arabicPeriod"/>
            </a:pPr>
            <a:r>
              <a:rPr lang="ko-KR" altLang="ko-KR" dirty="0"/>
              <a:t>왼쪽 괄호이면</a:t>
            </a:r>
            <a:r>
              <a:rPr lang="en-US" altLang="ko-KR" dirty="0"/>
              <a:t>, </a:t>
            </a:r>
            <a:r>
              <a:rPr lang="en-US" altLang="ko-KR" dirty="0" smtClean="0"/>
              <a:t>push</a:t>
            </a:r>
            <a:endParaRPr lang="ko-KR" altLang="ko-KR" dirty="0"/>
          </a:p>
          <a:p>
            <a:pPr marL="1071563" lvl="0" indent="-514350">
              <a:buFont typeface="+mj-lt"/>
              <a:buAutoNum type="arabicPeriod"/>
            </a:pPr>
            <a:r>
              <a:rPr lang="ko-KR" altLang="ko-KR" dirty="0"/>
              <a:t>오른쪽 괄호이면</a:t>
            </a:r>
            <a:r>
              <a:rPr lang="en-US" altLang="ko-KR" dirty="0"/>
              <a:t>, </a:t>
            </a:r>
            <a:r>
              <a:rPr lang="ko-KR" altLang="ko-KR" dirty="0"/>
              <a:t>왼쪽 괄호가 나올 때까지 </a:t>
            </a:r>
            <a:r>
              <a:rPr lang="en-US" altLang="ko-KR" dirty="0"/>
              <a:t>pop</a:t>
            </a:r>
            <a:r>
              <a:rPr lang="ko-KR" altLang="ko-KR" dirty="0"/>
              <a:t>하여 </a:t>
            </a:r>
            <a:r>
              <a:rPr lang="ko-KR" altLang="ko-KR" dirty="0" smtClean="0"/>
              <a:t>출력</a:t>
            </a:r>
            <a:r>
              <a:rPr lang="en-US" altLang="ko-KR" dirty="0" smtClean="0"/>
              <a:t>. </a:t>
            </a:r>
            <a:r>
              <a:rPr lang="ko-KR" altLang="ko-KR" sz="2200" dirty="0"/>
              <a:t>단</a:t>
            </a:r>
            <a:r>
              <a:rPr lang="en-US" altLang="ko-KR" sz="2200" dirty="0"/>
              <a:t>, </a:t>
            </a:r>
            <a:r>
              <a:rPr lang="ko-KR" altLang="ko-KR" sz="2200" dirty="0"/>
              <a:t>오른쪽이나 왼쪽 괄호는 출력하지 </a:t>
            </a:r>
            <a:r>
              <a:rPr lang="ko-KR" altLang="ko-KR" sz="2200" dirty="0" smtClean="0"/>
              <a:t>않</a:t>
            </a:r>
            <a:r>
              <a:rPr lang="ko-KR" altLang="en-US" sz="2200" dirty="0" smtClean="0"/>
              <a:t>음</a:t>
            </a:r>
            <a:endParaRPr lang="en-US" altLang="ko-KR" dirty="0" smtClean="0"/>
          </a:p>
          <a:p>
            <a:pPr marL="1071563" lvl="0" indent="-514350">
              <a:buFont typeface="+mj-lt"/>
              <a:buAutoNum type="arabicPeriod"/>
            </a:pPr>
            <a:r>
              <a:rPr lang="ko-KR" altLang="en-US" dirty="0" smtClean="0"/>
              <a:t>연</a:t>
            </a:r>
            <a:r>
              <a:rPr lang="ko-KR" altLang="ko-KR" dirty="0" smtClean="0"/>
              <a:t>산자이면</a:t>
            </a:r>
            <a:r>
              <a:rPr lang="en-US" altLang="ko-KR" dirty="0"/>
              <a:t>, </a:t>
            </a:r>
            <a:r>
              <a:rPr lang="ko-KR" altLang="ko-KR" dirty="0"/>
              <a:t>자신의 우선순위보다 낮은 연산자가 스택 </a:t>
            </a:r>
            <a:r>
              <a:rPr lang="en-US" altLang="ko-KR" dirty="0"/>
              <a:t>top</a:t>
            </a:r>
            <a:r>
              <a:rPr lang="ko-KR" altLang="ko-KR" dirty="0"/>
              <a:t>에 올 때까지 </a:t>
            </a:r>
            <a:r>
              <a:rPr lang="en-US" altLang="ko-KR" dirty="0"/>
              <a:t>pop</a:t>
            </a:r>
            <a:r>
              <a:rPr lang="ko-KR" altLang="ko-KR" dirty="0"/>
              <a:t>하여 출력하고 읽은 연산자를 </a:t>
            </a:r>
            <a:r>
              <a:rPr lang="en-US" altLang="ko-KR" dirty="0" smtClean="0"/>
              <a:t>push</a:t>
            </a:r>
            <a:endParaRPr lang="ko-KR" altLang="ko-KR" dirty="0"/>
          </a:p>
          <a:p>
            <a:r>
              <a:rPr lang="ko-KR" altLang="ko-KR" dirty="0"/>
              <a:t>입력을 모두 읽었으면 스택이</a:t>
            </a:r>
            <a:r>
              <a:rPr lang="en-US" altLang="ko-KR" dirty="0"/>
              <a:t> empty</a:t>
            </a:r>
            <a:r>
              <a:rPr lang="ko-KR" altLang="ko-KR" dirty="0"/>
              <a:t>될 때까지 </a:t>
            </a:r>
            <a:r>
              <a:rPr lang="en-US" altLang="ko-KR" dirty="0"/>
              <a:t>pop</a:t>
            </a:r>
            <a:r>
              <a:rPr lang="ko-KR" altLang="ko-KR" dirty="0"/>
              <a:t>하여 </a:t>
            </a:r>
            <a:r>
              <a:rPr lang="ko-KR" altLang="ko-KR" dirty="0" smtClean="0"/>
              <a:t>출력</a:t>
            </a:r>
            <a:endParaRPr lang="ko-KR" altLang="ko-KR" dirty="0"/>
          </a:p>
          <a:p>
            <a:pPr marL="1071563" lvl="0" indent="-514350">
              <a:buFont typeface="+mj-lt"/>
              <a:buAutoNum type="arabicPeriod"/>
            </a:pPr>
            <a:endParaRPr lang="ko-KR" altLang="ko-KR" dirty="0"/>
          </a:p>
          <a:p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림 7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2" y="1869357"/>
            <a:ext cx="8973308" cy="32827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직사각형 75"/>
          <p:cNvSpPr/>
          <p:nvPr/>
        </p:nvSpPr>
        <p:spPr>
          <a:xfrm>
            <a:off x="180072" y="32065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[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예제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]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621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ko-KR" dirty="0"/>
              <a:t>스택 </a:t>
            </a:r>
            <a:r>
              <a:rPr lang="ko-KR" altLang="ko-KR" dirty="0" smtClean="0"/>
              <a:t>자료구조</a:t>
            </a:r>
            <a:r>
              <a:rPr lang="ko-KR" altLang="en-US" dirty="0" smtClean="0"/>
              <a:t>의</a:t>
            </a:r>
            <a:r>
              <a:rPr lang="ko-KR" altLang="ko-KR" dirty="0" smtClean="0"/>
              <a:t> 응용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32154"/>
            <a:ext cx="7886700" cy="486008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ko-KR" altLang="ko-KR" dirty="0" smtClean="0"/>
              <a:t>미로 찾기</a:t>
            </a:r>
            <a:endParaRPr lang="en-US" altLang="ko-KR" dirty="0" smtClean="0"/>
          </a:p>
          <a:p>
            <a:pPr>
              <a:spcAft>
                <a:spcPts val="2400"/>
              </a:spcAft>
            </a:pPr>
            <a:r>
              <a:rPr lang="ko-KR" altLang="ko-KR" dirty="0" smtClean="0"/>
              <a:t>트리의 </a:t>
            </a:r>
            <a:r>
              <a:rPr lang="ko-KR" altLang="ko-KR" dirty="0"/>
              <a:t>방문</a:t>
            </a:r>
            <a:r>
              <a:rPr lang="en-US" altLang="ko-KR" dirty="0"/>
              <a:t>(4</a:t>
            </a:r>
            <a:r>
              <a:rPr lang="ko-KR" altLang="ko-KR" dirty="0"/>
              <a:t>장</a:t>
            </a:r>
            <a:r>
              <a:rPr lang="en-US" altLang="ko-KR" dirty="0" smtClean="0"/>
              <a:t>)</a:t>
            </a:r>
          </a:p>
          <a:p>
            <a:pPr>
              <a:spcAft>
                <a:spcPts val="2400"/>
              </a:spcAft>
            </a:pPr>
            <a:r>
              <a:rPr lang="ko-KR" altLang="ko-KR" dirty="0" smtClean="0"/>
              <a:t>그래프의 </a:t>
            </a:r>
            <a:r>
              <a:rPr lang="ko-KR" altLang="ko-KR" dirty="0"/>
              <a:t>깊이우선탐색</a:t>
            </a:r>
            <a:r>
              <a:rPr lang="en-US" altLang="ko-KR" dirty="0"/>
              <a:t>(9</a:t>
            </a:r>
            <a:r>
              <a:rPr lang="ko-KR" altLang="ko-KR" dirty="0"/>
              <a:t>장</a:t>
            </a:r>
            <a:r>
              <a:rPr lang="en-US" altLang="ko-KR" dirty="0" smtClean="0"/>
              <a:t>)</a:t>
            </a:r>
          </a:p>
          <a:p>
            <a:pPr>
              <a:spcAft>
                <a:spcPts val="2400"/>
              </a:spcAft>
            </a:pPr>
            <a:r>
              <a:rPr lang="ko-KR" altLang="ko-KR" dirty="0" smtClean="0"/>
              <a:t>프로그래밍에서 </a:t>
            </a:r>
            <a:r>
              <a:rPr lang="ko-KR" altLang="ko-KR" dirty="0"/>
              <a:t>매우 중요한 함수</a:t>
            </a:r>
            <a:r>
              <a:rPr lang="en-US" altLang="ko-KR" dirty="0"/>
              <a:t>(</a:t>
            </a:r>
            <a:r>
              <a:rPr lang="ko-KR" altLang="ko-KR" dirty="0" err="1"/>
              <a:t>메소드</a:t>
            </a:r>
            <a:r>
              <a:rPr lang="en-US" altLang="ko-KR" dirty="0"/>
              <a:t>) </a:t>
            </a:r>
            <a:r>
              <a:rPr lang="ko-KR" altLang="ko-KR" dirty="0"/>
              <a:t>호출 및 </a:t>
            </a:r>
            <a:r>
              <a:rPr lang="ko-KR" altLang="ko-KR" dirty="0" err="1"/>
              <a:t>재귀호출도</a:t>
            </a:r>
            <a:r>
              <a:rPr lang="ko-KR" altLang="ko-KR" dirty="0"/>
              <a:t> 스택 자료구조를 바탕으로 </a:t>
            </a:r>
            <a:r>
              <a:rPr lang="ko-KR" altLang="ko-KR" dirty="0" smtClean="0"/>
              <a:t>구현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453850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ko-KR" sz="2400" dirty="0"/>
              <a:t>배열로 구현한 스택의 </a:t>
            </a:r>
            <a:r>
              <a:rPr lang="en-US" altLang="ko-KR" sz="2400" dirty="0"/>
              <a:t>push</a:t>
            </a:r>
            <a:r>
              <a:rPr lang="ko-KR" altLang="ko-KR" sz="2400" dirty="0"/>
              <a:t>와</a:t>
            </a:r>
            <a:r>
              <a:rPr lang="en-US" altLang="ko-KR" sz="2400" dirty="0"/>
              <a:t> pop </a:t>
            </a:r>
            <a:r>
              <a:rPr lang="ko-KR" altLang="ko-KR" sz="2400" dirty="0"/>
              <a:t>연산은 각각</a:t>
            </a:r>
            <a:r>
              <a:rPr lang="en-US" altLang="ko-KR" sz="2400" dirty="0"/>
              <a:t> </a:t>
            </a:r>
            <a:r>
              <a:rPr lang="en-US" altLang="ko-KR" sz="2400" dirty="0">
                <a:solidFill>
                  <a:srgbClr val="3333FF"/>
                </a:solidFill>
              </a:rPr>
              <a:t>O(1) </a:t>
            </a:r>
            <a:r>
              <a:rPr lang="ko-KR" altLang="ko-KR" sz="2400" dirty="0">
                <a:solidFill>
                  <a:srgbClr val="3333FF"/>
                </a:solidFill>
              </a:rPr>
              <a:t>시간</a:t>
            </a:r>
            <a:r>
              <a:rPr lang="ko-KR" altLang="ko-KR" sz="2400" dirty="0"/>
              <a:t>이 </a:t>
            </a:r>
            <a:r>
              <a:rPr lang="ko-KR" altLang="ko-KR" sz="2400" dirty="0" smtClean="0"/>
              <a:t>소요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ko-KR" altLang="ko-KR" sz="2400" dirty="0" smtClean="0"/>
              <a:t>배열 </a:t>
            </a:r>
            <a:r>
              <a:rPr lang="ko-KR" altLang="ko-KR" sz="2400" dirty="0"/>
              <a:t>크기를 확대 또는 축소시키는 경우에 스택의 모든</a:t>
            </a:r>
            <a:r>
              <a:rPr lang="en-US" altLang="ko-KR" sz="2400" dirty="0"/>
              <a:t> item</a:t>
            </a:r>
            <a:r>
              <a:rPr lang="ko-KR" altLang="ko-KR" sz="2400" dirty="0"/>
              <a:t>들을 새 배열로 복사해야 하므로 </a:t>
            </a:r>
            <a:r>
              <a:rPr lang="en-US" altLang="ko-KR" sz="2400" dirty="0"/>
              <a:t>O(N) </a:t>
            </a:r>
            <a:r>
              <a:rPr lang="ko-KR" altLang="ko-KR" sz="2400" dirty="0"/>
              <a:t>시간이 </a:t>
            </a:r>
            <a:r>
              <a:rPr lang="ko-KR" altLang="ko-KR" sz="2400" dirty="0" smtClean="0"/>
              <a:t>소요</a:t>
            </a:r>
            <a:endParaRPr lang="en-US" altLang="ko-KR" sz="2400" dirty="0" smtClean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ko-KR" altLang="ko-KR" sz="2000" dirty="0" err="1" smtClean="0"/>
              <a:t>상각분석</a:t>
            </a:r>
            <a:r>
              <a:rPr lang="en-US" altLang="ko-KR" sz="2000" dirty="0" smtClean="0"/>
              <a:t>:</a:t>
            </a:r>
            <a:r>
              <a:rPr lang="ko-KR" altLang="ko-KR" sz="2000" dirty="0" smtClean="0"/>
              <a:t> </a:t>
            </a:r>
            <a:r>
              <a:rPr lang="ko-KR" altLang="ko-KR" sz="2000" dirty="0"/>
              <a:t>각 연산의 평균 </a:t>
            </a:r>
            <a:r>
              <a:rPr lang="ko-KR" altLang="ko-KR" sz="2000" dirty="0" err="1"/>
              <a:t>수행시간은</a:t>
            </a:r>
            <a:r>
              <a:rPr lang="ko-KR" altLang="ko-KR" sz="2000" dirty="0"/>
              <a:t> </a:t>
            </a:r>
            <a:r>
              <a:rPr lang="en-US" altLang="ko-KR" sz="2000" dirty="0"/>
              <a:t>O(1) </a:t>
            </a:r>
            <a:r>
              <a:rPr lang="ko-KR" altLang="ko-KR" sz="2000" dirty="0" smtClean="0"/>
              <a:t>시간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ko-KR" altLang="ko-KR" sz="2400" dirty="0" smtClean="0"/>
              <a:t>단순연결리스트로 </a:t>
            </a:r>
            <a:r>
              <a:rPr lang="ko-KR" altLang="ko-KR" sz="2400" dirty="0"/>
              <a:t>구현한 스택의 </a:t>
            </a:r>
            <a:r>
              <a:rPr lang="en-US" altLang="ko-KR" sz="2400" dirty="0"/>
              <a:t>push</a:t>
            </a:r>
            <a:r>
              <a:rPr lang="ko-KR" altLang="ko-KR" sz="2400" dirty="0"/>
              <a:t>와</a:t>
            </a:r>
            <a:r>
              <a:rPr lang="en-US" altLang="ko-KR" sz="2400" dirty="0"/>
              <a:t> pop </a:t>
            </a:r>
            <a:r>
              <a:rPr lang="ko-KR" altLang="ko-KR" sz="2400" dirty="0"/>
              <a:t>연산은 각각 </a:t>
            </a:r>
            <a:r>
              <a:rPr lang="en-US" altLang="ko-KR" sz="2400" dirty="0">
                <a:solidFill>
                  <a:srgbClr val="3333FF"/>
                </a:solidFill>
              </a:rPr>
              <a:t>O(1) </a:t>
            </a:r>
            <a:r>
              <a:rPr lang="ko-KR" altLang="ko-KR" sz="2400" dirty="0">
                <a:solidFill>
                  <a:srgbClr val="3333FF"/>
                </a:solidFill>
              </a:rPr>
              <a:t>시간</a:t>
            </a:r>
            <a:r>
              <a:rPr lang="ko-KR" altLang="ko-KR" sz="2400" dirty="0"/>
              <a:t>이 걸리는데</a:t>
            </a:r>
            <a:r>
              <a:rPr lang="en-US" altLang="ko-KR" sz="2400" dirty="0"/>
              <a:t>, </a:t>
            </a:r>
            <a:r>
              <a:rPr lang="ko-KR" altLang="ko-KR" sz="2400" dirty="0"/>
              <a:t>연결리스트의 </a:t>
            </a:r>
            <a:r>
              <a:rPr lang="ko-KR" altLang="ko-KR" sz="2400" dirty="0" smtClean="0"/>
              <a:t>앞</a:t>
            </a:r>
            <a:r>
              <a:rPr lang="en-US" altLang="ko-KR" sz="2400" dirty="0" smtClean="0"/>
              <a:t> </a:t>
            </a:r>
            <a:r>
              <a:rPr lang="ko-KR" altLang="ko-KR" sz="2400" dirty="0"/>
              <a:t>부분에서 노드를 삽입하거나 삭제하기 </a:t>
            </a:r>
            <a:r>
              <a:rPr lang="ko-KR" altLang="ko-KR" sz="2400" dirty="0" smtClean="0"/>
              <a:t>때문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ko-KR" altLang="ko-KR" sz="2400" dirty="0" smtClean="0"/>
              <a:t>배열과 </a:t>
            </a:r>
            <a:r>
              <a:rPr lang="ko-KR" altLang="ko-KR" sz="2400" dirty="0"/>
              <a:t>단순연결리스트로 구현된 스택의 장단점은 </a:t>
            </a:r>
            <a:r>
              <a:rPr lang="en-US" altLang="ko-KR" sz="2400" dirty="0"/>
              <a:t>2</a:t>
            </a:r>
            <a:r>
              <a:rPr lang="ko-KR" altLang="ko-KR" sz="2400" dirty="0"/>
              <a:t>장의 리스트를 배열과 단순연결리스트로 구현하였을 때의 장단점과 </a:t>
            </a:r>
            <a:r>
              <a:rPr lang="ko-KR" altLang="ko-KR" sz="2400" dirty="0" smtClean="0"/>
              <a:t>동일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8156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3.2 </a:t>
            </a:r>
            <a:r>
              <a:rPr lang="ko-KR" altLang="en-US" dirty="0" smtClean="0"/>
              <a:t>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/>
              <a:t>큐</a:t>
            </a:r>
            <a:r>
              <a:rPr lang="en-US" altLang="ko-KR" dirty="0"/>
              <a:t>(Queue</a:t>
            </a:r>
            <a:r>
              <a:rPr lang="en-US" altLang="ko-KR" dirty="0" smtClean="0"/>
              <a:t>):</a:t>
            </a:r>
            <a:r>
              <a:rPr lang="ko-KR" altLang="ko-KR" dirty="0" smtClean="0"/>
              <a:t> </a:t>
            </a:r>
            <a:r>
              <a:rPr lang="ko-KR" altLang="ko-KR" dirty="0"/>
              <a:t>삽입과 삭제가 양 끝에서 각각 수행되는 </a:t>
            </a:r>
            <a:r>
              <a:rPr lang="ko-KR" altLang="ko-KR" dirty="0" smtClean="0"/>
              <a:t>자료구조</a:t>
            </a:r>
            <a:endParaRPr lang="en-US" altLang="ko-KR" dirty="0" smtClean="0"/>
          </a:p>
          <a:p>
            <a:r>
              <a:rPr lang="ko-KR" altLang="ko-KR" dirty="0" smtClean="0"/>
              <a:t>일상생활의 </a:t>
            </a:r>
            <a:r>
              <a:rPr lang="ko-KR" altLang="ko-KR" dirty="0"/>
              <a:t>관공서</a:t>
            </a:r>
            <a:r>
              <a:rPr lang="en-US" altLang="ko-KR" dirty="0"/>
              <a:t>, </a:t>
            </a:r>
            <a:r>
              <a:rPr lang="ko-KR" altLang="ko-KR" dirty="0"/>
              <a:t>은행</a:t>
            </a:r>
            <a:r>
              <a:rPr lang="en-US" altLang="ko-KR" dirty="0"/>
              <a:t>, </a:t>
            </a:r>
            <a:r>
              <a:rPr lang="ko-KR" altLang="ko-KR" dirty="0"/>
              <a:t>우체국</a:t>
            </a:r>
            <a:r>
              <a:rPr lang="en-US" altLang="ko-KR" dirty="0"/>
              <a:t>, </a:t>
            </a:r>
            <a:r>
              <a:rPr lang="ko-KR" altLang="ko-KR" dirty="0"/>
              <a:t>병원 등에서 번호표를 이용한 줄서기가 대표적인 </a:t>
            </a:r>
            <a:r>
              <a:rPr lang="ko-KR" altLang="ko-KR" dirty="0" smtClean="0"/>
              <a:t>큐</a:t>
            </a:r>
            <a:endParaRPr lang="en-US" altLang="ko-KR" dirty="0" smtClean="0"/>
          </a:p>
          <a:p>
            <a:r>
              <a:rPr lang="ko-KR" altLang="ko-KR" dirty="0" smtClean="0">
                <a:solidFill>
                  <a:srgbClr val="3333FF"/>
                </a:solidFill>
              </a:rPr>
              <a:t>선입 </a:t>
            </a:r>
            <a:r>
              <a:rPr lang="ko-KR" altLang="ko-KR" dirty="0">
                <a:solidFill>
                  <a:srgbClr val="3333FF"/>
                </a:solidFill>
              </a:rPr>
              <a:t>선출</a:t>
            </a:r>
            <a:r>
              <a:rPr lang="en-US" altLang="ko-KR" dirty="0">
                <a:solidFill>
                  <a:srgbClr val="3333FF"/>
                </a:solidFill>
              </a:rPr>
              <a:t>(First-In First-Out, FIFO)</a:t>
            </a:r>
            <a:r>
              <a:rPr lang="en-US" altLang="ko-KR" dirty="0"/>
              <a:t> </a:t>
            </a:r>
            <a:r>
              <a:rPr lang="ko-KR" altLang="ko-KR" dirty="0"/>
              <a:t>원칙하에 </a:t>
            </a:r>
            <a:r>
              <a:rPr lang="en-US" altLang="ko-KR" dirty="0"/>
              <a:t>item</a:t>
            </a:r>
            <a:r>
              <a:rPr lang="ko-KR" altLang="ko-KR" dirty="0"/>
              <a:t>의 삽입과 </a:t>
            </a:r>
            <a:r>
              <a:rPr lang="ko-KR" altLang="ko-KR" dirty="0" smtClean="0"/>
              <a:t>삭제 수행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39" y="3720230"/>
            <a:ext cx="3679721" cy="288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530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762001" y="3876495"/>
            <a:ext cx="4108450" cy="520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2128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16700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>
            <a:off x="21272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25844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30416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>
            <a:off x="34988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>
            <a:off x="39560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>
            <a:off x="44132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>
            <a:off x="4870450" y="387014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892175" y="385427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838200" y="3473270"/>
            <a:ext cx="30296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1295400" y="3473270"/>
            <a:ext cx="30296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7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1748752" y="3473270"/>
            <a:ext cx="30296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7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4598" name="Rectangle 25"/>
          <p:cNvSpPr>
            <a:spLocks noChangeArrowheads="1"/>
          </p:cNvSpPr>
          <p:nvPr/>
        </p:nvSpPr>
        <p:spPr bwMode="auto">
          <a:xfrm>
            <a:off x="2180800" y="3473270"/>
            <a:ext cx="30296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607" name="Rectangle 35"/>
          <p:cNvSpPr>
            <a:spLocks noChangeArrowheads="1"/>
          </p:cNvSpPr>
          <p:nvPr/>
        </p:nvSpPr>
        <p:spPr bwMode="auto">
          <a:xfrm>
            <a:off x="4206568" y="5120749"/>
            <a:ext cx="4565650" cy="520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>
            <a:off x="6940243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>
            <a:off x="7397443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7854643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>
            <a:off x="8311843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>
            <a:off x="8769043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13" name="Line 41"/>
          <p:cNvSpPr>
            <a:spLocks noChangeShapeType="1"/>
          </p:cNvSpPr>
          <p:nvPr/>
        </p:nvSpPr>
        <p:spPr bwMode="auto">
          <a:xfrm>
            <a:off x="4663768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14" name="Line 42"/>
          <p:cNvSpPr>
            <a:spLocks noChangeShapeType="1"/>
          </p:cNvSpPr>
          <p:nvPr/>
        </p:nvSpPr>
        <p:spPr bwMode="auto">
          <a:xfrm>
            <a:off x="5120968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15" name="Line 43"/>
          <p:cNvSpPr>
            <a:spLocks noChangeShapeType="1"/>
          </p:cNvSpPr>
          <p:nvPr/>
        </p:nvSpPr>
        <p:spPr bwMode="auto">
          <a:xfrm>
            <a:off x="5578168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16" name="Line 44"/>
          <p:cNvSpPr>
            <a:spLocks noChangeShapeType="1"/>
          </p:cNvSpPr>
          <p:nvPr/>
        </p:nvSpPr>
        <p:spPr bwMode="auto">
          <a:xfrm>
            <a:off x="6035368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17" name="Line 45"/>
          <p:cNvSpPr>
            <a:spLocks noChangeShapeType="1"/>
          </p:cNvSpPr>
          <p:nvPr/>
        </p:nvSpPr>
        <p:spPr bwMode="auto">
          <a:xfrm>
            <a:off x="6492568" y="511439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22" name="Rectangle 50"/>
          <p:cNvSpPr>
            <a:spLocks noChangeArrowheads="1"/>
          </p:cNvSpPr>
          <p:nvPr/>
        </p:nvSpPr>
        <p:spPr bwMode="auto">
          <a:xfrm>
            <a:off x="6619568" y="509852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70707" name="Rectangle 51"/>
          <p:cNvSpPr>
            <a:spLocks noChangeArrowheads="1"/>
          </p:cNvSpPr>
          <p:nvPr/>
        </p:nvSpPr>
        <p:spPr bwMode="auto">
          <a:xfrm>
            <a:off x="7718118" y="4723874"/>
            <a:ext cx="5289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n-2</a:t>
            </a:r>
          </a:p>
        </p:txBody>
      </p:sp>
      <p:sp>
        <p:nvSpPr>
          <p:cNvPr id="70711" name="Rectangle 55"/>
          <p:cNvSpPr>
            <a:spLocks noChangeArrowheads="1"/>
          </p:cNvSpPr>
          <p:nvPr/>
        </p:nvSpPr>
        <p:spPr bwMode="auto">
          <a:xfrm>
            <a:off x="8327718" y="4723874"/>
            <a:ext cx="5289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n-1</a:t>
            </a:r>
          </a:p>
        </p:txBody>
      </p:sp>
      <p:sp>
        <p:nvSpPr>
          <p:cNvPr id="24632" name="Rectangle 63"/>
          <p:cNvSpPr>
            <a:spLocks noChangeArrowheads="1"/>
          </p:cNvSpPr>
          <p:nvPr/>
        </p:nvSpPr>
        <p:spPr bwMode="auto">
          <a:xfrm>
            <a:off x="4290702" y="4723874"/>
            <a:ext cx="31579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7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4633" name="Rectangle 64"/>
          <p:cNvSpPr>
            <a:spLocks noChangeArrowheads="1"/>
          </p:cNvSpPr>
          <p:nvPr/>
        </p:nvSpPr>
        <p:spPr bwMode="auto">
          <a:xfrm>
            <a:off x="4747902" y="4723874"/>
            <a:ext cx="31579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7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634" name="Rectangle 65"/>
          <p:cNvSpPr>
            <a:spLocks noChangeArrowheads="1"/>
          </p:cNvSpPr>
          <p:nvPr/>
        </p:nvSpPr>
        <p:spPr bwMode="auto">
          <a:xfrm>
            <a:off x="5205102" y="4723874"/>
            <a:ext cx="31579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7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4645" name="Text Box 1059"/>
          <p:cNvSpPr txBox="1">
            <a:spLocks noChangeArrowheads="1"/>
          </p:cNvSpPr>
          <p:nvPr/>
        </p:nvSpPr>
        <p:spPr bwMode="auto">
          <a:xfrm>
            <a:off x="646112" y="4609775"/>
            <a:ext cx="676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front</a:t>
            </a:r>
          </a:p>
        </p:txBody>
      </p:sp>
      <p:sp>
        <p:nvSpPr>
          <p:cNvPr id="24646" name="Text Box 1059"/>
          <p:cNvSpPr txBox="1">
            <a:spLocks noChangeArrowheads="1"/>
          </p:cNvSpPr>
          <p:nvPr/>
        </p:nvSpPr>
        <p:spPr bwMode="auto">
          <a:xfrm>
            <a:off x="1979712" y="4576153"/>
            <a:ext cx="757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rear</a:t>
            </a:r>
          </a:p>
        </p:txBody>
      </p:sp>
      <p:cxnSp>
        <p:nvCxnSpPr>
          <p:cNvPr id="24647" name="직선 화살표 연결선 3"/>
          <p:cNvCxnSpPr>
            <a:cxnSpLocks noChangeShapeType="1"/>
          </p:cNvCxnSpPr>
          <p:nvPr/>
        </p:nvCxnSpPr>
        <p:spPr bwMode="auto">
          <a:xfrm flipV="1">
            <a:off x="990600" y="4403545"/>
            <a:ext cx="0" cy="2809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48" name="직선 화살표 연결선 73"/>
          <p:cNvCxnSpPr>
            <a:cxnSpLocks noChangeShapeType="1"/>
          </p:cNvCxnSpPr>
          <p:nvPr/>
        </p:nvCxnSpPr>
        <p:spPr bwMode="auto">
          <a:xfrm flipV="1">
            <a:off x="2339752" y="4416245"/>
            <a:ext cx="0" cy="279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51" name="직선 화살표 연결선 76"/>
          <p:cNvCxnSpPr>
            <a:cxnSpLocks noChangeShapeType="1"/>
          </p:cNvCxnSpPr>
          <p:nvPr/>
        </p:nvCxnSpPr>
        <p:spPr bwMode="auto">
          <a:xfrm flipV="1">
            <a:off x="6732281" y="5658912"/>
            <a:ext cx="0" cy="279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52" name="직선 화살표 연결선 77"/>
          <p:cNvCxnSpPr>
            <a:cxnSpLocks noChangeShapeType="1"/>
          </p:cNvCxnSpPr>
          <p:nvPr/>
        </p:nvCxnSpPr>
        <p:spPr bwMode="auto">
          <a:xfrm flipV="1">
            <a:off x="8578543" y="5670024"/>
            <a:ext cx="0" cy="2809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80" y="3896436"/>
            <a:ext cx="223523" cy="46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85" y="3901786"/>
            <a:ext cx="227117" cy="46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811" y="3891763"/>
            <a:ext cx="241092" cy="46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60" y="3914593"/>
            <a:ext cx="237491" cy="468000"/>
          </a:xfrm>
          <a:prstGeom prst="rect">
            <a:avLst/>
          </a:prstGeom>
        </p:spPr>
      </p:pic>
      <p:sp>
        <p:nvSpPr>
          <p:cNvPr id="85" name="Text Box 1059"/>
          <p:cNvSpPr txBox="1">
            <a:spLocks noChangeArrowheads="1"/>
          </p:cNvSpPr>
          <p:nvPr/>
        </p:nvSpPr>
        <p:spPr bwMode="auto">
          <a:xfrm>
            <a:off x="6421923" y="5928555"/>
            <a:ext cx="676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front</a:t>
            </a:r>
          </a:p>
        </p:txBody>
      </p:sp>
      <p:sp>
        <p:nvSpPr>
          <p:cNvPr id="86" name="Text Box 1059"/>
          <p:cNvSpPr txBox="1">
            <a:spLocks noChangeArrowheads="1"/>
          </p:cNvSpPr>
          <p:nvPr/>
        </p:nvSpPr>
        <p:spPr bwMode="auto">
          <a:xfrm>
            <a:off x="8256279" y="5894933"/>
            <a:ext cx="757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rear</a:t>
            </a: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19" y="5143807"/>
            <a:ext cx="223523" cy="468000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501" y="5143807"/>
            <a:ext cx="227117" cy="468000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640" y="5138879"/>
            <a:ext cx="241092" cy="468000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286" y="5138879"/>
            <a:ext cx="244477" cy="468000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594" y="5138879"/>
            <a:ext cx="237491" cy="468000"/>
          </a:xfrm>
          <a:prstGeom prst="rect">
            <a:avLst/>
          </a:prstGeom>
        </p:spPr>
      </p:pic>
      <p:sp>
        <p:nvSpPr>
          <p:cNvPr id="74" name="Rectangle 51"/>
          <p:cNvSpPr>
            <a:spLocks noChangeArrowheads="1"/>
          </p:cNvSpPr>
          <p:nvPr/>
        </p:nvSpPr>
        <p:spPr bwMode="auto">
          <a:xfrm>
            <a:off x="3898993" y="3479620"/>
            <a:ext cx="5289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n-2</a:t>
            </a:r>
          </a:p>
        </p:txBody>
      </p:sp>
      <p:sp>
        <p:nvSpPr>
          <p:cNvPr id="75" name="Rectangle 55"/>
          <p:cNvSpPr>
            <a:spLocks noChangeArrowheads="1"/>
          </p:cNvSpPr>
          <p:nvPr/>
        </p:nvSpPr>
        <p:spPr bwMode="auto">
          <a:xfrm>
            <a:off x="4389512" y="3479620"/>
            <a:ext cx="5289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n-1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9697" y="5163339"/>
            <a:ext cx="627261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…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36456" y="3936275"/>
            <a:ext cx="627261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…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46111" y="464373"/>
            <a:ext cx="8147159" cy="227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큐를 배열로 구현하는 경우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큐에서 삽입과 삭제를 거듭하게 되면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그림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같이 큐의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들이 배열의 오른쪽 부분으로 편중되는 문제가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발생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왜냐하면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새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들은 뒤에 삽입되고 삭제는 앞에서 일어나기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때문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584450" y="5163339"/>
            <a:ext cx="611034" cy="443540"/>
          </a:xfrm>
          <a:prstGeom prst="rightArrow">
            <a:avLst/>
          </a:prstGeom>
          <a:solidFill>
            <a:srgbClr val="AAFC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2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항목 이동 해결 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ko-KR" dirty="0" smtClean="0"/>
              <a:t>방법</a:t>
            </a:r>
            <a:r>
              <a:rPr lang="en-US" altLang="ko-KR" dirty="0" smtClean="0"/>
              <a:t> 1]</a:t>
            </a:r>
            <a:r>
              <a:rPr lang="ko-KR" altLang="ko-KR" dirty="0" smtClean="0"/>
              <a:t> </a:t>
            </a:r>
            <a:r>
              <a:rPr lang="ko-KR" altLang="ko-KR" dirty="0"/>
              <a:t>큐의 </a:t>
            </a:r>
            <a:r>
              <a:rPr lang="en-US" altLang="ko-KR" dirty="0"/>
              <a:t>item</a:t>
            </a:r>
            <a:r>
              <a:rPr lang="ko-KR" altLang="ko-KR" dirty="0"/>
              <a:t>들을 배열의 앞부분으로 </a:t>
            </a:r>
            <a:r>
              <a:rPr lang="ko-KR" altLang="ko-KR" dirty="0" smtClean="0"/>
              <a:t>이동</a:t>
            </a:r>
            <a:r>
              <a:rPr lang="en-US" altLang="ko-KR" dirty="0" smtClean="0"/>
              <a:t>. </a:t>
            </a:r>
          </a:p>
          <a:p>
            <a:pPr lvl="1">
              <a:spcAft>
                <a:spcPts val="1800"/>
              </a:spcAft>
              <a:buFontTx/>
              <a:buChar char="-"/>
            </a:pPr>
            <a:r>
              <a:rPr lang="ko-KR" altLang="ko-KR" dirty="0" smtClean="0"/>
              <a:t>수행시간이 </a:t>
            </a:r>
            <a:r>
              <a:rPr lang="ko-KR" altLang="ko-KR" dirty="0"/>
              <a:t>큐에 들어있는 </a:t>
            </a:r>
            <a:r>
              <a:rPr lang="en-US" altLang="ko-KR" dirty="0"/>
              <a:t>item </a:t>
            </a:r>
            <a:r>
              <a:rPr lang="ko-KR" altLang="ko-KR" dirty="0"/>
              <a:t>의 수에 </a:t>
            </a:r>
            <a:r>
              <a:rPr lang="ko-KR" altLang="ko-KR" dirty="0" smtClean="0"/>
              <a:t>비례</a:t>
            </a:r>
            <a:r>
              <a:rPr lang="ko-KR" altLang="en-US" dirty="0" smtClean="0"/>
              <a:t>하</a:t>
            </a:r>
            <a:r>
              <a:rPr lang="ko-KR" altLang="ko-KR" dirty="0" smtClean="0"/>
              <a:t>는 단점</a:t>
            </a:r>
            <a:endParaRPr lang="en-US" altLang="ko-KR" dirty="0" smtClean="0"/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방법 </a:t>
            </a:r>
            <a:r>
              <a:rPr lang="en-US" altLang="ko-KR" dirty="0" smtClean="0"/>
              <a:t>2]</a:t>
            </a:r>
            <a:r>
              <a:rPr lang="ko-KR" altLang="ko-KR" dirty="0" smtClean="0"/>
              <a:t> </a:t>
            </a:r>
            <a:r>
              <a:rPr lang="ko-KR" altLang="ko-KR" dirty="0"/>
              <a:t>배열을 원형으로</a:t>
            </a:r>
            <a:r>
              <a:rPr lang="en-US" altLang="ko-KR" dirty="0"/>
              <a:t>, </a:t>
            </a:r>
            <a:r>
              <a:rPr lang="ko-KR" altLang="ko-KR" dirty="0"/>
              <a:t>즉</a:t>
            </a:r>
            <a:r>
              <a:rPr lang="en-US" altLang="ko-KR" dirty="0"/>
              <a:t>, </a:t>
            </a:r>
            <a:r>
              <a:rPr lang="ko-KR" altLang="ko-KR" dirty="0"/>
              <a:t>배열의 마지막 원소가 첫 원소와 맞닿아 있다고 </a:t>
            </a:r>
            <a:r>
              <a:rPr lang="ko-KR" altLang="en-US" dirty="0" smtClean="0"/>
              <a:t>여김</a:t>
            </a:r>
            <a:endParaRPr lang="ko-KR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319"/>
            <a:ext cx="8820000" cy="29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62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31494" y="612609"/>
            <a:ext cx="2529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새</a:t>
            </a:r>
            <a:r>
              <a:rPr lang="en-US" altLang="ko-KR" sz="28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item </a:t>
            </a:r>
            <a:r>
              <a:rPr lang="ko-KR" altLang="ko-KR" sz="28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ko-KR" altLang="ko-KR" sz="28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endParaRPr lang="ko-KR" altLang="en-US" sz="2800" dirty="0">
              <a:solidFill>
                <a:srgbClr val="3333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9071" y="4071583"/>
            <a:ext cx="80340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앞뒤가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맞닿아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있다고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생각하기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위해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rear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다음의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비어있는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인덱스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en-US" altLang="ko-KR" sz="2800" dirty="0" smtClean="0">
                <a:solidFill>
                  <a:srgbClr val="3333FF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rear </a:t>
            </a:r>
            <a:r>
              <a:rPr lang="en-US" altLang="ko-KR" sz="2800" dirty="0">
                <a:solidFill>
                  <a:srgbClr val="3333FF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= (rear + 1) % </a:t>
            </a:r>
            <a:r>
              <a:rPr lang="en-US" altLang="ko-KR" sz="2800" dirty="0" smtClean="0">
                <a:solidFill>
                  <a:srgbClr val="3333FF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N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여기서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크기이다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o-KR" altLang="en-US" sz="2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6" y="1507275"/>
            <a:ext cx="7812000" cy="25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81" y="1232374"/>
            <a:ext cx="6333604" cy="467147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867569" y="428380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연속된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삭제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연산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endParaRPr lang="ko-KR" altLang="en-US" sz="2400" dirty="0">
              <a:solidFill>
                <a:srgbClr val="3333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48291" y="58683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큐의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 item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삭제한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후에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큐가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임에도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불구하고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rear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삭제된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아직도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가리키고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있다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4448291" y="2064777"/>
            <a:ext cx="349851" cy="3736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오른쪽 화살표 76"/>
          <p:cNvSpPr/>
          <p:nvPr/>
        </p:nvSpPr>
        <p:spPr>
          <a:xfrm>
            <a:off x="7566159" y="2158184"/>
            <a:ext cx="349851" cy="3736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오른쪽 화살표 77"/>
          <p:cNvSpPr/>
          <p:nvPr/>
        </p:nvSpPr>
        <p:spPr>
          <a:xfrm>
            <a:off x="4119147" y="4522842"/>
            <a:ext cx="349851" cy="3736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0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ko-KR" sz="2800" dirty="0"/>
              <a:t>배열로 </a:t>
            </a:r>
            <a:r>
              <a:rPr lang="ko-KR" altLang="ko-KR" sz="2800" dirty="0" smtClean="0"/>
              <a:t>구현한 </a:t>
            </a:r>
            <a:r>
              <a:rPr lang="en-US" altLang="ko-KR" sz="2800" dirty="0" err="1"/>
              <a:t>ArrayStack</a:t>
            </a:r>
            <a:r>
              <a:rPr lang="en-US" altLang="ko-KR" sz="2800" dirty="0"/>
              <a:t> </a:t>
            </a:r>
            <a:r>
              <a:rPr lang="ko-KR" altLang="ko-KR" sz="2800" dirty="0"/>
              <a:t>클래스</a:t>
            </a:r>
            <a:endParaRPr lang="ko-KR" altLang="en-US" sz="28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1470191"/>
            <a:ext cx="8518357" cy="3847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844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2800" dirty="0" smtClean="0"/>
              <a:t>큐가 </a:t>
            </a:r>
            <a:r>
              <a:rPr lang="en-US" altLang="ko-KR" sz="2800" dirty="0" smtClean="0"/>
              <a:t>empty</a:t>
            </a:r>
            <a:r>
              <a:rPr lang="ko-KR" altLang="en-US" sz="2800" dirty="0" smtClean="0"/>
              <a:t>일 때 문제 해결 방안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ko-KR" dirty="0" smtClean="0"/>
              <a:t>[</a:t>
            </a:r>
            <a:r>
              <a:rPr lang="ko-KR" altLang="ko-KR" dirty="0" smtClean="0"/>
              <a:t>방법</a:t>
            </a:r>
            <a:r>
              <a:rPr lang="en-US" altLang="ko-KR" dirty="0" smtClean="0"/>
              <a:t> 1]</a:t>
            </a:r>
            <a:r>
              <a:rPr lang="ko-KR" altLang="ko-KR" dirty="0" smtClean="0"/>
              <a:t> </a:t>
            </a:r>
            <a:r>
              <a:rPr lang="en-US" altLang="ko-KR" dirty="0"/>
              <a:t>item</a:t>
            </a:r>
            <a:r>
              <a:rPr lang="ko-KR" altLang="ko-KR" dirty="0"/>
              <a:t>을 삭제할 때마다 큐가 </a:t>
            </a:r>
            <a:r>
              <a:rPr lang="en-US" altLang="ko-KR" dirty="0"/>
              <a:t>empty</a:t>
            </a:r>
            <a:r>
              <a:rPr lang="ko-KR" altLang="ko-KR" dirty="0"/>
              <a:t>가 되는지 검사하고</a:t>
            </a:r>
            <a:r>
              <a:rPr lang="en-US" altLang="ko-KR" dirty="0"/>
              <a:t>, </a:t>
            </a:r>
            <a:r>
              <a:rPr lang="ko-KR" altLang="ko-KR" dirty="0"/>
              <a:t>만일 </a:t>
            </a:r>
            <a:r>
              <a:rPr lang="en-US" altLang="ko-KR" dirty="0"/>
              <a:t>empty</a:t>
            </a:r>
            <a:r>
              <a:rPr lang="ko-KR" altLang="ko-KR" dirty="0"/>
              <a:t>가 되면</a:t>
            </a:r>
            <a:r>
              <a:rPr lang="en-US" altLang="ko-KR" dirty="0"/>
              <a:t>, front = rear =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을 만든</a:t>
            </a:r>
            <a:r>
              <a:rPr lang="ko-KR" altLang="ko-KR" dirty="0" smtClean="0"/>
              <a:t>다</a:t>
            </a:r>
            <a:r>
              <a:rPr lang="en-US" altLang="ko-KR" dirty="0" smtClean="0"/>
              <a:t>.</a:t>
            </a:r>
            <a:r>
              <a:rPr lang="ko-KR" altLang="ko-KR" dirty="0" smtClean="0"/>
              <a:t> </a:t>
            </a:r>
            <a:endParaRPr lang="en-US" altLang="ko-KR" dirty="0" smtClean="0"/>
          </a:p>
          <a:p>
            <a:pPr marL="628650" lvl="1" indent="-171450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ko-KR" dirty="0" smtClean="0"/>
              <a:t>- </a:t>
            </a:r>
            <a:r>
              <a:rPr lang="ko-KR" altLang="ko-KR" dirty="0" smtClean="0"/>
              <a:t>삭제할 </a:t>
            </a:r>
            <a:r>
              <a:rPr lang="ko-KR" altLang="ko-KR" dirty="0"/>
              <a:t>때마다 </a:t>
            </a:r>
            <a:r>
              <a:rPr lang="en-US" altLang="ko-KR" dirty="0"/>
              <a:t>empty </a:t>
            </a:r>
            <a:r>
              <a:rPr lang="ko-KR" altLang="ko-KR" dirty="0"/>
              <a:t>조건을 검사하는 것은 프로그램 수행의 </a:t>
            </a:r>
            <a:r>
              <a:rPr lang="ko-KR" altLang="ko-KR" dirty="0" smtClean="0"/>
              <a:t>효율성</a:t>
            </a:r>
            <a:r>
              <a:rPr lang="ko-KR" altLang="en-US" dirty="0" smtClean="0"/>
              <a:t>이 저하됨</a:t>
            </a:r>
            <a:r>
              <a:rPr lang="en-US" altLang="ko-KR" dirty="0" smtClean="0"/>
              <a:t> </a:t>
            </a:r>
            <a:endParaRPr lang="ko-KR" altLang="ko-KR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ko-KR" dirty="0" smtClean="0"/>
              <a:t>[</a:t>
            </a:r>
            <a:r>
              <a:rPr lang="ko-KR" altLang="ko-KR" dirty="0" smtClean="0"/>
              <a:t>방법</a:t>
            </a:r>
            <a:r>
              <a:rPr lang="en-US" altLang="ko-KR" dirty="0" smtClean="0"/>
              <a:t> 2]</a:t>
            </a:r>
            <a:r>
              <a:rPr lang="ko-KR" altLang="ko-KR" dirty="0" smtClean="0"/>
              <a:t> </a:t>
            </a:r>
            <a:r>
              <a:rPr lang="en-US" altLang="ko-KR" dirty="0"/>
              <a:t>front</a:t>
            </a:r>
            <a:r>
              <a:rPr lang="ko-KR" altLang="ko-KR" dirty="0"/>
              <a:t>를 실제의 가장 앞에 있는 </a:t>
            </a:r>
            <a:r>
              <a:rPr lang="en-US" altLang="ko-KR" dirty="0"/>
              <a:t>item</a:t>
            </a:r>
            <a:r>
              <a:rPr lang="ko-KR" altLang="ko-KR" dirty="0"/>
              <a:t>의 바로 앞의 비어있는 원소를 가리키게 </a:t>
            </a:r>
            <a:r>
              <a:rPr lang="ko-KR" altLang="en-US" dirty="0" smtClean="0"/>
              <a:t>한</a:t>
            </a:r>
            <a:r>
              <a:rPr lang="ko-KR" altLang="ko-KR" dirty="0" smtClean="0"/>
              <a:t>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ko-KR" altLang="ko-KR" dirty="0" smtClean="0"/>
              <a:t>배열의 </a:t>
            </a:r>
            <a:r>
              <a:rPr lang="ko-KR" altLang="ko-KR" dirty="0"/>
              <a:t>크기가 </a:t>
            </a:r>
            <a:r>
              <a:rPr lang="en-US" altLang="ko-KR" dirty="0"/>
              <a:t>N</a:t>
            </a:r>
            <a:r>
              <a:rPr lang="ko-KR" altLang="ko-KR" dirty="0"/>
              <a:t>이라면 실제로 </a:t>
            </a:r>
            <a:r>
              <a:rPr lang="en-US" altLang="ko-KR" dirty="0"/>
              <a:t>N-1</a:t>
            </a:r>
            <a:r>
              <a:rPr lang="ko-KR" altLang="ko-KR" dirty="0"/>
              <a:t>개의 공간만 </a:t>
            </a:r>
            <a:r>
              <a:rPr lang="en-US" altLang="ko-KR" dirty="0"/>
              <a:t>item</a:t>
            </a:r>
            <a:r>
              <a:rPr lang="ko-KR" altLang="ko-KR" dirty="0"/>
              <a:t>들을 </a:t>
            </a:r>
            <a:r>
              <a:rPr lang="ko-KR" altLang="ko-KR" dirty="0" smtClean="0"/>
              <a:t>저장하는데 사용</a:t>
            </a:r>
            <a:endParaRPr lang="en-US" altLang="ko-KR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altLang="ko-KR" dirty="0" smtClean="0"/>
              <a:t>[</a:t>
            </a:r>
            <a:r>
              <a:rPr lang="ko-KR" altLang="en-US" dirty="0" smtClean="0"/>
              <a:t>방법 </a:t>
            </a:r>
            <a:r>
              <a:rPr lang="en-US" altLang="ko-KR" dirty="0" smtClean="0"/>
              <a:t>1]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item</a:t>
            </a:r>
            <a:r>
              <a:rPr lang="ko-KR" altLang="en-US" dirty="0" smtClean="0"/>
              <a:t>을 </a:t>
            </a:r>
            <a:r>
              <a:rPr lang="ko-KR" altLang="ko-KR" dirty="0" smtClean="0"/>
              <a:t>삭제할 </a:t>
            </a:r>
            <a:r>
              <a:rPr lang="ko-KR" altLang="ko-KR" dirty="0"/>
              <a:t>때마다 조건을 한번 더 검사하는 것은 </a:t>
            </a:r>
            <a:r>
              <a:rPr lang="en-US" altLang="ko-KR" dirty="0"/>
              <a:t>‘</a:t>
            </a:r>
            <a:r>
              <a:rPr lang="ko-KR" altLang="ko-KR" dirty="0"/>
              <a:t>이론적인</a:t>
            </a:r>
            <a:r>
              <a:rPr lang="en-US" altLang="ko-KR" dirty="0"/>
              <a:t>’ </a:t>
            </a:r>
            <a:r>
              <a:rPr lang="ko-KR" altLang="ko-KR" dirty="0" err="1"/>
              <a:t>수행시간을</a:t>
            </a:r>
            <a:r>
              <a:rPr lang="ko-KR" altLang="ko-KR" dirty="0"/>
              <a:t> 증가시키지 </a:t>
            </a:r>
            <a:r>
              <a:rPr lang="ko-KR" altLang="ko-KR" dirty="0" smtClean="0"/>
              <a:t>않</a:t>
            </a:r>
            <a:r>
              <a:rPr lang="ko-KR" altLang="en-US" dirty="0" smtClean="0"/>
              <a:t>으나</a:t>
            </a:r>
            <a:r>
              <a:rPr lang="ko-KR" altLang="ko-KR" dirty="0" smtClean="0"/>
              <a:t> </a:t>
            </a:r>
            <a:r>
              <a:rPr lang="ko-KR" altLang="ko-KR" dirty="0"/>
              <a:t>일반적으로 프로그램이 수행될 때 조건을 검사하는 프로그램의 실제 실행시간은 검사하지 않는 프로그램보다 더 오래 </a:t>
            </a:r>
            <a:r>
              <a:rPr lang="ko-KR" altLang="ko-KR" dirty="0" smtClean="0"/>
              <a:t>소요</a:t>
            </a:r>
            <a:r>
              <a:rPr lang="ko-KR" altLang="en-US" dirty="0" smtClean="0"/>
              <a:t>됨</a:t>
            </a:r>
            <a:endParaRPr lang="ko-KR" altLang="ko-KR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9183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15883" y="29193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연속된</a:t>
            </a: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삭제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연산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수행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1" y="918640"/>
            <a:ext cx="7048500" cy="50958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33589" y="6179560"/>
            <a:ext cx="501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/>
              <a:t> </a:t>
            </a:r>
            <a:r>
              <a:rPr lang="en-US" altLang="ko-KR" sz="2400" dirty="0" smtClean="0"/>
              <a:t>Empty</a:t>
            </a:r>
            <a:r>
              <a:rPr lang="ko-KR" altLang="en-US" sz="2400" dirty="0" smtClean="0"/>
              <a:t>가 되면</a:t>
            </a:r>
            <a:r>
              <a:rPr lang="ko-KR" altLang="en-US" sz="2400" dirty="0" smtClean="0">
                <a:solidFill>
                  <a:srgbClr val="3333FF"/>
                </a:solidFill>
              </a:rPr>
              <a:t> </a:t>
            </a:r>
            <a:r>
              <a:rPr lang="en-US" altLang="ko-KR" sz="2400" dirty="0" smtClean="0">
                <a:solidFill>
                  <a:srgbClr val="3333FF"/>
                </a:solidFill>
              </a:rPr>
              <a:t>front == rear</a:t>
            </a:r>
            <a:r>
              <a:rPr lang="ko-KR" altLang="en-US" sz="2400" dirty="0" smtClean="0"/>
              <a:t>가 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8054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5363" y="1724166"/>
            <a:ext cx="8805797" cy="400332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87182" y="400926"/>
            <a:ext cx="57821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큐를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배열로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구현한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ArrayQueue</a:t>
            </a:r>
            <a:r>
              <a:rPr lang="en-US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09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814192"/>
            <a:ext cx="7886700" cy="35218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Line </a:t>
            </a:r>
            <a:r>
              <a:rPr lang="en-US" altLang="ko-KR" sz="2400" dirty="0" smtClean="0"/>
              <a:t>01: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큐에서</a:t>
            </a:r>
            <a:r>
              <a:rPr lang="en-US" altLang="ko-KR" sz="2400" dirty="0"/>
              <a:t> underflow</a:t>
            </a:r>
            <a:r>
              <a:rPr lang="ko-KR" altLang="ko-KR" sz="2400" dirty="0"/>
              <a:t>가 발생했을 때</a:t>
            </a:r>
            <a:r>
              <a:rPr lang="en-US" altLang="ko-KR" sz="2400" dirty="0"/>
              <a:t> java </a:t>
            </a:r>
            <a:r>
              <a:rPr lang="ko-KR" altLang="ko-KR" sz="2400" dirty="0"/>
              <a:t>라이브러리에 선언된 </a:t>
            </a:r>
            <a:r>
              <a:rPr lang="en-US" altLang="ko-KR" sz="2400" dirty="0" err="1">
                <a:latin typeface="Consolas" panose="020B0609020204030204" pitchFamily="49" charset="0"/>
              </a:rPr>
              <a:t>NoSuchElementException</a:t>
            </a:r>
            <a:r>
              <a:rPr lang="ko-KR" altLang="ko-KR" sz="2400" dirty="0"/>
              <a:t>을 이용하여 </a:t>
            </a:r>
            <a:r>
              <a:rPr lang="ko-KR" altLang="ko-KR" sz="2400" dirty="0" smtClean="0"/>
              <a:t>프로그램 정지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ko-KR" sz="2400" dirty="0" smtClean="0"/>
              <a:t>참고로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>
                <a:latin typeface="Consolas" panose="020B0609020204030204" pitchFamily="49" charset="0"/>
              </a:rPr>
              <a:t>EmptyQueueException</a:t>
            </a:r>
            <a:r>
              <a:rPr lang="ko-KR" altLang="ko-KR" sz="2400" dirty="0"/>
              <a:t>은 자바 라이브러리에 선언되어 있지 </a:t>
            </a:r>
            <a:r>
              <a:rPr lang="ko-KR" altLang="ko-KR" sz="2400" dirty="0" smtClean="0"/>
              <a:t>않</a:t>
            </a:r>
            <a:r>
              <a:rPr lang="ko-KR" altLang="en-US" sz="2400" dirty="0" smtClean="0"/>
              <a:t>음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2748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190625"/>
            <a:ext cx="7448550" cy="44767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847725" y="4953000"/>
            <a:ext cx="6315075" cy="228600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2518093" y="1648800"/>
            <a:ext cx="1296000" cy="18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8" name="직선 화살표 연결선 7"/>
          <p:cNvCxnSpPr/>
          <p:nvPr/>
        </p:nvCxnSpPr>
        <p:spPr bwMode="auto">
          <a:xfrm flipH="1">
            <a:off x="3886200" y="1752600"/>
            <a:ext cx="2895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직선 화살표 연결선 8"/>
          <p:cNvCxnSpPr/>
          <p:nvPr/>
        </p:nvCxnSpPr>
        <p:spPr bwMode="auto">
          <a:xfrm flipH="1">
            <a:off x="7315200" y="5105400"/>
            <a:ext cx="97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94070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776614"/>
            <a:ext cx="7886700" cy="57156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Line </a:t>
            </a:r>
            <a:r>
              <a:rPr lang="en-US" altLang="ko-KR" dirty="0"/>
              <a:t>05</a:t>
            </a:r>
            <a:r>
              <a:rPr lang="ko-KR" altLang="ko-KR" dirty="0"/>
              <a:t>∼</a:t>
            </a:r>
            <a:r>
              <a:rPr lang="en-US" altLang="ko-KR" dirty="0" smtClean="0"/>
              <a:t>08: </a:t>
            </a:r>
            <a:r>
              <a:rPr lang="en-US" altLang="ko-KR" dirty="0" err="1"/>
              <a:t>ArrayQueue</a:t>
            </a:r>
            <a:r>
              <a:rPr lang="en-US" altLang="ko-KR" dirty="0"/>
              <a:t> </a:t>
            </a:r>
            <a:r>
              <a:rPr lang="ko-KR" altLang="ko-KR" dirty="0"/>
              <a:t>객체 </a:t>
            </a:r>
            <a:r>
              <a:rPr lang="ko-KR" altLang="ko-KR" dirty="0" err="1"/>
              <a:t>생성자로</a:t>
            </a:r>
            <a:r>
              <a:rPr lang="en-US" altLang="ko-KR" dirty="0"/>
              <a:t>, </a:t>
            </a:r>
            <a:r>
              <a:rPr lang="ko-KR" altLang="ko-KR" dirty="0"/>
              <a:t>객체는</a:t>
            </a:r>
            <a:r>
              <a:rPr lang="en-US" altLang="ko-KR" dirty="0"/>
              <a:t> 1</a:t>
            </a:r>
            <a:r>
              <a:rPr lang="ko-KR" altLang="ko-KR" dirty="0"/>
              <a:t>차원 배열</a:t>
            </a:r>
            <a:r>
              <a:rPr lang="en-US" altLang="ko-KR" dirty="0"/>
              <a:t> q</a:t>
            </a:r>
            <a:r>
              <a:rPr lang="ko-KR" altLang="ko-KR" dirty="0"/>
              <a:t>와</a:t>
            </a:r>
            <a:r>
              <a:rPr lang="en-US" altLang="ko-KR" dirty="0"/>
              <a:t> 3</a:t>
            </a:r>
            <a:r>
              <a:rPr lang="ko-KR" altLang="ko-KR" dirty="0"/>
              <a:t>개의 필드인</a:t>
            </a:r>
            <a:r>
              <a:rPr lang="en-US" altLang="ko-KR" dirty="0"/>
              <a:t> front, rear, size</a:t>
            </a:r>
            <a:r>
              <a:rPr lang="ko-KR" altLang="ko-KR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dirty="0" smtClean="0"/>
              <a:t>초기의 </a:t>
            </a:r>
            <a:r>
              <a:rPr lang="ko-KR" altLang="ko-KR" dirty="0"/>
              <a:t>배열 크기는</a:t>
            </a:r>
            <a:r>
              <a:rPr lang="en-US" altLang="ko-KR" dirty="0"/>
              <a:t> 2</a:t>
            </a:r>
            <a:r>
              <a:rPr lang="ko-KR" altLang="ko-KR" dirty="0"/>
              <a:t>이고</a:t>
            </a:r>
            <a:r>
              <a:rPr lang="en-US" altLang="ko-KR" dirty="0"/>
              <a:t>, </a:t>
            </a:r>
            <a:r>
              <a:rPr lang="ko-KR" altLang="ko-KR" dirty="0"/>
              <a:t>각 필드를</a:t>
            </a:r>
            <a:r>
              <a:rPr lang="en-US" altLang="ko-KR" dirty="0"/>
              <a:t> 0</a:t>
            </a:r>
            <a:r>
              <a:rPr lang="ko-KR" altLang="ko-KR" dirty="0"/>
              <a:t>으로 </a:t>
            </a:r>
            <a:r>
              <a:rPr lang="ko-KR" altLang="ko-KR" dirty="0" smtClean="0"/>
              <a:t>초기화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Line 09:</a:t>
            </a:r>
            <a:r>
              <a:rPr lang="ko-KR" altLang="ko-KR" dirty="0" smtClean="0"/>
              <a:t> </a:t>
            </a:r>
            <a:r>
              <a:rPr lang="ko-KR" altLang="ko-KR" dirty="0"/>
              <a:t>큐의</a:t>
            </a:r>
            <a:r>
              <a:rPr lang="en-US" altLang="ko-KR" dirty="0"/>
              <a:t> item </a:t>
            </a:r>
            <a:r>
              <a:rPr lang="ko-KR" altLang="ko-KR" dirty="0"/>
              <a:t>수를 </a:t>
            </a:r>
            <a:r>
              <a:rPr lang="ko-KR" altLang="ko-KR" dirty="0" err="1"/>
              <a:t>리턴하는</a:t>
            </a:r>
            <a:r>
              <a:rPr lang="ko-KR" altLang="ko-KR" dirty="0"/>
              <a:t> </a:t>
            </a:r>
            <a:r>
              <a:rPr lang="ko-KR" altLang="ko-KR" dirty="0" err="1" smtClean="0"/>
              <a:t>메소드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Line 10:</a:t>
            </a:r>
            <a:r>
              <a:rPr lang="ko-KR" altLang="ko-KR" dirty="0" smtClean="0"/>
              <a:t> </a:t>
            </a:r>
            <a:r>
              <a:rPr lang="ko-KR" altLang="ko-KR" dirty="0"/>
              <a:t>큐가</a:t>
            </a:r>
            <a:r>
              <a:rPr lang="en-US" altLang="ko-KR" dirty="0"/>
              <a:t> empty</a:t>
            </a:r>
            <a:r>
              <a:rPr lang="ko-KR" altLang="ko-KR" dirty="0"/>
              <a:t>이면</a:t>
            </a:r>
            <a:r>
              <a:rPr lang="en-US" altLang="ko-KR" dirty="0"/>
              <a:t> true</a:t>
            </a:r>
            <a:r>
              <a:rPr lang="ko-KR" altLang="ko-KR" dirty="0"/>
              <a:t>를 </a:t>
            </a:r>
            <a:r>
              <a:rPr lang="ko-KR" altLang="ko-KR" dirty="0" err="1"/>
              <a:t>리턴하는</a:t>
            </a:r>
            <a:r>
              <a:rPr lang="ko-KR" altLang="ko-KR" dirty="0"/>
              <a:t> </a:t>
            </a:r>
            <a:r>
              <a:rPr lang="ko-KR" altLang="ko-KR" dirty="0" err="1" smtClean="0"/>
              <a:t>메소드</a:t>
            </a:r>
            <a:endParaRPr lang="ko-KR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145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11" y="611352"/>
            <a:ext cx="8327459" cy="174354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65811" y="2815417"/>
            <a:ext cx="8490299" cy="369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add()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큐에 새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02: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삽입할 빈 자리가 있는지 확인한다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만일 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(rear+1)%</a:t>
            </a: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q.length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즉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rear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다음 원소의 인덱스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front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같으면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overflow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발생한 것이므로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resize()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메소드를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호출하여 배열을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 크기로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확장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04: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rear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(rear+1)%</a:t>
            </a: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q.length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 갱신한 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line 05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newItem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q[rear]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06: size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증가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19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7493" y="461784"/>
            <a:ext cx="8483252" cy="229394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97493" y="3195461"/>
            <a:ext cx="8646091" cy="30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remove() </a:t>
            </a:r>
            <a:r>
              <a:rPr lang="ko-KR" altLang="ko-KR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큐에서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을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삭제</a:t>
            </a:r>
            <a:endParaRPr lang="en-US" altLang="ko-KR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02: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underflow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를 체크하고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underflow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발생시 </a:t>
            </a:r>
            <a:r>
              <a:rPr lang="en-US" altLang="ko-K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NoSuchElementException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을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throw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하여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프로그램 정지</a:t>
            </a:r>
            <a:endParaRPr lang="en-US" altLang="ko-KR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front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(front+1)%</a:t>
            </a:r>
            <a:r>
              <a:rPr lang="en-US" altLang="ko-KR" sz="20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q.length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로 갱신한 후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q[front]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를 변수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item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에 저장하여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line 09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ko-KR" altLang="ko-KR" sz="2000" dirty="0">
                <a:latin typeface="Calibri" panose="020F0502020204030204" pitchFamily="34" charset="0"/>
                <a:cs typeface="맑은 고딕" panose="020B0503020000020004" pitchFamily="50" charset="-127"/>
              </a:rPr>
              <a:t>∼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06: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q[front]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로 만들어 </a:t>
            </a:r>
            <a:r>
              <a:rPr lang="ko-KR" altLang="ko-K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가비지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컬렉션이 되도록 하고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size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감소</a:t>
            </a:r>
            <a:endParaRPr lang="en-US" altLang="ko-KR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ko-KR" altLang="ko-KR" sz="2000" dirty="0">
                <a:latin typeface="Calibri" panose="020F0502020204030204" pitchFamily="34" charset="0"/>
                <a:cs typeface="맑은 고딕" panose="020B0503020000020004" pitchFamily="50" charset="-127"/>
              </a:rPr>
              <a:t>∼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08: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삭제 후 배열에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1/4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만큼만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item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들로 채워져 있으면 배열 크기를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로 감소시키기 위해 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resize() </a:t>
            </a:r>
            <a:r>
              <a:rPr lang="ko-KR" altLang="ko-KR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호출</a:t>
            </a:r>
            <a:endParaRPr lang="ko-KR" altLang="ko-K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81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7" y="373126"/>
            <a:ext cx="8288577" cy="2370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3272" y="3635675"/>
            <a:ext cx="842636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resize()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절의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resize()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거의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동일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07: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front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rear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큐에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있는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갱신하고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08: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새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참조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364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734222" y="480933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배로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확장시킨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큐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6" name="그림 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8" y="2127184"/>
            <a:ext cx="8634391" cy="256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709863"/>
            <a:ext cx="7886700" cy="578237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dirty="0"/>
              <a:t>Line </a:t>
            </a:r>
            <a:r>
              <a:rPr lang="en-US" altLang="ko-KR" dirty="0" smtClean="0"/>
              <a:t>01:</a:t>
            </a:r>
            <a:r>
              <a:rPr lang="ko-KR" altLang="ko-KR" dirty="0" smtClean="0"/>
              <a:t> </a:t>
            </a:r>
            <a:r>
              <a:rPr lang="en-US" altLang="ko-KR" dirty="0" err="1"/>
              <a:t>java.util</a:t>
            </a:r>
            <a:r>
              <a:rPr lang="en-US" altLang="ko-KR" dirty="0"/>
              <a:t> </a:t>
            </a:r>
            <a:r>
              <a:rPr lang="ko-KR" altLang="ko-KR" dirty="0"/>
              <a:t>라이브러리에 선언된 </a:t>
            </a:r>
            <a:r>
              <a:rPr lang="en-US" altLang="ko-KR" dirty="0" err="1">
                <a:solidFill>
                  <a:srgbClr val="3333FF"/>
                </a:solidFill>
                <a:latin typeface="Consolas" panose="020B0609020204030204" pitchFamily="49" charset="0"/>
              </a:rPr>
              <a:t>EmptyStackException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ko-KR" altLang="ko-KR" dirty="0"/>
              <a:t>클래스를 이용하여 </a:t>
            </a:r>
            <a:r>
              <a:rPr lang="en-US" altLang="ko-KR" dirty="0"/>
              <a:t>underflow </a:t>
            </a:r>
            <a:r>
              <a:rPr lang="ko-KR" altLang="ko-KR" dirty="0"/>
              <a:t>발생 시 </a:t>
            </a:r>
            <a:r>
              <a:rPr lang="ko-KR" altLang="ko-KR" dirty="0" smtClean="0"/>
              <a:t>프로그램 종료</a:t>
            </a:r>
            <a:r>
              <a:rPr lang="en-US" altLang="ko-KR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Line </a:t>
            </a:r>
            <a:r>
              <a:rPr lang="en-US" altLang="ko-KR" dirty="0"/>
              <a:t>05</a:t>
            </a:r>
            <a:r>
              <a:rPr lang="ko-KR" altLang="ko-KR" dirty="0"/>
              <a:t>∼</a:t>
            </a:r>
            <a:r>
              <a:rPr lang="en-US" altLang="ko-KR" dirty="0" smtClean="0"/>
              <a:t>08:</a:t>
            </a:r>
            <a:r>
              <a:rPr lang="ko-KR" altLang="ko-KR" dirty="0" smtClean="0"/>
              <a:t> </a:t>
            </a:r>
            <a:r>
              <a:rPr lang="en-US" altLang="ko-KR" dirty="0" err="1"/>
              <a:t>ArrayStack</a:t>
            </a:r>
            <a:r>
              <a:rPr lang="en-US" altLang="ko-KR" dirty="0"/>
              <a:t> </a:t>
            </a:r>
            <a:r>
              <a:rPr lang="ko-KR" altLang="ko-KR" dirty="0"/>
              <a:t>클래스의 </a:t>
            </a:r>
            <a:r>
              <a:rPr lang="ko-KR" altLang="ko-KR" dirty="0" err="1" smtClean="0"/>
              <a:t>생성자</a:t>
            </a:r>
            <a:endParaRPr lang="en-US" altLang="ko-KR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 smtClean="0"/>
              <a:t>- </a:t>
            </a:r>
            <a:r>
              <a:rPr lang="ko-KR" altLang="ko-KR" dirty="0" smtClean="0"/>
              <a:t>크기가 </a:t>
            </a:r>
            <a:r>
              <a:rPr lang="en-US" altLang="ko-KR" dirty="0"/>
              <a:t>1</a:t>
            </a:r>
            <a:r>
              <a:rPr lang="ko-KR" altLang="ko-KR" dirty="0"/>
              <a:t>인 배열 </a:t>
            </a:r>
            <a:r>
              <a:rPr lang="en-US" altLang="ko-KR" dirty="0"/>
              <a:t>s</a:t>
            </a:r>
            <a:r>
              <a:rPr lang="ko-KR" altLang="ko-KR" dirty="0"/>
              <a:t>와 </a:t>
            </a:r>
            <a:r>
              <a:rPr lang="en-US" altLang="ko-KR" dirty="0"/>
              <a:t>top = -1</a:t>
            </a:r>
            <a:r>
              <a:rPr lang="ko-KR" altLang="ko-KR" dirty="0"/>
              <a:t>을 가진 </a:t>
            </a:r>
            <a:r>
              <a:rPr lang="ko-KR" altLang="ko-KR" dirty="0" smtClean="0"/>
              <a:t>객체 생성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Line 09:</a:t>
            </a:r>
            <a:r>
              <a:rPr lang="ko-KR" altLang="ko-KR" dirty="0" smtClean="0"/>
              <a:t> 스택에 </a:t>
            </a:r>
            <a:r>
              <a:rPr lang="ko-KR" altLang="ko-KR" dirty="0"/>
              <a:t>있는 </a:t>
            </a:r>
            <a:r>
              <a:rPr lang="en-US" altLang="ko-KR" dirty="0"/>
              <a:t>item</a:t>
            </a:r>
            <a:r>
              <a:rPr lang="ko-KR" altLang="ko-KR" dirty="0"/>
              <a:t>의 </a:t>
            </a:r>
            <a:r>
              <a:rPr lang="ko-KR" altLang="ko-KR" dirty="0" smtClean="0"/>
              <a:t>수 리턴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/>
              <a:t>Line </a:t>
            </a:r>
            <a:r>
              <a:rPr lang="en-US" altLang="ko-KR" dirty="0" smtClean="0"/>
              <a:t>10</a:t>
            </a:r>
            <a:r>
              <a:rPr lang="en-US" altLang="ko-KR" dirty="0"/>
              <a:t>:</a:t>
            </a:r>
            <a:r>
              <a:rPr lang="ko-KR" altLang="ko-KR" dirty="0"/>
              <a:t> 스택이 </a:t>
            </a:r>
            <a:r>
              <a:rPr lang="en-US" altLang="ko-KR" dirty="0"/>
              <a:t>empty</a:t>
            </a:r>
            <a:r>
              <a:rPr lang="ko-KR" altLang="ko-KR" dirty="0"/>
              <a:t>인지를 검사하는 </a:t>
            </a:r>
            <a:r>
              <a:rPr lang="ko-KR" altLang="ko-KR" dirty="0" err="1" smtClean="0"/>
              <a:t>메소드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000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19" y="1868738"/>
            <a:ext cx="8230944" cy="37307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445915" y="565787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anose="020B0600000101010101" pitchFamily="50" charset="-127"/>
              </a:rPr>
              <a:t>Main </a:t>
            </a:r>
            <a:r>
              <a:rPr kumimoji="1" lang="ko-KR" altLang="en-US" sz="2400" dirty="0">
                <a:solidFill>
                  <a:srgbClr val="000000"/>
                </a:solidFill>
                <a:ea typeface="굴림" panose="020B0600000101010101" pitchFamily="50" charset="-127"/>
              </a:rPr>
              <a:t>클</a:t>
            </a:r>
            <a:r>
              <a:rPr kumimoji="1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anose="020B0600000101010101" pitchFamily="50" charset="-127"/>
              </a:rPr>
              <a:t>래스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9723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8915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215894-4E5C-4345-84CE-60DEC0DB74C1}" type="slidenum">
              <a:rPr kumimoji="1" lang="en-US" altLang="en-US" sz="11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r" defTabSz="8915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en-US" sz="137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59710" y="972272"/>
            <a:ext cx="6421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프로그램의</a:t>
            </a:r>
            <a:r>
              <a:rPr kumimoji="1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수행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결과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1" y="2073685"/>
            <a:ext cx="85439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1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9" y="1409946"/>
            <a:ext cx="8527145" cy="282919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57200" y="4450915"/>
            <a:ext cx="836855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Node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:2.2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절의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Node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클래스와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동일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01: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java.util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라이브러리에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선언되어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있는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NoSuchElementException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클래스이고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underflow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발생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프로그램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종료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1687182" y="400926"/>
            <a:ext cx="65128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큐를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연결리스트</a:t>
            </a:r>
            <a:r>
              <a:rPr lang="ko-KR" altLang="ko-KR" sz="26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6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구현한</a:t>
            </a:r>
            <a:r>
              <a:rPr lang="ko-KR" altLang="ko-KR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ListQueue</a:t>
            </a:r>
            <a:r>
              <a:rPr lang="en-US" altLang="ko-KR" sz="26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14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57200" y="1114816"/>
            <a:ext cx="836855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08: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ListQueue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객체의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생성자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ListQueue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객체는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큐의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첫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Node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레퍼런스를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front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/>
              <a:t>Node</a:t>
            </a:r>
            <a:r>
              <a:rPr lang="ko-KR" altLang="ko-KR" sz="2400" dirty="0"/>
              <a:t>를 가리키는 </a:t>
            </a:r>
            <a:r>
              <a:rPr lang="en-US" altLang="ko-KR" sz="2400" dirty="0"/>
              <a:t>rear, </a:t>
            </a:r>
            <a:r>
              <a:rPr lang="ko-KR" altLang="ko-KR" sz="2400" dirty="0"/>
              <a:t>큐의</a:t>
            </a:r>
            <a:r>
              <a:rPr lang="en-US" altLang="ko-KR" sz="2400" dirty="0"/>
              <a:t> item </a:t>
            </a:r>
            <a:r>
              <a:rPr lang="ko-KR" altLang="ko-KR" sz="2400" dirty="0"/>
              <a:t>수를 저장하는</a:t>
            </a:r>
            <a:r>
              <a:rPr lang="en-US" altLang="ko-KR" sz="2400" dirty="0"/>
              <a:t> size</a:t>
            </a:r>
            <a:r>
              <a:rPr lang="ko-KR" altLang="ko-KR" sz="2400" dirty="0"/>
              <a:t>를 가진다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</a:t>
            </a:r>
            <a:r>
              <a:rPr lang="en-US" altLang="ko-KR" sz="2400" dirty="0"/>
              <a:t>09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10: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각각 스택의</a:t>
            </a:r>
            <a:r>
              <a:rPr lang="en-US" altLang="ko-KR" sz="2400" dirty="0"/>
              <a:t> item </a:t>
            </a:r>
            <a:r>
              <a:rPr lang="ko-KR" altLang="ko-KR" sz="2400" dirty="0"/>
              <a:t>수를 </a:t>
            </a:r>
            <a:r>
              <a:rPr lang="ko-KR" altLang="ko-KR" sz="2400" dirty="0" err="1"/>
              <a:t>리턴하고</a:t>
            </a:r>
            <a:r>
              <a:rPr lang="en-US" altLang="ko-KR" sz="2400" dirty="0"/>
              <a:t>, </a:t>
            </a:r>
            <a:r>
              <a:rPr lang="ko-KR" altLang="ko-KR" sz="2400" dirty="0"/>
              <a:t>스택이</a:t>
            </a:r>
            <a:r>
              <a:rPr lang="en-US" altLang="ko-KR" sz="2400" dirty="0"/>
              <a:t> empty</a:t>
            </a:r>
            <a:r>
              <a:rPr lang="ko-KR" altLang="ko-KR" sz="2400" dirty="0"/>
              <a:t>이면</a:t>
            </a:r>
            <a:r>
              <a:rPr lang="en-US" altLang="ko-KR" sz="2400" dirty="0"/>
              <a:t> true</a:t>
            </a:r>
            <a:r>
              <a:rPr lang="ko-KR" altLang="ko-KR" sz="2400" dirty="0"/>
              <a:t>를 </a:t>
            </a:r>
            <a:r>
              <a:rPr lang="ko-KR" altLang="ko-KR" sz="2400" dirty="0" err="1"/>
              <a:t>리턴하는</a:t>
            </a:r>
            <a:r>
              <a:rPr lang="ko-KR" altLang="ko-KR" sz="2400" dirty="0"/>
              <a:t> </a:t>
            </a:r>
            <a:r>
              <a:rPr lang="ko-KR" altLang="ko-KR" sz="2400" dirty="0" err="1" smtClean="0"/>
              <a:t>메소드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1758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2" y="721636"/>
            <a:ext cx="8610600" cy="1524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83292" y="2776334"/>
            <a:ext cx="8298493" cy="362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add()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새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 큐의 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(rear)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02: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생성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ine 03: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연결리스트가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 경우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front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새 노드를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가리키도록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연결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리스트가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아닌 경우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04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rear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참조하는 노드의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next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새 노드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newNode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가리키도록 하여 새 노드를 연결리스트의 마지막 노드로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연결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05: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rear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새 노드를 가리키게 하고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line 06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증가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70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470"/>
            <a:ext cx="9029700" cy="183832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44257" y="2601228"/>
            <a:ext cx="85991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remove()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큐의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앞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(front)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삭제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02: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underflow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검사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03: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front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가리키는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05: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삭제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연결리스트가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empty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경우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rear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null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갱신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06: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감소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6500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8915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215894-4E5C-4345-84CE-60DEC0DB74C1}" type="slidenum">
              <a:rPr kumimoji="1" lang="en-US" altLang="en-US" sz="11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r" defTabSz="8915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en-US" sz="137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10" y="2736220"/>
            <a:ext cx="7524750" cy="1543050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 bwMode="auto">
          <a:xfrm flipV="1">
            <a:off x="1065453" y="4336420"/>
            <a:ext cx="0" cy="25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0153" y="448882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front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785" y="372336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rear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10" name="직선 화살표 연결선 9"/>
          <p:cNvCxnSpPr/>
          <p:nvPr/>
        </p:nvCxnSpPr>
        <p:spPr bwMode="auto">
          <a:xfrm flipH="1" flipV="1">
            <a:off x="3808653" y="3620468"/>
            <a:ext cx="381000" cy="274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직선 화살표 연결선 11"/>
          <p:cNvCxnSpPr/>
          <p:nvPr/>
        </p:nvCxnSpPr>
        <p:spPr bwMode="auto">
          <a:xfrm flipH="1" flipV="1">
            <a:off x="3046653" y="3723367"/>
            <a:ext cx="1143000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직선 화살표 연결선 13"/>
          <p:cNvCxnSpPr/>
          <p:nvPr/>
        </p:nvCxnSpPr>
        <p:spPr bwMode="auto">
          <a:xfrm flipH="1">
            <a:off x="2284653" y="3908033"/>
            <a:ext cx="1908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직선 화살표 연결선 15"/>
          <p:cNvCxnSpPr/>
          <p:nvPr/>
        </p:nvCxnSpPr>
        <p:spPr bwMode="auto">
          <a:xfrm flipH="1">
            <a:off x="3199053" y="3925967"/>
            <a:ext cx="990600" cy="238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직사각형 10"/>
          <p:cNvSpPr/>
          <p:nvPr/>
        </p:nvSpPr>
        <p:spPr>
          <a:xfrm>
            <a:off x="2284653" y="1294882"/>
            <a:ext cx="4572000" cy="5134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프로그램의</a:t>
            </a:r>
            <a:r>
              <a:rPr kumimoji="1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수행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굴림" panose="020B0600000101010101" pitchFamily="50" charset="-12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결과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0587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ko-KR" dirty="0"/>
              <a:t>큐 </a:t>
            </a:r>
            <a:r>
              <a:rPr lang="ko-KR" altLang="ko-KR" dirty="0" smtClean="0"/>
              <a:t>자료구조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응용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6805" y="1629076"/>
            <a:ext cx="7886700" cy="46439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ko-KR" sz="2400" dirty="0" smtClean="0"/>
              <a:t>CPU</a:t>
            </a:r>
            <a:r>
              <a:rPr lang="ko-KR" altLang="ko-KR" sz="2400" dirty="0"/>
              <a:t>의 태스크 스케줄링</a:t>
            </a:r>
            <a:r>
              <a:rPr lang="en-US" altLang="ko-KR" sz="2400" dirty="0"/>
              <a:t>(Task Scheduling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smtClean="0"/>
              <a:t>네트워크 프린터</a:t>
            </a:r>
            <a:endParaRPr lang="en-US" altLang="ko-KR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smtClean="0"/>
              <a:t>실시간</a:t>
            </a:r>
            <a:r>
              <a:rPr lang="en-US" altLang="ko-KR" sz="2400" dirty="0"/>
              <a:t>(Real-time) </a:t>
            </a:r>
            <a:r>
              <a:rPr lang="ko-KR" altLang="ko-KR" sz="2400" dirty="0"/>
              <a:t>시스템의 인터럽트</a:t>
            </a:r>
            <a:r>
              <a:rPr lang="en-US" altLang="ko-KR" sz="2400" dirty="0"/>
              <a:t>(Interrupt) </a:t>
            </a:r>
            <a:r>
              <a:rPr lang="ko-KR" altLang="ko-KR" sz="2400" dirty="0" smtClean="0"/>
              <a:t>처리</a:t>
            </a:r>
            <a:r>
              <a:rPr lang="en-US" altLang="ko-KR" sz="2400" dirty="0" smtClean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smtClean="0"/>
              <a:t>다양한 </a:t>
            </a:r>
            <a:r>
              <a:rPr lang="ko-KR" altLang="ko-KR" sz="2400" dirty="0"/>
              <a:t>이벤트 구동 방식</a:t>
            </a:r>
            <a:r>
              <a:rPr lang="en-US" altLang="ko-KR" sz="2400" dirty="0"/>
              <a:t>(Event-driven) </a:t>
            </a:r>
            <a:r>
              <a:rPr lang="ko-KR" altLang="ko-KR" sz="2400" dirty="0"/>
              <a:t>컴퓨터 </a:t>
            </a:r>
            <a:r>
              <a:rPr lang="ko-KR" altLang="ko-KR" sz="2400" dirty="0" smtClean="0"/>
              <a:t>시뮬레이션</a:t>
            </a:r>
            <a:endParaRPr lang="en-US" altLang="ko-KR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smtClean="0"/>
              <a:t>콜 </a:t>
            </a:r>
            <a:r>
              <a:rPr lang="ko-KR" altLang="ko-KR" sz="2400" dirty="0"/>
              <a:t>센터의 전화 서비스 처리 </a:t>
            </a:r>
            <a:r>
              <a:rPr lang="ko-KR" altLang="ko-KR" sz="2400" dirty="0" smtClean="0"/>
              <a:t>등</a:t>
            </a:r>
            <a:endParaRPr lang="en-US" altLang="ko-KR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ko-KR" sz="2400" dirty="0" smtClean="0"/>
              <a:t>4</a:t>
            </a:r>
            <a:r>
              <a:rPr lang="ko-KR" altLang="ko-KR" sz="2400" dirty="0"/>
              <a:t>장의 </a:t>
            </a:r>
            <a:r>
              <a:rPr lang="ko-KR" altLang="ko-KR" sz="2400" dirty="0" err="1"/>
              <a:t>이진트리의</a:t>
            </a:r>
            <a:r>
              <a:rPr lang="ko-KR" altLang="ko-KR" sz="2400" dirty="0"/>
              <a:t> </a:t>
            </a:r>
            <a:r>
              <a:rPr lang="ko-KR" altLang="ko-KR" sz="2400" dirty="0" err="1"/>
              <a:t>레벨순서</a:t>
            </a:r>
            <a:r>
              <a:rPr lang="ko-KR" altLang="ko-KR" sz="2400" dirty="0"/>
              <a:t> 순회</a:t>
            </a:r>
            <a:r>
              <a:rPr lang="en-US" altLang="ko-KR" sz="2400" dirty="0"/>
              <a:t>(Level-order Traversal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ko-KR" sz="2400" dirty="0" smtClean="0"/>
              <a:t>9</a:t>
            </a:r>
            <a:r>
              <a:rPr lang="ko-KR" altLang="ko-KR" sz="2400" dirty="0"/>
              <a:t>장의 그래프에서 너비우선탐색</a:t>
            </a:r>
            <a:r>
              <a:rPr lang="en-US" altLang="ko-KR" sz="2400" dirty="0"/>
              <a:t>(Breath-First Search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등</a:t>
            </a:r>
            <a:endParaRPr lang="ko-KR" altLang="ko-KR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20023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ko-KR" altLang="ko-KR" dirty="0"/>
              <a:t>배열로 구현한 큐의 </a:t>
            </a:r>
            <a:r>
              <a:rPr lang="en-US" altLang="ko-KR" dirty="0"/>
              <a:t>add</a:t>
            </a:r>
            <a:r>
              <a:rPr lang="ko-KR" altLang="ko-KR" dirty="0"/>
              <a:t>와 </a:t>
            </a:r>
            <a:r>
              <a:rPr lang="en-US" altLang="ko-KR" dirty="0"/>
              <a:t>remove </a:t>
            </a:r>
            <a:r>
              <a:rPr lang="ko-KR" altLang="ko-KR" dirty="0"/>
              <a:t>연산은 각각 </a:t>
            </a:r>
            <a:r>
              <a:rPr lang="en-US" altLang="ko-KR" dirty="0">
                <a:solidFill>
                  <a:srgbClr val="3333FF"/>
                </a:solidFill>
              </a:rPr>
              <a:t>O(1</a:t>
            </a:r>
            <a:r>
              <a:rPr lang="en-US" altLang="ko-KR" dirty="0"/>
              <a:t>) </a:t>
            </a:r>
            <a:r>
              <a:rPr lang="ko-KR" altLang="ko-KR" dirty="0"/>
              <a:t>시간이 </a:t>
            </a:r>
            <a:r>
              <a:rPr lang="ko-KR" altLang="ko-KR" dirty="0" smtClean="0"/>
              <a:t>소요</a:t>
            </a:r>
            <a:endParaRPr lang="en-US" altLang="ko-K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ko-KR" altLang="ko-KR" dirty="0" smtClean="0"/>
              <a:t>배열 </a:t>
            </a:r>
            <a:r>
              <a:rPr lang="ko-KR" altLang="ko-KR" dirty="0"/>
              <a:t>크기를 확대 또는 축소시키는 경우에 큐의 모든</a:t>
            </a:r>
            <a:r>
              <a:rPr lang="en-US" altLang="ko-KR" dirty="0"/>
              <a:t> item</a:t>
            </a:r>
            <a:r>
              <a:rPr lang="ko-KR" altLang="ko-KR" dirty="0"/>
              <a:t>들을 새 배열로 복사해야 하므로 </a:t>
            </a:r>
            <a:r>
              <a:rPr lang="en-US" altLang="ko-KR" dirty="0"/>
              <a:t>O(N) </a:t>
            </a:r>
            <a:r>
              <a:rPr lang="ko-KR" altLang="ko-KR" dirty="0"/>
              <a:t>시간이 </a:t>
            </a:r>
            <a:r>
              <a:rPr lang="ko-KR" altLang="ko-KR" dirty="0" smtClean="0"/>
              <a:t>소요</a:t>
            </a:r>
            <a:r>
              <a:rPr lang="en-US" altLang="ko-KR" dirty="0" smtClean="0"/>
              <a:t>. </a:t>
            </a:r>
            <a:r>
              <a:rPr lang="ko-KR" altLang="ko-KR" dirty="0" err="1" smtClean="0"/>
              <a:t>상각분석</a:t>
            </a:r>
            <a:r>
              <a:rPr lang="en-US" altLang="ko-KR" dirty="0" smtClean="0"/>
              <a:t>: </a:t>
            </a:r>
            <a:r>
              <a:rPr lang="ko-KR" altLang="ko-KR" dirty="0" smtClean="0"/>
              <a:t>각 </a:t>
            </a:r>
            <a:r>
              <a:rPr lang="ko-KR" altLang="ko-KR" dirty="0"/>
              <a:t>연산의 평균 </a:t>
            </a:r>
            <a:r>
              <a:rPr lang="ko-KR" altLang="ko-KR" dirty="0" err="1"/>
              <a:t>수행시간은</a:t>
            </a:r>
            <a:r>
              <a:rPr lang="ko-KR" altLang="ko-KR" dirty="0"/>
              <a:t> </a:t>
            </a:r>
            <a:r>
              <a:rPr lang="en-US" altLang="ko-KR" dirty="0">
                <a:solidFill>
                  <a:srgbClr val="3333FF"/>
                </a:solidFill>
              </a:rPr>
              <a:t>O(1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  <a:r>
              <a:rPr lang="en-US" altLang="ko-KR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ko-KR" altLang="ko-KR" dirty="0" smtClean="0"/>
              <a:t>단순연결리스트로 </a:t>
            </a:r>
            <a:r>
              <a:rPr lang="ko-KR" altLang="ko-KR" dirty="0"/>
              <a:t>구현한 큐의</a:t>
            </a:r>
            <a:r>
              <a:rPr lang="en-US" altLang="ko-KR" dirty="0"/>
              <a:t>add</a:t>
            </a:r>
            <a:r>
              <a:rPr lang="ko-KR" altLang="ko-KR" dirty="0"/>
              <a:t>와 </a:t>
            </a:r>
            <a:r>
              <a:rPr lang="en-US" altLang="ko-KR" dirty="0"/>
              <a:t>remove </a:t>
            </a:r>
            <a:r>
              <a:rPr lang="ko-KR" altLang="ko-KR" dirty="0"/>
              <a:t>연산은 각각 </a:t>
            </a:r>
            <a:r>
              <a:rPr lang="en-US" altLang="ko-KR" dirty="0">
                <a:solidFill>
                  <a:srgbClr val="3333FF"/>
                </a:solidFill>
              </a:rPr>
              <a:t>O(1) </a:t>
            </a:r>
            <a:r>
              <a:rPr lang="ko-KR" altLang="ko-KR" dirty="0" smtClean="0"/>
              <a:t>시간</a:t>
            </a:r>
            <a:r>
              <a:rPr lang="en-US" altLang="ko-KR" dirty="0" smtClean="0"/>
              <a:t>, </a:t>
            </a:r>
            <a:r>
              <a:rPr lang="ko-KR" altLang="ko-KR" sz="2200" dirty="0"/>
              <a:t>삽입 또는 삭제 연산이</a:t>
            </a:r>
            <a:r>
              <a:rPr lang="en-US" altLang="ko-KR" sz="2200" dirty="0"/>
              <a:t> rear </a:t>
            </a:r>
            <a:r>
              <a:rPr lang="ko-KR" altLang="ko-KR" sz="2200" dirty="0"/>
              <a:t>와 </a:t>
            </a:r>
            <a:r>
              <a:rPr lang="en-US" altLang="ko-KR" sz="2200" dirty="0"/>
              <a:t>front</a:t>
            </a:r>
            <a:r>
              <a:rPr lang="ko-KR" altLang="ko-KR" sz="2200" dirty="0"/>
              <a:t>로 인해 연결리스트의 다른 노드들을 일일이 방문할 필요 </a:t>
            </a:r>
            <a:r>
              <a:rPr lang="ko-KR" altLang="ko-KR" sz="2200" dirty="0" smtClean="0"/>
              <a:t>없</a:t>
            </a:r>
            <a:r>
              <a:rPr lang="ko-KR" altLang="en-US" sz="2200" dirty="0" smtClean="0"/>
              <a:t>기 </a:t>
            </a:r>
            <a:r>
              <a:rPr lang="ko-KR" altLang="ko-KR" sz="2200" dirty="0" smtClean="0"/>
              <a:t>때문</a:t>
            </a:r>
            <a:endParaRPr lang="en-US" altLang="ko-K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ko-KR" altLang="ko-KR" dirty="0" smtClean="0"/>
              <a:t>배열과 </a:t>
            </a:r>
            <a:r>
              <a:rPr lang="ko-KR" altLang="ko-KR" dirty="0"/>
              <a:t>단순연결리스트로 구현한 큐의 장단점은 </a:t>
            </a:r>
            <a:r>
              <a:rPr lang="en-US" altLang="ko-KR" dirty="0"/>
              <a:t>2</a:t>
            </a:r>
            <a:r>
              <a:rPr lang="ko-KR" altLang="ko-KR" dirty="0"/>
              <a:t>장의 리스트를 배열과 단순연결리스트로 구현하였을 때의 장단점과 </a:t>
            </a:r>
            <a:r>
              <a:rPr lang="ko-KR" altLang="ko-KR" dirty="0" smtClean="0"/>
              <a:t>동일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4871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 </a:t>
            </a:r>
            <a:r>
              <a:rPr lang="ko-KR" altLang="en-US" dirty="0" err="1" smtClean="0"/>
              <a:t>데크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789470"/>
            <a:ext cx="7886700" cy="4702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ko-KR" sz="2400" dirty="0" err="1"/>
              <a:t>데크</a:t>
            </a:r>
            <a:r>
              <a:rPr lang="en-US" altLang="ko-KR" sz="2400" dirty="0"/>
              <a:t>(Double-ended Queue, </a:t>
            </a:r>
            <a:r>
              <a:rPr lang="en-US" altLang="ko-KR" sz="2400" dirty="0" err="1"/>
              <a:t>Deque</a:t>
            </a:r>
            <a:r>
              <a:rPr lang="en-US" altLang="ko-KR" sz="2400" dirty="0" smtClean="0"/>
              <a:t>):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양쪽 끝에서 삽입과 삭제를 허용하는 </a:t>
            </a:r>
            <a:r>
              <a:rPr lang="ko-KR" altLang="ko-KR" sz="2400" dirty="0" smtClean="0"/>
              <a:t>자료구조</a:t>
            </a:r>
            <a:r>
              <a:rPr lang="en-US" altLang="ko-KR" sz="2400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ko-KR" sz="2400" dirty="0" err="1" smtClean="0"/>
              <a:t>데크는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스택과 큐 자료구조를 혼합한 </a:t>
            </a:r>
            <a:r>
              <a:rPr lang="ko-KR" altLang="ko-KR" sz="2400" dirty="0" smtClean="0"/>
              <a:t>자료구조</a:t>
            </a:r>
            <a:endParaRPr lang="en-US" altLang="ko-KR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ko-KR" sz="2400" dirty="0" smtClean="0"/>
              <a:t>따라서 </a:t>
            </a:r>
            <a:r>
              <a:rPr lang="ko-KR" altLang="ko-KR" sz="2400" dirty="0" err="1"/>
              <a:t>데크는</a:t>
            </a:r>
            <a:r>
              <a:rPr lang="ko-KR" altLang="ko-KR" sz="2400" dirty="0"/>
              <a:t> 스택과 큐를 동시에 구현하는데 </a:t>
            </a:r>
            <a:r>
              <a:rPr lang="ko-KR" altLang="ko-KR" sz="2400" dirty="0" smtClean="0"/>
              <a:t>사용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86" y="4266466"/>
            <a:ext cx="5398327" cy="152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38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5009" y="579087"/>
            <a:ext cx="8422107" cy="138206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33135" y="2221105"/>
            <a:ext cx="83258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peek() </a:t>
            </a:r>
            <a:r>
              <a:rPr lang="ko-KR" altLang="ko-K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스택의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top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있는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r>
              <a:rPr lang="en-US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만일</a:t>
            </a:r>
            <a:r>
              <a:rPr lang="ko-KR" altLang="ko-KR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스택이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일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때에는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EmptyStackException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발생시켜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예외</a:t>
            </a:r>
            <a:r>
              <a:rPr lang="ko-KR" altLang="ko-KR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발생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에러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메시지</a:t>
            </a:r>
            <a:r>
              <a:rPr lang="ko-KR" altLang="ko-KR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출력</a:t>
            </a:r>
            <a:r>
              <a:rPr lang="en-US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후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프로그램</a:t>
            </a:r>
            <a:r>
              <a:rPr lang="ko-KR" altLang="ko-KR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종료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59766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응용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dirty="0" smtClean="0"/>
              <a:t>스크롤</a:t>
            </a:r>
            <a:r>
              <a:rPr lang="en-US" altLang="ko-KR" dirty="0"/>
              <a:t>(Scroll</a:t>
            </a:r>
            <a:r>
              <a:rPr lang="en-US" altLang="ko-KR" dirty="0" smtClean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dirty="0" smtClean="0"/>
              <a:t>문서 </a:t>
            </a:r>
            <a:r>
              <a:rPr lang="ko-KR" altLang="ko-KR" dirty="0"/>
              <a:t>편집기 </a:t>
            </a:r>
            <a:r>
              <a:rPr lang="ko-KR" altLang="ko-KR" dirty="0" smtClean="0"/>
              <a:t>등의</a:t>
            </a:r>
            <a:r>
              <a:rPr lang="en-US" altLang="ko-KR" dirty="0" smtClean="0"/>
              <a:t> undo </a:t>
            </a:r>
            <a:r>
              <a:rPr lang="ko-KR" altLang="ko-KR" dirty="0" smtClean="0"/>
              <a:t>연산</a:t>
            </a:r>
            <a:endParaRPr lang="en-US" altLang="ko-KR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dirty="0" smtClean="0"/>
              <a:t>웹 </a:t>
            </a:r>
            <a:r>
              <a:rPr lang="ko-KR" altLang="ko-KR" dirty="0"/>
              <a:t>브라우저의 방문 기록 </a:t>
            </a:r>
            <a:r>
              <a:rPr lang="ko-KR" altLang="ko-KR" dirty="0" smtClean="0"/>
              <a:t>등</a:t>
            </a:r>
            <a:endParaRPr lang="en-US" altLang="ko-KR" dirty="0" smtClean="0"/>
          </a:p>
          <a:p>
            <a:pPr marL="628650" lvl="1" indent="-17145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ko-KR" dirty="0" smtClean="0"/>
              <a:t>- </a:t>
            </a:r>
            <a:r>
              <a:rPr lang="ko-KR" altLang="ko-KR" dirty="0" smtClean="0"/>
              <a:t>웹 </a:t>
            </a:r>
            <a:r>
              <a:rPr lang="ko-KR" altLang="ko-KR" dirty="0"/>
              <a:t>브라우저 방문 기록의 경우</a:t>
            </a:r>
            <a:r>
              <a:rPr lang="en-US" altLang="ko-KR" dirty="0"/>
              <a:t>, </a:t>
            </a:r>
            <a:r>
              <a:rPr lang="ko-KR" altLang="ko-KR" dirty="0"/>
              <a:t>최근 </a:t>
            </a:r>
            <a:r>
              <a:rPr lang="ko-KR" altLang="ko-KR" dirty="0" smtClean="0"/>
              <a:t>방문</a:t>
            </a:r>
            <a:r>
              <a:rPr lang="ko-KR" altLang="en-US" dirty="0" smtClean="0"/>
              <a:t>한</a:t>
            </a:r>
            <a:r>
              <a:rPr lang="ko-KR" altLang="ko-KR" dirty="0" smtClean="0"/>
              <a:t> </a:t>
            </a:r>
            <a:r>
              <a:rPr lang="ko-KR" altLang="ko-KR" dirty="0"/>
              <a:t>웹 페이지 주소는 앞에 삽입하고</a:t>
            </a:r>
            <a:r>
              <a:rPr lang="en-US" altLang="ko-KR" dirty="0"/>
              <a:t>, </a:t>
            </a:r>
            <a:r>
              <a:rPr lang="ko-KR" altLang="ko-KR" dirty="0"/>
              <a:t>일정 수의 새 주소들이 앞쪽에서 삽입되면 뒤에서 삭제가 </a:t>
            </a:r>
            <a:r>
              <a:rPr lang="ko-KR" altLang="ko-KR" dirty="0" smtClean="0"/>
              <a:t>수행</a:t>
            </a:r>
            <a:endParaRPr lang="ko-KR" altLang="ko-KR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6866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dirty="0" err="1" smtClean="0"/>
              <a:t>데크를</a:t>
            </a:r>
            <a:r>
              <a:rPr lang="ko-KR" altLang="ko-KR" dirty="0" smtClean="0"/>
              <a:t> </a:t>
            </a:r>
            <a:r>
              <a:rPr lang="ko-KR" altLang="ko-KR" dirty="0"/>
              <a:t>이중연결리스트로 </a:t>
            </a:r>
            <a:r>
              <a:rPr lang="ko-KR" altLang="ko-KR" dirty="0" smtClean="0"/>
              <a:t>구현</a:t>
            </a:r>
            <a:r>
              <a:rPr lang="ko-KR" altLang="en-US" dirty="0" smtClean="0"/>
              <a:t>하는 것이 편리</a:t>
            </a:r>
            <a:endParaRPr lang="en-US" altLang="ko-KR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dirty="0" smtClean="0"/>
              <a:t>단순연결리스트는 </a:t>
            </a:r>
            <a:r>
              <a:rPr lang="en-US" altLang="ko-KR" dirty="0" smtClean="0"/>
              <a:t>rear</a:t>
            </a:r>
            <a:r>
              <a:rPr lang="ko-KR" altLang="ko-KR" dirty="0"/>
              <a:t>가 가리키는 노드의 이전 노드의 레퍼런스를 알아야 삭제가 가능하기 </a:t>
            </a:r>
            <a:r>
              <a:rPr lang="ko-KR" altLang="ko-KR" dirty="0" smtClean="0"/>
              <a:t>때문</a:t>
            </a:r>
            <a:endParaRPr lang="ko-KR" altLang="ko-KR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ko-KR" altLang="ko-KR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77778"/>
            <a:ext cx="86868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6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1800"/>
              </a:spcAft>
            </a:pPr>
            <a:r>
              <a:rPr lang="ko-KR" altLang="ko-KR" sz="2400" dirty="0" err="1"/>
              <a:t>데크를</a:t>
            </a:r>
            <a:r>
              <a:rPr lang="ko-KR" altLang="ko-KR" sz="2400" dirty="0"/>
              <a:t> 배열이나 이중연결리스트로 구현한 경우</a:t>
            </a:r>
            <a:r>
              <a:rPr lang="en-US" altLang="ko-KR" sz="2400" dirty="0"/>
              <a:t>, </a:t>
            </a:r>
            <a:r>
              <a:rPr lang="ko-KR" altLang="ko-KR" sz="2400" dirty="0"/>
              <a:t>스택과 큐의 </a:t>
            </a:r>
            <a:r>
              <a:rPr lang="ko-KR" altLang="ko-KR" sz="2400" dirty="0" err="1" smtClean="0"/>
              <a:t>수행시간</a:t>
            </a:r>
            <a:r>
              <a:rPr lang="ko-KR" altLang="en-US" sz="2400" dirty="0" err="1" smtClean="0"/>
              <a:t>과</a:t>
            </a:r>
            <a:r>
              <a:rPr lang="ko-KR" altLang="en-US" sz="2400" dirty="0" smtClean="0"/>
              <a:t> 동일</a:t>
            </a:r>
            <a:r>
              <a:rPr lang="en-US" altLang="ko-KR" sz="2400" dirty="0" smtClean="0"/>
              <a:t> </a:t>
            </a:r>
          </a:p>
          <a:p>
            <a:pPr>
              <a:lnSpc>
                <a:spcPct val="140000"/>
              </a:lnSpc>
              <a:spcAft>
                <a:spcPts val="1800"/>
              </a:spcAft>
            </a:pPr>
            <a:r>
              <a:rPr lang="ko-KR" altLang="ko-KR" sz="2400" dirty="0" smtClean="0"/>
              <a:t>양 </a:t>
            </a:r>
            <a:r>
              <a:rPr lang="ko-KR" altLang="ko-KR" sz="2400" dirty="0"/>
              <a:t>끝에서 삽입과 삭제가 가능하므로 프로그램이 다소 </a:t>
            </a:r>
            <a:r>
              <a:rPr lang="ko-KR" altLang="ko-KR" sz="2400" dirty="0" smtClean="0"/>
              <a:t>복잡</a:t>
            </a:r>
            <a:endParaRPr lang="en-US" altLang="ko-KR" sz="2400" dirty="0" smtClean="0"/>
          </a:p>
          <a:p>
            <a:pPr>
              <a:lnSpc>
                <a:spcPct val="140000"/>
              </a:lnSpc>
              <a:spcAft>
                <a:spcPts val="1800"/>
              </a:spcAft>
            </a:pPr>
            <a:r>
              <a:rPr lang="ko-KR" altLang="ko-KR" sz="2400" dirty="0" smtClean="0"/>
              <a:t>이중연결리스트로 </a:t>
            </a:r>
            <a:r>
              <a:rPr lang="ko-KR" altLang="ko-KR" sz="2400" dirty="0"/>
              <a:t>구현한 경우는 더 </a:t>
            </a:r>
            <a:r>
              <a:rPr lang="ko-KR" altLang="ko-KR" sz="2400" dirty="0" smtClean="0"/>
              <a:t>복잡</a:t>
            </a:r>
            <a:r>
              <a:rPr lang="ko-KR" altLang="en-US" sz="2400" dirty="0" smtClean="0"/>
              <a:t>함</a:t>
            </a:r>
            <a:endParaRPr lang="en-US" altLang="ko-KR" sz="2400" dirty="0" smtClean="0"/>
          </a:p>
          <a:p>
            <a:pPr>
              <a:lnSpc>
                <a:spcPct val="140000"/>
              </a:lnSpc>
              <a:spcAft>
                <a:spcPts val="1800"/>
              </a:spcAft>
            </a:pPr>
            <a:r>
              <a:rPr lang="ko-KR" altLang="ko-KR" sz="2400" dirty="0" smtClean="0"/>
              <a:t>자바 </a:t>
            </a:r>
            <a:r>
              <a:rPr lang="en-US" altLang="ko-KR" sz="2400" dirty="0"/>
              <a:t>SE 7</a:t>
            </a:r>
            <a:r>
              <a:rPr lang="ko-KR" altLang="ko-KR" sz="2400" dirty="0"/>
              <a:t>은</a:t>
            </a:r>
            <a:r>
              <a:rPr lang="en-US" altLang="ko-KR" sz="2400" dirty="0"/>
              <a:t> </a:t>
            </a:r>
            <a:r>
              <a:rPr lang="en-US" altLang="ko-KR" sz="2400" dirty="0" err="1"/>
              <a:t>java.util</a:t>
            </a:r>
            <a:r>
              <a:rPr lang="en-US" altLang="ko-KR" sz="2400" dirty="0"/>
              <a:t> </a:t>
            </a:r>
            <a:r>
              <a:rPr lang="ko-KR" altLang="ko-KR" sz="2400" dirty="0"/>
              <a:t>패키지에서 </a:t>
            </a:r>
            <a:r>
              <a:rPr lang="en-US" altLang="ko-KR" sz="2400" dirty="0" err="1"/>
              <a:t>Deque</a:t>
            </a:r>
            <a:r>
              <a:rPr lang="en-US" altLang="ko-KR" sz="2400" dirty="0"/>
              <a:t> </a:t>
            </a:r>
            <a:r>
              <a:rPr lang="ko-KR" altLang="ko-KR" sz="2400" dirty="0"/>
              <a:t>인터페이스를 </a:t>
            </a:r>
            <a:r>
              <a:rPr lang="ko-KR" altLang="ko-KR" sz="2400" dirty="0" smtClean="0"/>
              <a:t>제공</a:t>
            </a:r>
            <a:r>
              <a:rPr lang="en-US" altLang="ko-KR" sz="2400" dirty="0" smtClean="0"/>
              <a:t>,</a:t>
            </a:r>
            <a:r>
              <a:rPr lang="ko-KR" altLang="ko-KR" sz="2400" dirty="0" smtClean="0"/>
              <a:t> </a:t>
            </a:r>
            <a:r>
              <a:rPr lang="en-US" altLang="ko-KR" sz="2400" dirty="0" smtClean="0"/>
              <a:t>Queue </a:t>
            </a:r>
            <a:r>
              <a:rPr lang="ko-KR" altLang="en-US" sz="2400" dirty="0" smtClean="0"/>
              <a:t>클래스</a:t>
            </a:r>
            <a:r>
              <a:rPr lang="ko-KR" altLang="ko-KR" sz="2400" dirty="0" smtClean="0"/>
              <a:t>에서 상속</a:t>
            </a:r>
            <a:r>
              <a:rPr lang="ko-KR" altLang="en-US" sz="2400" dirty="0"/>
              <a:t>됨</a:t>
            </a:r>
          </a:p>
        </p:txBody>
      </p:sp>
    </p:spTree>
    <p:extLst>
      <p:ext uri="{BB962C8B-B14F-4D97-AF65-F5344CB8AC3E}">
        <p14:creationId xmlns:p14="http://schemas.microsoft.com/office/powerpoint/2010/main" val="35270054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요약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499290"/>
            <a:ext cx="7886700" cy="5228924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ko-KR" altLang="ko-KR" dirty="0">
                <a:solidFill>
                  <a:srgbClr val="3333FF"/>
                </a:solidFill>
              </a:rPr>
              <a:t>스택</a:t>
            </a:r>
            <a:r>
              <a:rPr lang="ko-KR" altLang="ko-KR" dirty="0"/>
              <a:t>은 한 쪽 끝에서만</a:t>
            </a:r>
            <a:r>
              <a:rPr lang="en-US" altLang="ko-KR" dirty="0"/>
              <a:t> item</a:t>
            </a:r>
            <a:r>
              <a:rPr lang="ko-KR" altLang="ko-KR" dirty="0"/>
              <a:t>을 삭제하거나 새로운 </a:t>
            </a:r>
            <a:r>
              <a:rPr lang="en-US" altLang="ko-KR" dirty="0"/>
              <a:t>item</a:t>
            </a:r>
            <a:r>
              <a:rPr lang="ko-KR" altLang="ko-KR" dirty="0"/>
              <a:t>을 저장하는 </a:t>
            </a:r>
            <a:r>
              <a:rPr lang="ko-KR" altLang="ko-KR" dirty="0" err="1">
                <a:solidFill>
                  <a:srgbClr val="3333FF"/>
                </a:solidFill>
              </a:rPr>
              <a:t>후입선출</a:t>
            </a:r>
            <a:r>
              <a:rPr lang="en-US" altLang="ko-KR" dirty="0">
                <a:solidFill>
                  <a:srgbClr val="3333FF"/>
                </a:solidFill>
              </a:rPr>
              <a:t>(LIFO)</a:t>
            </a:r>
            <a:r>
              <a:rPr lang="en-US" altLang="ko-KR" dirty="0"/>
              <a:t> </a:t>
            </a:r>
            <a:r>
              <a:rPr lang="ko-KR" altLang="ko-KR" dirty="0" smtClean="0"/>
              <a:t>자료구조</a:t>
            </a:r>
            <a:endParaRPr lang="ko-KR" altLang="ko-KR" dirty="0"/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/>
              <a:t>스택은 컴파일러의 괄호 짝 맞추기</a:t>
            </a:r>
            <a:r>
              <a:rPr lang="en-US" altLang="ko-KR" sz="2400" dirty="0"/>
              <a:t>, </a:t>
            </a:r>
            <a:r>
              <a:rPr lang="ko-KR" altLang="ko-KR" sz="2400" dirty="0"/>
              <a:t>회문 검사하기</a:t>
            </a:r>
            <a:r>
              <a:rPr lang="en-US" altLang="ko-KR" sz="2400" dirty="0"/>
              <a:t>, </a:t>
            </a:r>
            <a:r>
              <a:rPr lang="ko-KR" altLang="ko-KR" sz="2400" dirty="0"/>
              <a:t>후위표기법수식 계산하기</a:t>
            </a:r>
            <a:r>
              <a:rPr lang="en-US" altLang="ko-KR" sz="2400" dirty="0"/>
              <a:t>, </a:t>
            </a:r>
            <a:r>
              <a:rPr lang="ko-KR" altLang="ko-KR" sz="2400" dirty="0" err="1"/>
              <a:t>중위표기법</a:t>
            </a:r>
            <a:r>
              <a:rPr lang="ko-KR" altLang="ko-KR" sz="2400" dirty="0"/>
              <a:t> 수식을 후위표기법으로 변환하기</a:t>
            </a:r>
            <a:r>
              <a:rPr lang="en-US" altLang="ko-KR" sz="2400" dirty="0"/>
              <a:t>, </a:t>
            </a:r>
            <a:r>
              <a:rPr lang="ko-KR" altLang="ko-KR" sz="2400" dirty="0"/>
              <a:t>미로 찾기</a:t>
            </a:r>
            <a:r>
              <a:rPr lang="en-US" altLang="ko-KR" sz="2400" dirty="0"/>
              <a:t>, </a:t>
            </a:r>
            <a:r>
              <a:rPr lang="ko-KR" altLang="ko-KR" sz="2400" dirty="0"/>
              <a:t>트리의 노드 방문</a:t>
            </a:r>
            <a:r>
              <a:rPr lang="en-US" altLang="ko-KR" sz="2400" dirty="0"/>
              <a:t>, </a:t>
            </a:r>
            <a:r>
              <a:rPr lang="ko-KR" altLang="ko-KR" sz="2400" dirty="0"/>
              <a:t>그래프의 깊이우선탐색에 </a:t>
            </a:r>
            <a:r>
              <a:rPr lang="ko-KR" altLang="ko-KR" sz="2400" dirty="0" smtClean="0"/>
              <a:t>사용</a:t>
            </a:r>
            <a:r>
              <a:rPr lang="en-US" altLang="ko-KR" sz="2400" dirty="0" smtClean="0"/>
              <a:t>. </a:t>
            </a:r>
            <a:r>
              <a:rPr lang="ko-KR" altLang="ko-KR" sz="2400" dirty="0"/>
              <a:t>또한 프로그래밍에서 매우 중요한 </a:t>
            </a:r>
            <a:r>
              <a:rPr lang="ko-KR" altLang="ko-KR" sz="2400" dirty="0" err="1"/>
              <a:t>메소드</a:t>
            </a:r>
            <a:r>
              <a:rPr lang="ko-KR" altLang="ko-KR" sz="2400" dirty="0"/>
              <a:t> 호출 및 </a:t>
            </a:r>
            <a:r>
              <a:rPr lang="ko-KR" altLang="ko-KR" sz="2400" dirty="0" err="1"/>
              <a:t>재귀호출도</a:t>
            </a:r>
            <a:r>
              <a:rPr lang="ko-KR" altLang="ko-KR" sz="2400" dirty="0"/>
              <a:t> 스택 자료구조를 바탕으로 </a:t>
            </a:r>
            <a:r>
              <a:rPr lang="ko-KR" altLang="ko-KR" sz="2400" dirty="0" smtClean="0"/>
              <a:t>구현</a:t>
            </a:r>
            <a:endParaRPr lang="ko-KR" altLang="ko-KR" sz="2400" dirty="0"/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ko-KR" altLang="ko-KR" dirty="0">
                <a:solidFill>
                  <a:srgbClr val="3333FF"/>
                </a:solidFill>
              </a:rPr>
              <a:t>큐</a:t>
            </a:r>
            <a:r>
              <a:rPr lang="ko-KR" altLang="ko-KR" dirty="0"/>
              <a:t>는 삽입과 삭제가 양 끝에서 각각 수행되는 </a:t>
            </a:r>
            <a:r>
              <a:rPr lang="ko-KR" altLang="ko-KR" dirty="0">
                <a:solidFill>
                  <a:srgbClr val="3333FF"/>
                </a:solidFill>
              </a:rPr>
              <a:t>선입선출</a:t>
            </a:r>
            <a:r>
              <a:rPr lang="en-US" altLang="ko-KR" dirty="0">
                <a:solidFill>
                  <a:srgbClr val="3333FF"/>
                </a:solidFill>
              </a:rPr>
              <a:t>(FIFO)</a:t>
            </a:r>
            <a:r>
              <a:rPr lang="en-US" altLang="ko-KR" dirty="0"/>
              <a:t> </a:t>
            </a:r>
            <a:r>
              <a:rPr lang="ko-KR" altLang="ko-KR" dirty="0" smtClean="0"/>
              <a:t>자료구조</a:t>
            </a:r>
            <a:endParaRPr lang="ko-KR" altLang="ko-KR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4331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638827"/>
            <a:ext cx="7886700" cy="5853413"/>
          </a:xfrm>
        </p:spPr>
        <p:txBody>
          <a:bodyPr/>
          <a:lstStyle/>
          <a:p>
            <a:pPr lvl="0"/>
            <a:r>
              <a:rPr lang="ko-KR" altLang="ko-KR" sz="2400" dirty="0"/>
              <a:t>배열로 구현된 큐에서 삽입과 삭제를 거듭하게 되면 큐의</a:t>
            </a:r>
            <a:r>
              <a:rPr lang="en-US" altLang="ko-KR" sz="2400" dirty="0"/>
              <a:t> item</a:t>
            </a:r>
            <a:r>
              <a:rPr lang="ko-KR" altLang="ko-KR" sz="2400" dirty="0"/>
              <a:t>들이 오른쪽으로 편중되는 문제가 발생한다</a:t>
            </a:r>
            <a:r>
              <a:rPr lang="en-US" altLang="ko-KR" sz="2400" dirty="0"/>
              <a:t>. </a:t>
            </a:r>
            <a:r>
              <a:rPr lang="ko-KR" altLang="ko-KR" sz="2400" dirty="0"/>
              <a:t>이를 해결하기 위한 방법은 배열을 원형으로</a:t>
            </a:r>
            <a:r>
              <a:rPr lang="en-US" altLang="ko-KR" sz="2400" dirty="0"/>
              <a:t>, </a:t>
            </a:r>
            <a:r>
              <a:rPr lang="ko-KR" altLang="ko-KR" sz="2400" dirty="0"/>
              <a:t>즉</a:t>
            </a:r>
            <a:r>
              <a:rPr lang="en-US" altLang="ko-KR" sz="2400" dirty="0"/>
              <a:t>, </a:t>
            </a:r>
            <a:r>
              <a:rPr lang="ko-KR" altLang="ko-KR" sz="2400" dirty="0"/>
              <a:t>배열의 마지막 원소가 첫 원소와 맞닿아 있다고 생각하는 </a:t>
            </a:r>
            <a:r>
              <a:rPr lang="ko-KR" altLang="ko-KR" sz="2400" dirty="0" smtClean="0"/>
              <a:t>것</a:t>
            </a:r>
            <a:endParaRPr lang="ko-KR" altLang="ko-KR" sz="2400" dirty="0"/>
          </a:p>
          <a:p>
            <a:pPr lvl="0">
              <a:spcAft>
                <a:spcPts val="2400"/>
              </a:spcAft>
            </a:pPr>
            <a:r>
              <a:rPr lang="ko-KR" altLang="ko-KR" sz="2400" dirty="0"/>
              <a:t>큐는 </a:t>
            </a:r>
            <a:r>
              <a:rPr lang="en-US" altLang="ko-KR" sz="2400" dirty="0"/>
              <a:t>CPU</a:t>
            </a:r>
            <a:r>
              <a:rPr lang="ko-KR" altLang="ko-KR" sz="2400" dirty="0"/>
              <a:t>의 태스크 스케줄링</a:t>
            </a:r>
            <a:r>
              <a:rPr lang="en-US" altLang="ko-KR" sz="2400" dirty="0"/>
              <a:t>, </a:t>
            </a:r>
            <a:r>
              <a:rPr lang="ko-KR" altLang="ko-KR" sz="2400" dirty="0"/>
              <a:t>네트워크 프린터</a:t>
            </a:r>
            <a:r>
              <a:rPr lang="en-US" altLang="ko-KR" sz="2400" dirty="0"/>
              <a:t>, </a:t>
            </a:r>
            <a:r>
              <a:rPr lang="ko-KR" altLang="ko-KR" sz="2400" dirty="0"/>
              <a:t>실시간 시스템의 인터럽트 처리</a:t>
            </a:r>
            <a:r>
              <a:rPr lang="en-US" altLang="ko-KR" sz="2400" dirty="0"/>
              <a:t>, </a:t>
            </a:r>
            <a:r>
              <a:rPr lang="ko-KR" altLang="ko-KR" sz="2400" dirty="0"/>
              <a:t>다양한 이벤트 구동 방식 컴퓨터 시뮬레이션</a:t>
            </a:r>
            <a:r>
              <a:rPr lang="en-US" altLang="ko-KR" sz="2400" dirty="0"/>
              <a:t>, </a:t>
            </a:r>
            <a:r>
              <a:rPr lang="ko-KR" altLang="ko-KR" sz="2400" dirty="0"/>
              <a:t>콜 센터의 전화 서비스 처리 등에 사용되며</a:t>
            </a:r>
            <a:r>
              <a:rPr lang="en-US" altLang="ko-KR" sz="2400" dirty="0"/>
              <a:t>, </a:t>
            </a:r>
            <a:r>
              <a:rPr lang="ko-KR" altLang="ko-KR" sz="2400" dirty="0" err="1"/>
              <a:t>이진트리의</a:t>
            </a:r>
            <a:r>
              <a:rPr lang="ko-KR" altLang="ko-KR" sz="2400" dirty="0"/>
              <a:t> </a:t>
            </a:r>
            <a:r>
              <a:rPr lang="ko-KR" altLang="ko-KR" sz="2400" smtClean="0"/>
              <a:t>레벨순회와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그래프의 너비우선탐색에 </a:t>
            </a:r>
            <a:r>
              <a:rPr lang="ko-KR" altLang="ko-KR" sz="2400" dirty="0" smtClean="0"/>
              <a:t>사용</a:t>
            </a:r>
            <a:endParaRPr lang="ko-KR" altLang="ko-KR" sz="2400" dirty="0"/>
          </a:p>
          <a:p>
            <a:pPr lvl="0"/>
            <a:r>
              <a:rPr lang="ko-KR" altLang="ko-KR" dirty="0" err="1">
                <a:solidFill>
                  <a:srgbClr val="3333FF"/>
                </a:solidFill>
              </a:rPr>
              <a:t>데크</a:t>
            </a:r>
            <a:r>
              <a:rPr lang="ko-KR" altLang="ko-KR" dirty="0" err="1"/>
              <a:t>는</a:t>
            </a:r>
            <a:r>
              <a:rPr lang="ko-KR" altLang="ko-KR" dirty="0"/>
              <a:t> 양쪽 끝에서 삽입과 삭제를 허용하는 자료구조로서 스택과 큐 자료구조를 혼합한 </a:t>
            </a:r>
            <a:r>
              <a:rPr lang="ko-KR" altLang="ko-KR" dirty="0" smtClean="0"/>
              <a:t>자료구조</a:t>
            </a:r>
            <a:endParaRPr lang="ko-KR" altLang="ko-KR" dirty="0"/>
          </a:p>
          <a:p>
            <a:pPr lvl="0"/>
            <a:r>
              <a:rPr lang="ko-KR" altLang="ko-KR" sz="2400" dirty="0" err="1"/>
              <a:t>데크는</a:t>
            </a:r>
            <a:r>
              <a:rPr lang="ko-KR" altLang="ko-KR" sz="2400" dirty="0"/>
              <a:t> 스크롤</a:t>
            </a:r>
            <a:r>
              <a:rPr lang="en-US" altLang="ko-KR" sz="2400" dirty="0"/>
              <a:t>, </a:t>
            </a:r>
            <a:r>
              <a:rPr lang="ko-KR" altLang="ko-KR" sz="2400" dirty="0"/>
              <a:t>문서 </a:t>
            </a:r>
            <a:r>
              <a:rPr lang="ko-KR" altLang="ko-KR" sz="2400" dirty="0" smtClean="0"/>
              <a:t>편집기의</a:t>
            </a:r>
            <a:r>
              <a:rPr lang="en-US" altLang="ko-KR" sz="2400" dirty="0" smtClean="0"/>
              <a:t> undo </a:t>
            </a:r>
            <a:r>
              <a:rPr lang="ko-KR" altLang="ko-KR" sz="2400" dirty="0"/>
              <a:t>연산</a:t>
            </a:r>
            <a:r>
              <a:rPr lang="en-US" altLang="ko-KR" sz="2400" dirty="0"/>
              <a:t>, </a:t>
            </a:r>
            <a:r>
              <a:rPr lang="ko-KR" altLang="ko-KR" sz="2400" dirty="0"/>
              <a:t>웹 브라우저의 방문 기록 등에 </a:t>
            </a:r>
            <a:r>
              <a:rPr lang="ko-KR" altLang="ko-KR" sz="2400" dirty="0" smtClean="0"/>
              <a:t>사용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610529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1" y="2710503"/>
            <a:ext cx="8396991" cy="1845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2043266" y="988699"/>
            <a:ext cx="4572000" cy="8621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ko-KR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스택</a:t>
            </a:r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큐</a:t>
            </a:r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데크</a:t>
            </a:r>
            <a:r>
              <a:rPr lang="ko-KR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자료구조의 연산 </a:t>
            </a:r>
            <a:r>
              <a:rPr lang="ko-KR" altLang="ko-KR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수행시간</a:t>
            </a:r>
            <a:r>
              <a:rPr lang="ko-KR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비교</a:t>
            </a:r>
          </a:p>
        </p:txBody>
      </p:sp>
    </p:spTree>
    <p:extLst>
      <p:ext uri="{BB962C8B-B14F-4D97-AF65-F5344CB8AC3E}">
        <p14:creationId xmlns:p14="http://schemas.microsoft.com/office/powerpoint/2010/main" val="408173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" y="1564105"/>
            <a:ext cx="8349916" cy="3404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1105" y="681608"/>
            <a:ext cx="4522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>
                <a:latin typeface="Calibri" panose="020F0502020204030204" pitchFamily="34" charset="0"/>
                <a:cs typeface="Times New Roman" panose="02020603050405020304" pitchFamily="18" charset="0"/>
              </a:rPr>
              <a:t>underflow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발생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프로그램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종료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725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4" y="669590"/>
            <a:ext cx="7740818" cy="1568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73004" y="2744070"/>
            <a:ext cx="83303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push() </a:t>
            </a:r>
            <a:r>
              <a:rPr lang="ko-KR" altLang="ko-K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r>
              <a:rPr lang="en-US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새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item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스택에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endParaRPr lang="en-US" altLang="ko-KR" sz="2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overflow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발생하면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절에서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선언된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latin typeface="Calibri" panose="020F0502020204030204" pitchFamily="34" charset="0"/>
                <a:cs typeface="Consolas" panose="020B0609020204030204" pitchFamily="49" charset="0"/>
              </a:rPr>
              <a:t>resize()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메소드를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호출하여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크기를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배로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확장</a:t>
            </a:r>
            <a:endParaRPr lang="en-US" altLang="ko-KR" sz="2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04: 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top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증가시킨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후에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newItem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s[top]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cs typeface="Times New Roman" panose="02020603050405020304" pitchFamily="18" charset="0"/>
              </a:rPr>
              <a:t>저장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8763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73004" y="2876417"/>
            <a:ext cx="833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pop() </a:t>
            </a:r>
            <a:r>
              <a:rPr lang="ko-KR" altLang="ko-KR" sz="2400" dirty="0" err="1" smtClean="0"/>
              <a:t>메소드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스택 </a:t>
            </a:r>
            <a:r>
              <a:rPr lang="en-US" altLang="ko-KR" sz="2400" dirty="0"/>
              <a:t>top item</a:t>
            </a:r>
            <a:r>
              <a:rPr lang="ko-KR" altLang="ko-KR" sz="2400" dirty="0"/>
              <a:t>을 삭제한 후 </a:t>
            </a:r>
            <a:r>
              <a:rPr lang="ko-KR" altLang="ko-KR" sz="2400" dirty="0" smtClean="0"/>
              <a:t>리턴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04: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s[top]</a:t>
            </a:r>
            <a:r>
              <a:rPr lang="ko-KR" altLang="ko-KR" sz="2400" dirty="0"/>
              <a:t>을 </a:t>
            </a:r>
            <a:r>
              <a:rPr lang="en-US" altLang="ko-KR" sz="2400" dirty="0"/>
              <a:t>null</a:t>
            </a:r>
            <a:r>
              <a:rPr lang="ko-KR" altLang="ko-KR" sz="2400" dirty="0"/>
              <a:t>로 만들어서 </a:t>
            </a:r>
            <a:r>
              <a:rPr lang="en-US" altLang="ko-KR" sz="2400" dirty="0"/>
              <a:t>s[top]</a:t>
            </a:r>
            <a:r>
              <a:rPr lang="ko-KR" altLang="ko-KR" sz="2400" dirty="0"/>
              <a:t>이 참조하던 </a:t>
            </a:r>
            <a:r>
              <a:rPr lang="ko-KR" altLang="ko-KR" sz="2400" dirty="0" smtClean="0"/>
              <a:t>객체</a:t>
            </a:r>
            <a:r>
              <a:rPr lang="ko-KR" altLang="en-US" sz="2400" dirty="0" smtClean="0"/>
              <a:t>를</a:t>
            </a:r>
            <a:r>
              <a:rPr lang="ko-KR" altLang="ko-KR" sz="2400" dirty="0" smtClean="0"/>
              <a:t> </a:t>
            </a:r>
            <a:r>
              <a:rPr lang="ko-KR" altLang="ko-KR" sz="2400" dirty="0" err="1"/>
              <a:t>가비지</a:t>
            </a:r>
            <a:r>
              <a:rPr lang="ko-KR" altLang="ko-KR" sz="2400" dirty="0"/>
              <a:t> </a:t>
            </a:r>
            <a:r>
              <a:rPr lang="ko-KR" altLang="ko-KR" sz="2400" dirty="0" smtClean="0"/>
              <a:t>컬렉션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처리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s[top</a:t>
            </a:r>
            <a:r>
              <a:rPr lang="en-US" altLang="ko-KR" sz="2400" dirty="0"/>
              <a:t>]</a:t>
            </a:r>
            <a:r>
              <a:rPr lang="ko-KR" altLang="ko-KR" sz="2400" dirty="0"/>
              <a:t>을 </a:t>
            </a:r>
            <a:r>
              <a:rPr lang="en-US" altLang="ko-KR" sz="2400" dirty="0"/>
              <a:t>null</a:t>
            </a:r>
            <a:r>
              <a:rPr lang="ko-KR" altLang="ko-KR" sz="2400" dirty="0"/>
              <a:t>로 만든 이후에는 </a:t>
            </a:r>
            <a:r>
              <a:rPr lang="en-US" altLang="ko-KR" sz="2400" dirty="0"/>
              <a:t>top</a:t>
            </a:r>
            <a:r>
              <a:rPr lang="ko-KR" altLang="ko-KR" sz="2400" dirty="0"/>
              <a:t>을 </a:t>
            </a:r>
            <a:r>
              <a:rPr lang="en-US" altLang="ko-KR" sz="2400" dirty="0"/>
              <a:t>1 </a:t>
            </a:r>
            <a:r>
              <a:rPr lang="ko-KR" altLang="ko-KR" sz="2400" dirty="0" smtClean="0"/>
              <a:t>감소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</a:t>
            </a:r>
            <a:r>
              <a:rPr lang="en-US" altLang="ko-KR" sz="2400" dirty="0"/>
              <a:t>05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06: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스택의 </a:t>
            </a:r>
            <a:r>
              <a:rPr lang="en-US" altLang="ko-KR" sz="2400" dirty="0"/>
              <a:t>item </a:t>
            </a:r>
            <a:r>
              <a:rPr lang="ko-KR" altLang="ko-KR" sz="2400" dirty="0"/>
              <a:t>수가 </a:t>
            </a:r>
            <a:r>
              <a:rPr lang="ko-KR" altLang="ko-KR" sz="2400" dirty="0" smtClean="0"/>
              <a:t>배열</a:t>
            </a:r>
            <a:r>
              <a:rPr lang="en-US" altLang="ko-KR" sz="2400" dirty="0" smtClean="0"/>
              <a:t> s</a:t>
            </a:r>
            <a:r>
              <a:rPr lang="ko-KR" altLang="ko-KR" sz="2400" dirty="0"/>
              <a:t>의 </a:t>
            </a:r>
            <a:r>
              <a:rPr lang="en-US" altLang="ko-KR" sz="2400" dirty="0"/>
              <a:t>1/4</a:t>
            </a:r>
            <a:r>
              <a:rPr lang="ko-KR" altLang="ko-KR" sz="2400" dirty="0"/>
              <a:t>만 </a:t>
            </a:r>
            <a:r>
              <a:rPr lang="ko-KR" altLang="ko-KR" sz="2400" dirty="0" smtClean="0"/>
              <a:t>차지하</a:t>
            </a:r>
            <a:r>
              <a:rPr lang="ko-KR" altLang="en-US" sz="2400" dirty="0" smtClean="0"/>
              <a:t>면</a:t>
            </a:r>
            <a:r>
              <a:rPr lang="en-US" altLang="ko-KR" sz="2400" dirty="0" smtClean="0"/>
              <a:t>, </a:t>
            </a:r>
            <a:r>
              <a:rPr lang="ko-KR" altLang="ko-KR" sz="2400" dirty="0"/>
              <a:t>메모리 낭비를 줄이기 위해</a:t>
            </a:r>
            <a:r>
              <a:rPr lang="en-US" altLang="ko-KR" sz="2400" dirty="0"/>
              <a:t> resize()</a:t>
            </a:r>
            <a:r>
              <a:rPr lang="ko-KR" altLang="ko-KR" sz="2400" dirty="0"/>
              <a:t>를 호출하여 배열 </a:t>
            </a:r>
            <a:r>
              <a:rPr lang="en-US" altLang="ko-KR" sz="2400" dirty="0"/>
              <a:t>s</a:t>
            </a:r>
            <a:r>
              <a:rPr lang="ko-KR" altLang="ko-KR" sz="2400" dirty="0"/>
              <a:t>의 크기를 </a:t>
            </a:r>
            <a:r>
              <a:rPr lang="en-US" altLang="ko-KR" sz="2400" dirty="0"/>
              <a:t>1/2</a:t>
            </a:r>
            <a:r>
              <a:rPr lang="ko-KR" altLang="ko-KR" sz="2400" dirty="0"/>
              <a:t>로 </a:t>
            </a:r>
            <a:r>
              <a:rPr lang="ko-KR" altLang="ko-KR" sz="2400" dirty="0" smtClean="0"/>
              <a:t>축소</a:t>
            </a:r>
            <a:r>
              <a:rPr lang="en-US" altLang="ko-KR" sz="2400" dirty="0" smtClean="0"/>
              <a:t> </a:t>
            </a:r>
          </a:p>
          <a:p>
            <a:pPr lvl="1"/>
            <a:r>
              <a:rPr lang="en-US" altLang="ko-KR" sz="2400" dirty="0" smtClean="0"/>
              <a:t>- 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resize() </a:t>
            </a:r>
            <a:r>
              <a:rPr lang="ko-KR" altLang="ko-KR" sz="2400" dirty="0"/>
              <a:t>실행 이후에 배열</a:t>
            </a:r>
            <a:r>
              <a:rPr lang="en-US" altLang="ko-KR" sz="2400" dirty="0"/>
              <a:t> s</a:t>
            </a:r>
            <a:r>
              <a:rPr lang="ko-KR" altLang="ko-KR" sz="2400" dirty="0"/>
              <a:t>의</a:t>
            </a:r>
            <a:r>
              <a:rPr lang="en-US" altLang="ko-KR" sz="2400" dirty="0"/>
              <a:t> 1/2</a:t>
            </a:r>
            <a:r>
              <a:rPr lang="ko-KR" altLang="ko-KR" sz="2400" dirty="0"/>
              <a:t>은 </a:t>
            </a:r>
            <a:r>
              <a:rPr lang="en-US" altLang="ko-KR" sz="2400" dirty="0"/>
              <a:t>item</a:t>
            </a:r>
            <a:r>
              <a:rPr lang="ko-KR" altLang="ko-KR" sz="2400" dirty="0"/>
              <a:t>들이 차지하고 나머지</a:t>
            </a:r>
            <a:r>
              <a:rPr lang="en-US" altLang="ko-KR" sz="2400" dirty="0"/>
              <a:t> 1/2</a:t>
            </a:r>
            <a:r>
              <a:rPr lang="ko-KR" altLang="ko-KR" sz="2400" dirty="0"/>
              <a:t>은 비어있게 </a:t>
            </a:r>
            <a:r>
              <a:rPr lang="ko-KR" altLang="en-US" sz="2400" dirty="0" smtClean="0"/>
              <a:t>됨</a:t>
            </a:r>
            <a:endParaRPr lang="ko-KR" altLang="ko-KR" sz="2400" dirty="0"/>
          </a:p>
        </p:txBody>
      </p:sp>
      <p:pic>
        <p:nvPicPr>
          <p:cNvPr id="4" name="그림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347" y="304917"/>
            <a:ext cx="8771021" cy="23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2746</Words>
  <Application>Microsoft Office PowerPoint</Application>
  <PresentationFormat>화면 슬라이드 쇼(4:3)</PresentationFormat>
  <Paragraphs>456</Paragraphs>
  <Slides>65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81" baseType="lpstr">
      <vt:lpstr>新細明體</vt:lpstr>
      <vt:lpstr>굴림</vt:lpstr>
      <vt:lpstr>돋움</vt:lpstr>
      <vt:lpstr>맑은 고딕</vt:lpstr>
      <vt:lpstr>Arial</vt:lpstr>
      <vt:lpstr>Calibri</vt:lpstr>
      <vt:lpstr>Calibri Light</vt:lpstr>
      <vt:lpstr>Consolas</vt:lpstr>
      <vt:lpstr>Helvetica</vt:lpstr>
      <vt:lpstr>Symbol</vt:lpstr>
      <vt:lpstr>Tahoma</vt:lpstr>
      <vt:lpstr>Times New Roman</vt:lpstr>
      <vt:lpstr>Webdings</vt:lpstr>
      <vt:lpstr>Wingdings</vt:lpstr>
      <vt:lpstr>Wingdings 2</vt:lpstr>
      <vt:lpstr>Office 테마</vt:lpstr>
      <vt:lpstr>PowerPoint 프레젠테이션</vt:lpstr>
      <vt:lpstr>3.1 스택</vt:lpstr>
      <vt:lpstr>배열로 구현된 스택</vt:lpstr>
      <vt:lpstr>배열로 구현한 ArrayStack 클래스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단순연결리스트로 구현한 ListStack 클래스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스택의 응용</vt:lpstr>
      <vt:lpstr>컴파일러의 괄호 짝 맞추기</vt:lpstr>
      <vt:lpstr>PowerPoint 프레젠테이션</vt:lpstr>
      <vt:lpstr>PowerPoint 프레젠테이션</vt:lpstr>
      <vt:lpstr>회문 검사하기</vt:lpstr>
      <vt:lpstr>PowerPoint 프레젠테이션</vt:lpstr>
      <vt:lpstr>PowerPoint 프레젠테이션</vt:lpstr>
      <vt:lpstr>수식의 표기법</vt:lpstr>
      <vt:lpstr>PowerPoint 프레젠테이션</vt:lpstr>
      <vt:lpstr>후위표기법 수식 계산</vt:lpstr>
      <vt:lpstr>PowerPoint 프레젠테이션</vt:lpstr>
      <vt:lpstr>중위표기법 수식을 후위표기법으로 변환</vt:lpstr>
      <vt:lpstr>PowerPoint 프레젠테이션</vt:lpstr>
      <vt:lpstr>스택 자료구조의 응용</vt:lpstr>
      <vt:lpstr>수행시간</vt:lpstr>
      <vt:lpstr>3.2 큐</vt:lpstr>
      <vt:lpstr>PowerPoint 프레젠테이션</vt:lpstr>
      <vt:lpstr>항목 이동 해결 방안</vt:lpstr>
      <vt:lpstr>PowerPoint 프레젠테이션</vt:lpstr>
      <vt:lpstr>PowerPoint 프레젠테이션</vt:lpstr>
      <vt:lpstr>큐가 empty일 때 문제 해결 방안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큐 자료구조의 응용</vt:lpstr>
      <vt:lpstr>수행시간</vt:lpstr>
      <vt:lpstr>3.3 데크</vt:lpstr>
      <vt:lpstr>응용</vt:lpstr>
      <vt:lpstr>PowerPoint 프레젠테이션</vt:lpstr>
      <vt:lpstr>수행시간</vt:lpstr>
      <vt:lpstr>요약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sbyang</dc:creator>
  <cp:lastModifiedBy>Windows 사용자</cp:lastModifiedBy>
  <cp:revision>41</cp:revision>
  <dcterms:created xsi:type="dcterms:W3CDTF">2017-03-16T00:57:55Z</dcterms:created>
  <dcterms:modified xsi:type="dcterms:W3CDTF">2017-07-08T13:17:14Z</dcterms:modified>
</cp:coreProperties>
</file>