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353" r:id="rId40"/>
    <p:sldId id="347" r:id="rId41"/>
    <p:sldId id="322" r:id="rId42"/>
    <p:sldId id="323" r:id="rId43"/>
    <p:sldId id="354" r:id="rId44"/>
    <p:sldId id="32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CBF5-8497-49B6-B501-BAB1DCED6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3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CBF5-8497-49B6-B501-BAB1DCED6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4CBF5-8497-49B6-B501-BAB1DCED6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/>
              <a:t>제</a:t>
            </a:r>
            <a:r>
              <a:rPr lang="en-US" altLang="ko-KR" b="1" dirty="0"/>
              <a:t>3</a:t>
            </a:r>
            <a:r>
              <a:rPr lang="ko-KR" altLang="en-US" b="1" dirty="0"/>
              <a:t>장 분할 정복 </a:t>
            </a:r>
            <a:r>
              <a:rPr lang="ko-KR" altLang="en-US" b="1" dirty="0" smtClean="0"/>
              <a:t>알고리즘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03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 latinLnBrk="1"/>
            <a:r>
              <a:rPr lang="ko-KR" altLang="en-US" dirty="0"/>
              <a:t>합병 </a:t>
            </a:r>
            <a:r>
              <a:rPr lang="en-US" altLang="ko-KR" dirty="0"/>
              <a:t>(</a:t>
            </a:r>
            <a:r>
              <a:rPr lang="en-US" dirty="0"/>
              <a:t>merge)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 latinLnBrk="1"/>
            <a:r>
              <a:rPr lang="en-US" altLang="ko-KR" dirty="0"/>
              <a:t>2</a:t>
            </a:r>
            <a:r>
              <a:rPr lang="ko-KR" altLang="en-US" dirty="0"/>
              <a:t>개의 각각 정렬된 숫자들을 </a:t>
            </a:r>
            <a:r>
              <a:rPr lang="en-US" altLang="ko-KR" dirty="0"/>
              <a:t>1</a:t>
            </a:r>
            <a:r>
              <a:rPr lang="ko-KR" altLang="en-US" dirty="0"/>
              <a:t>개의 정렬된 숫자들로 합치는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pPr fontAlgn="base" latinLnBrk="1"/>
            <a:endParaRPr lang="ko-KR" altLang="en-US" dirty="0"/>
          </a:p>
          <a:p>
            <a:pPr marL="358775" indent="0" fontAlgn="base" latinLnBrk="1">
              <a:buNone/>
            </a:pPr>
            <a:r>
              <a:rPr lang="ko-KR" altLang="en-US" b="1" dirty="0"/>
              <a:t>배열 </a:t>
            </a:r>
            <a:r>
              <a:rPr lang="en-US" altLang="ko-KR" b="1" dirty="0"/>
              <a:t>A: </a:t>
            </a:r>
            <a:r>
              <a:rPr lang="en-US" altLang="ko-KR" b="1" dirty="0">
                <a:solidFill>
                  <a:srgbClr val="0000CC"/>
                </a:solidFill>
              </a:rPr>
              <a:t>6 14 18 20 29</a:t>
            </a:r>
            <a:endParaRPr lang="ko-KR" altLang="en-US" dirty="0">
              <a:solidFill>
                <a:srgbClr val="0000CC"/>
              </a:solidFill>
            </a:endParaRPr>
          </a:p>
          <a:p>
            <a:pPr marL="358775" indent="0" fontAlgn="base" latinLnBrk="1">
              <a:buNone/>
            </a:pPr>
            <a:r>
              <a:rPr lang="ko-KR" altLang="en-US" dirty="0"/>
              <a:t>		</a:t>
            </a:r>
            <a:r>
              <a:rPr lang="ko-KR" altLang="en-US" b="1" dirty="0" smtClean="0"/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⇨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배열 </a:t>
            </a:r>
            <a:r>
              <a:rPr lang="en-US" altLang="ko-KR" b="1" dirty="0">
                <a:solidFill>
                  <a:srgbClr val="FF0000"/>
                </a:solidFill>
              </a:rPr>
              <a:t>C:</a:t>
            </a:r>
            <a:r>
              <a:rPr lang="en-US" altLang="ko-KR" b="1" dirty="0"/>
              <a:t> 1 2 </a:t>
            </a:r>
            <a:r>
              <a:rPr lang="en-US" altLang="ko-KR" b="1" dirty="0">
                <a:solidFill>
                  <a:srgbClr val="0000CC"/>
                </a:solidFill>
              </a:rPr>
              <a:t>6 14</a:t>
            </a:r>
            <a:r>
              <a:rPr lang="en-US" altLang="ko-KR" b="1" dirty="0"/>
              <a:t> 15</a:t>
            </a:r>
            <a:r>
              <a:rPr lang="ko-KR" altLang="en-US" b="1" dirty="0"/>
              <a:t> </a:t>
            </a:r>
            <a:r>
              <a:rPr lang="en-US" altLang="ko-KR" b="1" dirty="0">
                <a:solidFill>
                  <a:srgbClr val="0000CC"/>
                </a:solidFill>
              </a:rPr>
              <a:t>18 20</a:t>
            </a:r>
            <a:r>
              <a:rPr lang="en-US" altLang="ko-KR" b="1" dirty="0"/>
              <a:t> 25</a:t>
            </a:r>
            <a:r>
              <a:rPr lang="ko-KR" altLang="en-US" b="1" dirty="0"/>
              <a:t> </a:t>
            </a:r>
            <a:r>
              <a:rPr lang="en-US" altLang="ko-KR" b="1" dirty="0">
                <a:solidFill>
                  <a:srgbClr val="0000CC"/>
                </a:solidFill>
              </a:rPr>
              <a:t>29</a:t>
            </a:r>
            <a:r>
              <a:rPr lang="en-US" altLang="ko-KR" b="1" dirty="0"/>
              <a:t> 30 45</a:t>
            </a:r>
            <a:endParaRPr lang="ko-KR" altLang="en-US" dirty="0"/>
          </a:p>
          <a:p>
            <a:pPr marL="358775" indent="0" fontAlgn="base" latinLnBrk="1">
              <a:buNone/>
            </a:pPr>
            <a:r>
              <a:rPr lang="ko-KR" altLang="en-US" b="1" dirty="0"/>
              <a:t>배열 </a:t>
            </a:r>
            <a:r>
              <a:rPr lang="en-US" altLang="ko-KR" b="1" dirty="0"/>
              <a:t>B: 1 2 15 25 30 </a:t>
            </a:r>
            <a:r>
              <a:rPr lang="en-US" altLang="ko-KR" b="1" dirty="0" smtClean="0"/>
              <a:t>45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6031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 latinLnBrk="1"/>
            <a:r>
              <a:rPr lang="ko-KR" altLang="en-US" dirty="0"/>
              <a:t>합병 정렬 알고리즘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fontAlgn="base" latinLnBrk="1">
              <a:buNone/>
            </a:pPr>
            <a:r>
              <a:rPr lang="en-US" altLang="ko-KR" dirty="0" err="1">
                <a:solidFill>
                  <a:srgbClr val="FF0000"/>
                </a:solidFill>
              </a:rPr>
              <a:t>MergeSort</a:t>
            </a:r>
            <a:r>
              <a:rPr lang="en-US" altLang="ko-KR" dirty="0"/>
              <a:t>(</a:t>
            </a:r>
            <a:r>
              <a:rPr lang="en-US" altLang="ko-KR" dirty="0" err="1"/>
              <a:t>A,p,q</a:t>
            </a:r>
            <a:r>
              <a:rPr lang="en-US" altLang="ko-KR" dirty="0"/>
              <a:t>)</a:t>
            </a:r>
            <a:endParaRPr lang="ko-KR" altLang="en-US" dirty="0"/>
          </a:p>
          <a:p>
            <a:pPr marL="0" indent="0" fontAlgn="base" latinLnBrk="1">
              <a:buNone/>
            </a:pPr>
            <a:r>
              <a:rPr lang="ko-KR" altLang="en-US" sz="2600" dirty="0"/>
              <a:t>입력</a:t>
            </a:r>
            <a:r>
              <a:rPr lang="en-US" altLang="ko-KR" sz="2600" dirty="0"/>
              <a:t>:</a:t>
            </a:r>
            <a:r>
              <a:rPr lang="en-US" altLang="ko-KR" dirty="0"/>
              <a:t> A[p]~A[q]</a:t>
            </a:r>
            <a:endParaRPr lang="ko-KR" altLang="en-US" dirty="0"/>
          </a:p>
          <a:p>
            <a:pPr marL="0" indent="0" fontAlgn="base" latinLnBrk="1">
              <a:buNone/>
            </a:pPr>
            <a:r>
              <a:rPr lang="ko-KR" altLang="en-US" sz="2600" dirty="0"/>
              <a:t>출력</a:t>
            </a:r>
            <a:r>
              <a:rPr lang="en-US" altLang="ko-KR" sz="2600" dirty="0"/>
              <a:t>: </a:t>
            </a:r>
            <a:r>
              <a:rPr lang="ko-KR" altLang="en-US" sz="2600" dirty="0"/>
              <a:t>정렬된</a:t>
            </a:r>
            <a:r>
              <a:rPr lang="ko-KR" altLang="en-US" dirty="0"/>
              <a:t> </a:t>
            </a:r>
            <a:r>
              <a:rPr lang="en-US" altLang="ko-KR" dirty="0"/>
              <a:t>A[p]~A[q]</a:t>
            </a:r>
            <a:endParaRPr lang="ko-KR" altLang="en-US" dirty="0"/>
          </a:p>
          <a:p>
            <a:pPr marL="0" indent="0" fontAlgn="base" latinLnBrk="1">
              <a:buNone/>
            </a:pPr>
            <a:r>
              <a:rPr lang="en-US" altLang="ko-KR" dirty="0"/>
              <a:t>1. if ( p &gt; q ) {</a:t>
            </a:r>
            <a:r>
              <a:rPr lang="ko-KR" altLang="en-US" dirty="0"/>
              <a:t>	 </a:t>
            </a:r>
            <a:r>
              <a:rPr lang="ko-KR" altLang="en-US" dirty="0" smtClean="0"/>
              <a:t>       </a:t>
            </a:r>
            <a:r>
              <a:rPr lang="en-US" altLang="ko-KR" sz="2600" dirty="0" smtClean="0">
                <a:solidFill>
                  <a:srgbClr val="0000CC"/>
                </a:solidFill>
              </a:rPr>
              <a:t>// </a:t>
            </a:r>
            <a:r>
              <a:rPr lang="ko-KR" altLang="en-US" sz="2600" dirty="0">
                <a:solidFill>
                  <a:srgbClr val="0000CC"/>
                </a:solidFill>
              </a:rPr>
              <a:t>배열의 원소의 수가 </a:t>
            </a:r>
            <a:r>
              <a:rPr lang="en-US" altLang="ko-KR" sz="2600" dirty="0">
                <a:solidFill>
                  <a:srgbClr val="0000CC"/>
                </a:solidFill>
              </a:rPr>
              <a:t>2</a:t>
            </a:r>
            <a:r>
              <a:rPr lang="ko-KR" altLang="en-US" sz="2600" dirty="0">
                <a:solidFill>
                  <a:srgbClr val="0000CC"/>
                </a:solidFill>
              </a:rPr>
              <a:t>개 이상이면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/>
              <a:t>2</a:t>
            </a:r>
            <a:r>
              <a:rPr lang="en-US" altLang="ko-KR" dirty="0" smtClean="0"/>
              <a:t>.          </a:t>
            </a:r>
            <a:r>
              <a:rPr lang="en-US" altLang="ko-KR" dirty="0"/>
              <a:t>k = </a:t>
            </a:r>
            <a:r>
              <a:rPr lang="ko-KR" altLang="en-US" dirty="0"/>
              <a:t>⌊</a:t>
            </a:r>
            <a:r>
              <a:rPr lang="en-US" altLang="ko-KR" dirty="0"/>
              <a:t>(</a:t>
            </a:r>
            <a:r>
              <a:rPr lang="en-US" altLang="ko-KR" dirty="0" err="1"/>
              <a:t>p+q</a:t>
            </a:r>
            <a:r>
              <a:rPr lang="en-US" altLang="ko-KR" dirty="0"/>
              <a:t>)/2</a:t>
            </a:r>
            <a:r>
              <a:rPr lang="ko-KR" altLang="en-US" dirty="0"/>
              <a:t>⌋ 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00CC"/>
                </a:solidFill>
              </a:rPr>
              <a:t> </a:t>
            </a:r>
            <a:r>
              <a:rPr lang="en-US" altLang="ko-KR" sz="2200" dirty="0" smtClean="0">
                <a:solidFill>
                  <a:srgbClr val="0000CC"/>
                </a:solidFill>
              </a:rPr>
              <a:t>// </a:t>
            </a:r>
            <a:r>
              <a:rPr lang="en-US" altLang="ko-KR" sz="2200" dirty="0">
                <a:solidFill>
                  <a:srgbClr val="0000CC"/>
                </a:solidFill>
              </a:rPr>
              <a:t>k=</a:t>
            </a:r>
            <a:r>
              <a:rPr lang="ko-KR" altLang="en-US" sz="2200" dirty="0">
                <a:solidFill>
                  <a:srgbClr val="0000CC"/>
                </a:solidFill>
              </a:rPr>
              <a:t>반으로 나누기 위한 중간 원소의 인덱스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.         </a:t>
            </a:r>
            <a:r>
              <a:rPr lang="en-US" altLang="ko-KR" dirty="0" err="1" smtClean="0">
                <a:solidFill>
                  <a:srgbClr val="FF0000"/>
                </a:solidFill>
              </a:rPr>
              <a:t>MergeSort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en-US" altLang="ko-KR" dirty="0" err="1" smtClean="0"/>
              <a:t>A,p,k</a:t>
            </a:r>
            <a:r>
              <a:rPr lang="en-US" altLang="ko-KR" dirty="0" smtClean="0"/>
              <a:t>)         </a:t>
            </a:r>
            <a:r>
              <a:rPr lang="en-US" altLang="ko-KR" sz="2600" dirty="0" smtClean="0">
                <a:solidFill>
                  <a:srgbClr val="0000CC"/>
                </a:solidFill>
              </a:rPr>
              <a:t>// </a:t>
            </a:r>
            <a:r>
              <a:rPr lang="ko-KR" altLang="en-US" sz="2600" dirty="0">
                <a:solidFill>
                  <a:srgbClr val="0000CC"/>
                </a:solidFill>
              </a:rPr>
              <a:t>앞부분 재귀 호출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/>
              <a:t>4.</a:t>
            </a:r>
            <a:r>
              <a:rPr lang="ko-KR" altLang="en-US" dirty="0"/>
              <a:t>	</a:t>
            </a:r>
            <a:r>
              <a:rPr lang="en-US" altLang="ko-KR" dirty="0" err="1">
                <a:solidFill>
                  <a:srgbClr val="FF0000"/>
                </a:solidFill>
              </a:rPr>
              <a:t>MergeSort</a:t>
            </a:r>
            <a:r>
              <a:rPr lang="en-US" altLang="ko-KR" dirty="0"/>
              <a:t>(A,k+1,q) </a:t>
            </a:r>
            <a:r>
              <a:rPr lang="en-US" altLang="ko-KR" dirty="0" smtClean="0"/>
              <a:t>  </a:t>
            </a:r>
            <a:r>
              <a:rPr lang="en-US" altLang="ko-KR" sz="2600" dirty="0" smtClean="0">
                <a:solidFill>
                  <a:srgbClr val="0000CC"/>
                </a:solidFill>
              </a:rPr>
              <a:t> // </a:t>
            </a:r>
            <a:r>
              <a:rPr lang="ko-KR" altLang="en-US" sz="2600" dirty="0">
                <a:solidFill>
                  <a:srgbClr val="0000CC"/>
                </a:solidFill>
              </a:rPr>
              <a:t>뒷부분 재귀 호출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/>
              <a:t>5.</a:t>
            </a:r>
            <a:r>
              <a:rPr lang="ko-KR" altLang="en-US" dirty="0"/>
              <a:t>	</a:t>
            </a:r>
            <a:r>
              <a:rPr lang="en-US" altLang="ko-KR" dirty="0"/>
              <a:t>A[p]~A[k]</a:t>
            </a:r>
            <a:r>
              <a:rPr lang="ko-KR" altLang="en-US" dirty="0"/>
              <a:t>와 </a:t>
            </a:r>
            <a:r>
              <a:rPr lang="en-US" altLang="ko-KR" dirty="0"/>
              <a:t>A[k+1]~A[q]</a:t>
            </a:r>
            <a:r>
              <a:rPr lang="ko-KR" altLang="en-US" dirty="0"/>
              <a:t>를 합병한다</a:t>
            </a:r>
            <a:r>
              <a:rPr lang="en-US" altLang="ko-KR" dirty="0"/>
              <a:t>. </a:t>
            </a:r>
            <a:endParaRPr lang="ko-KR" altLang="en-US" dirty="0"/>
          </a:p>
          <a:p>
            <a:pPr marL="0" indent="0" fontAlgn="base" latinLnBrk="1">
              <a:buNone/>
            </a:pPr>
            <a:r>
              <a:rPr lang="en-US" altLang="ko-KR" dirty="0" smtClean="0"/>
              <a:t>    }</a:t>
            </a:r>
            <a:endParaRPr lang="ko-KR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8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lnSpcReduction="10000"/>
          </a:bodyPr>
          <a:lstStyle/>
          <a:p>
            <a:pPr lvl="0" fontAlgn="base" latinLnBrk="1">
              <a:spcAft>
                <a:spcPts val="1200"/>
              </a:spcAft>
            </a:pPr>
            <a:r>
              <a:rPr lang="en-US" altLang="ko-KR" dirty="0"/>
              <a:t>Line 1</a:t>
            </a:r>
            <a:r>
              <a:rPr lang="ko-KR" altLang="en-US" dirty="0"/>
              <a:t>에서는 정렬할 부분의 원소의 수가 </a:t>
            </a:r>
            <a:r>
              <a:rPr lang="en-US" altLang="ko-KR" dirty="0"/>
              <a:t>2</a:t>
            </a:r>
            <a:r>
              <a:rPr lang="ko-KR" altLang="en-US" dirty="0"/>
              <a:t>개 이상일 때에만 다음 </a:t>
            </a:r>
            <a:r>
              <a:rPr lang="ko-KR" altLang="en-US" dirty="0" smtClean="0"/>
              <a:t>단</a:t>
            </a:r>
            <a:r>
              <a:rPr lang="ko-KR" altLang="en-US" dirty="0"/>
              <a:t>계</a:t>
            </a:r>
            <a:r>
              <a:rPr lang="ko-KR" altLang="en-US" dirty="0" smtClean="0"/>
              <a:t> 수행</a:t>
            </a:r>
            <a:r>
              <a:rPr lang="en-US" altLang="ko-KR" dirty="0" smtClean="0"/>
              <a:t>. </a:t>
            </a:r>
            <a:r>
              <a:rPr lang="ko-KR" altLang="en-US" sz="2400" dirty="0"/>
              <a:t>만일 </a:t>
            </a:r>
            <a:r>
              <a:rPr lang="en-US" altLang="ko-KR" sz="2400" dirty="0"/>
              <a:t>n=1</a:t>
            </a:r>
            <a:r>
              <a:rPr lang="ko-KR" altLang="en-US" sz="2400" dirty="0"/>
              <a:t>이면</a:t>
            </a:r>
            <a:r>
              <a:rPr lang="en-US" altLang="ko-KR" sz="2400" dirty="0"/>
              <a:t>, </a:t>
            </a:r>
            <a:r>
              <a:rPr lang="ko-KR" altLang="en-US" sz="2400" dirty="0"/>
              <a:t>그 자체로 정렬된 것이므로 어떤 수행할 필요 없이 이전 호출했던 곳으로 </a:t>
            </a:r>
            <a:r>
              <a:rPr lang="ko-KR" altLang="en-US" sz="2400" dirty="0" smtClean="0"/>
              <a:t>리턴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en-US" altLang="ko-KR" dirty="0"/>
              <a:t>Line 2</a:t>
            </a:r>
            <a:r>
              <a:rPr lang="ko-KR" altLang="en-US" dirty="0"/>
              <a:t>에서는 정렬할 부분의 원소들을 </a:t>
            </a:r>
            <a:r>
              <a:rPr lang="en-US" altLang="ko-KR" dirty="0"/>
              <a:t>1/2</a:t>
            </a:r>
            <a:r>
              <a:rPr lang="ko-KR" altLang="en-US" dirty="0"/>
              <a:t>로 나누기 위해</a:t>
            </a:r>
            <a:r>
              <a:rPr lang="en-US" altLang="ko-KR" dirty="0"/>
              <a:t>, k = </a:t>
            </a:r>
            <a:r>
              <a:rPr lang="ko-KR" altLang="en-US" dirty="0"/>
              <a:t>⌊</a:t>
            </a:r>
            <a:r>
              <a:rPr lang="en-US" altLang="ko-KR" dirty="0"/>
              <a:t>(</a:t>
            </a:r>
            <a:r>
              <a:rPr lang="en-US" altLang="ko-KR" dirty="0" err="1"/>
              <a:t>p+q</a:t>
            </a:r>
            <a:r>
              <a:rPr lang="en-US" altLang="ko-KR" dirty="0"/>
              <a:t>)/2</a:t>
            </a:r>
            <a:r>
              <a:rPr lang="ko-KR" altLang="en-US" dirty="0"/>
              <a:t>⌋를 </a:t>
            </a:r>
            <a:r>
              <a:rPr lang="ko-KR" altLang="en-US" dirty="0" smtClean="0"/>
              <a:t>계산</a:t>
            </a:r>
            <a:r>
              <a:rPr lang="en-US" altLang="ko-KR" dirty="0" smtClean="0"/>
              <a:t>.</a:t>
            </a:r>
            <a:r>
              <a:rPr lang="en-US" altLang="ko-KR" sz="2400" dirty="0" smtClean="0"/>
              <a:t> </a:t>
            </a:r>
            <a:r>
              <a:rPr lang="ko-KR" altLang="en-US" sz="2400" dirty="0"/>
              <a:t>즉</a:t>
            </a:r>
            <a:r>
              <a:rPr lang="en-US" altLang="ko-KR" sz="2400" dirty="0"/>
              <a:t>, </a:t>
            </a:r>
            <a:r>
              <a:rPr lang="ko-KR" altLang="en-US" sz="2400" dirty="0"/>
              <a:t>원소의 수가 홀수인 경우에는 </a:t>
            </a:r>
            <a:r>
              <a:rPr lang="en-US" altLang="ko-KR" sz="2400" dirty="0"/>
              <a:t>k</a:t>
            </a:r>
            <a:r>
              <a:rPr lang="ko-KR" altLang="en-US" sz="2400" dirty="0"/>
              <a:t>는 소수점 이하는 </a:t>
            </a:r>
            <a:r>
              <a:rPr lang="ko-KR" altLang="en-US" sz="2400" dirty="0" smtClean="0"/>
              <a:t>버</a:t>
            </a:r>
            <a:r>
              <a:rPr lang="ko-KR" altLang="en-US" sz="2400" dirty="0"/>
              <a:t>림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en-US" altLang="ko-KR" dirty="0"/>
              <a:t>Line 3~4</a:t>
            </a:r>
            <a:r>
              <a:rPr lang="ko-KR" altLang="en-US" dirty="0"/>
              <a:t>에서는 </a:t>
            </a:r>
            <a:r>
              <a:rPr lang="en-US" altLang="ko-KR" dirty="0" err="1"/>
              <a:t>MergeSort</a:t>
            </a:r>
            <a:r>
              <a:rPr lang="en-US" altLang="ko-KR" dirty="0"/>
              <a:t>(</a:t>
            </a:r>
            <a:r>
              <a:rPr lang="en-US" altLang="ko-KR" dirty="0" err="1"/>
              <a:t>A,p,k</a:t>
            </a:r>
            <a:r>
              <a:rPr lang="en-US" altLang="ko-KR" dirty="0"/>
              <a:t>)</a:t>
            </a:r>
            <a:r>
              <a:rPr lang="ko-KR" altLang="en-US" dirty="0"/>
              <a:t>와 </a:t>
            </a:r>
            <a:r>
              <a:rPr lang="en-US" altLang="ko-KR" dirty="0" err="1"/>
              <a:t>MergeSort</a:t>
            </a:r>
            <a:r>
              <a:rPr lang="en-US" altLang="ko-KR" dirty="0"/>
              <a:t>(A,k+1,q)</a:t>
            </a:r>
            <a:r>
              <a:rPr lang="ko-KR" altLang="en-US" dirty="0"/>
              <a:t>를 재귀 호출하여 각각 </a:t>
            </a:r>
            <a:r>
              <a:rPr lang="ko-KR" altLang="en-US" dirty="0" smtClean="0"/>
              <a:t>정렬</a:t>
            </a:r>
            <a:endParaRPr lang="en-US" altLang="ko-KR" dirty="0" smtClean="0"/>
          </a:p>
          <a:p>
            <a:pPr lvl="0" fontAlgn="base" latinLnBrk="1">
              <a:spcAft>
                <a:spcPts val="1200"/>
              </a:spcAft>
            </a:pPr>
            <a:r>
              <a:rPr lang="en-US" altLang="ko-KR" dirty="0" smtClean="0"/>
              <a:t>Line </a:t>
            </a:r>
            <a:r>
              <a:rPr lang="en-US" altLang="ko-KR" dirty="0"/>
              <a:t>5</a:t>
            </a:r>
            <a:r>
              <a:rPr lang="ko-KR" altLang="en-US" dirty="0"/>
              <a:t>에서는 </a:t>
            </a:r>
            <a:r>
              <a:rPr lang="en-US" altLang="ko-KR" dirty="0"/>
              <a:t>line 3~4</a:t>
            </a:r>
            <a:r>
              <a:rPr lang="ko-KR" altLang="en-US" dirty="0"/>
              <a:t>에서 각각 정렬된 부분을 합병한다</a:t>
            </a:r>
            <a:r>
              <a:rPr lang="en-US" altLang="ko-KR" dirty="0"/>
              <a:t>. </a:t>
            </a:r>
            <a:r>
              <a:rPr lang="ko-KR" altLang="en-US" dirty="0"/>
              <a:t>합병 과정의 마지막에는 임시 배열에 있는 합병된 원소들을 배열 </a:t>
            </a:r>
            <a:r>
              <a:rPr lang="en-US" altLang="ko-KR" dirty="0"/>
              <a:t>A</a:t>
            </a:r>
            <a:r>
              <a:rPr lang="ko-KR" altLang="en-US" dirty="0"/>
              <a:t>로 </a:t>
            </a:r>
            <a:r>
              <a:rPr lang="ko-KR" altLang="en-US" dirty="0" smtClean="0"/>
              <a:t>복사</a:t>
            </a:r>
            <a:r>
              <a:rPr lang="en-US" altLang="ko-KR" dirty="0" smtClean="0"/>
              <a:t>. </a:t>
            </a:r>
            <a:r>
              <a:rPr lang="ko-KR" altLang="en-US" sz="2400" dirty="0">
                <a:solidFill>
                  <a:srgbClr val="0000CC"/>
                </a:solidFill>
              </a:rPr>
              <a:t>즉</a:t>
            </a:r>
            <a:r>
              <a:rPr lang="en-US" altLang="ko-KR" sz="2400" dirty="0">
                <a:solidFill>
                  <a:srgbClr val="0000CC"/>
                </a:solidFill>
              </a:rPr>
              <a:t>, </a:t>
            </a:r>
            <a:r>
              <a:rPr lang="ko-KR" altLang="en-US" sz="2400" dirty="0">
                <a:solidFill>
                  <a:srgbClr val="0000CC"/>
                </a:solidFill>
              </a:rPr>
              <a:t>임시 배열 </a:t>
            </a:r>
            <a:r>
              <a:rPr lang="en-US" altLang="ko-KR" sz="2400" dirty="0">
                <a:solidFill>
                  <a:srgbClr val="0000CC"/>
                </a:solidFill>
              </a:rPr>
              <a:t>B[p]~B[q]</a:t>
            </a:r>
            <a:r>
              <a:rPr lang="ko-KR" altLang="en-US" sz="2400" dirty="0">
                <a:solidFill>
                  <a:srgbClr val="0000CC"/>
                </a:solidFill>
              </a:rPr>
              <a:t>를 </a:t>
            </a:r>
            <a:r>
              <a:rPr lang="en-US" altLang="ko-KR" sz="2400" dirty="0">
                <a:solidFill>
                  <a:srgbClr val="0000CC"/>
                </a:solidFill>
              </a:rPr>
              <a:t>A[p]~A[q]</a:t>
            </a:r>
            <a:r>
              <a:rPr lang="ko-KR" altLang="en-US" sz="2400" dirty="0">
                <a:solidFill>
                  <a:srgbClr val="0000CC"/>
                </a:solidFill>
              </a:rPr>
              <a:t>로 </a:t>
            </a:r>
            <a:r>
              <a:rPr lang="ko-KR" altLang="en-US" sz="2400" dirty="0" smtClean="0">
                <a:solidFill>
                  <a:srgbClr val="0000CC"/>
                </a:solidFill>
              </a:rPr>
              <a:t>복사</a:t>
            </a:r>
            <a:r>
              <a:rPr lang="en-US" altLang="ko-KR" sz="2400" dirty="0" smtClean="0">
                <a:solidFill>
                  <a:srgbClr val="0000CC"/>
                </a:solidFill>
              </a:rPr>
              <a:t>.</a:t>
            </a:r>
            <a:endParaRPr lang="ko-KR" alt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87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1080120"/>
          </a:xfrm>
        </p:spPr>
        <p:txBody>
          <a:bodyPr/>
          <a:lstStyle/>
          <a:p>
            <a:r>
              <a:rPr lang="ko-KR" altLang="en-US" dirty="0"/>
              <a:t>입력 크기가 </a:t>
            </a:r>
            <a:r>
              <a:rPr lang="en-US" altLang="ko-KR" dirty="0"/>
              <a:t>n=8</a:t>
            </a:r>
            <a:r>
              <a:rPr lang="ko-KR" altLang="en-US" dirty="0"/>
              <a:t>인 배열 </a:t>
            </a:r>
            <a:r>
              <a:rPr lang="en-US" altLang="ko-KR" dirty="0"/>
              <a:t>A=[37, 10, 22, 30, 35, 13, 25, 24]</a:t>
            </a:r>
            <a:r>
              <a:rPr lang="ko-KR" altLang="en-US" dirty="0"/>
              <a:t>에 대하여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200800" cy="459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566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시간복잡도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2549624"/>
          </a:xfrm>
        </p:spPr>
        <p:txBody>
          <a:bodyPr/>
          <a:lstStyle/>
          <a:p>
            <a:r>
              <a:rPr lang="ko-KR" altLang="en-US" dirty="0"/>
              <a:t>분할하는 부분은 배열의 중간 인덱스 계산과 </a:t>
            </a:r>
            <a:r>
              <a:rPr lang="en-US" altLang="ko-KR" dirty="0"/>
              <a:t>2</a:t>
            </a:r>
            <a:r>
              <a:rPr lang="ko-KR" altLang="en-US" dirty="0"/>
              <a:t>번의 재귀 호출이므로 </a:t>
            </a:r>
            <a:r>
              <a:rPr lang="en-US" altLang="ko-KR" dirty="0"/>
              <a:t>O(1) </a:t>
            </a:r>
            <a:r>
              <a:rPr lang="ko-KR" altLang="en-US" dirty="0" smtClean="0"/>
              <a:t>시간 소요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r>
              <a:rPr lang="ko-KR" altLang="en-US" dirty="0"/>
              <a:t>합병의 수행 시간은 입력의 크기에 </a:t>
            </a:r>
            <a:r>
              <a:rPr lang="ko-KR" altLang="en-US" dirty="0" smtClean="0"/>
              <a:t>비례</a:t>
            </a:r>
            <a:r>
              <a:rPr lang="en-US" altLang="ko-KR" dirty="0" smtClean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2</a:t>
            </a:r>
            <a:r>
              <a:rPr lang="ko-KR" altLang="en-US" dirty="0"/>
              <a:t>개의 정렬된 배열 </a:t>
            </a:r>
            <a:r>
              <a:rPr lang="en-US" altLang="ko-KR" dirty="0"/>
              <a:t>A</a:t>
            </a:r>
            <a:r>
              <a:rPr lang="ko-KR" altLang="en-US" dirty="0"/>
              <a:t>와 </a:t>
            </a:r>
            <a:r>
              <a:rPr lang="en-US" altLang="ko-KR" dirty="0"/>
              <a:t>B</a:t>
            </a:r>
            <a:r>
              <a:rPr lang="ko-KR" altLang="en-US" dirty="0"/>
              <a:t>의 크기가 각각 </a:t>
            </a:r>
            <a:r>
              <a:rPr lang="en-US" altLang="ko-KR" dirty="0"/>
              <a:t>n</a:t>
            </a:r>
            <a:r>
              <a:rPr lang="ko-KR" altLang="en-US" dirty="0"/>
              <a:t>과 </a:t>
            </a:r>
            <a:r>
              <a:rPr lang="en-US" altLang="ko-KR" dirty="0"/>
              <a:t>m</a:t>
            </a:r>
            <a:r>
              <a:rPr lang="ko-KR" altLang="en-US" dirty="0"/>
              <a:t>이라면</a:t>
            </a:r>
            <a:r>
              <a:rPr lang="en-US" altLang="ko-KR" dirty="0"/>
              <a:t>, </a:t>
            </a:r>
            <a:r>
              <a:rPr lang="ko-KR" altLang="en-US" dirty="0"/>
              <a:t>최대 비교 </a:t>
            </a:r>
            <a:r>
              <a:rPr lang="ko-KR" altLang="en-US" dirty="0" smtClean="0"/>
              <a:t>횟수</a:t>
            </a:r>
            <a:r>
              <a:rPr lang="en-US" altLang="ko-KR" dirty="0" smtClean="0"/>
              <a:t>=</a:t>
            </a:r>
            <a:r>
              <a:rPr lang="ko-KR" altLang="en-US" dirty="0" smtClean="0"/>
              <a:t> </a:t>
            </a:r>
            <a:r>
              <a:rPr lang="en-US" altLang="ko-KR" dirty="0">
                <a:solidFill>
                  <a:srgbClr val="FF0000"/>
                </a:solidFill>
              </a:rPr>
              <a:t>(n+m-1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87624" y="6004811"/>
            <a:ext cx="190909" cy="1604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427506" y="5871100"/>
            <a:ext cx="190909" cy="2942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1673197" y="5737371"/>
            <a:ext cx="190909" cy="4279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1913078" y="5657133"/>
            <a:ext cx="190909" cy="5081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2142169" y="5550150"/>
            <a:ext cx="190909" cy="6151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2382051" y="5362929"/>
            <a:ext cx="190909" cy="8023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2627742" y="5229200"/>
            <a:ext cx="190909" cy="936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1213819" y="4870485"/>
            <a:ext cx="190909" cy="15008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/>
          <p:cNvSpPr/>
          <p:nvPr/>
        </p:nvSpPr>
        <p:spPr>
          <a:xfrm flipV="1">
            <a:off x="1453701" y="4827604"/>
            <a:ext cx="190909" cy="192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/>
          <p:cNvSpPr/>
          <p:nvPr/>
        </p:nvSpPr>
        <p:spPr>
          <a:xfrm flipV="1">
            <a:off x="1699392" y="4806163"/>
            <a:ext cx="190909" cy="21440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 flipV="1">
            <a:off x="1939273" y="4763283"/>
            <a:ext cx="190909" cy="25728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 flipV="1">
            <a:off x="2168364" y="4698961"/>
            <a:ext cx="190909" cy="32160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/>
          <p:cNvSpPr/>
          <p:nvPr/>
        </p:nvSpPr>
        <p:spPr>
          <a:xfrm flipV="1">
            <a:off x="2408246" y="4634640"/>
            <a:ext cx="190909" cy="38592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직사각형 16"/>
          <p:cNvSpPr/>
          <p:nvPr/>
        </p:nvSpPr>
        <p:spPr>
          <a:xfrm flipV="1">
            <a:off x="2653937" y="4484557"/>
            <a:ext cx="190909" cy="536011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직사각형 17"/>
          <p:cNvSpPr/>
          <p:nvPr/>
        </p:nvSpPr>
        <p:spPr>
          <a:xfrm flipV="1">
            <a:off x="2900534" y="4371171"/>
            <a:ext cx="190909" cy="6432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직사각형 18"/>
          <p:cNvSpPr/>
          <p:nvPr/>
        </p:nvSpPr>
        <p:spPr>
          <a:xfrm flipV="1">
            <a:off x="3129625" y="4221088"/>
            <a:ext cx="190909" cy="79329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오른쪽 화살표 19"/>
          <p:cNvSpPr/>
          <p:nvPr/>
        </p:nvSpPr>
        <p:spPr>
          <a:xfrm>
            <a:off x="3737353" y="4945526"/>
            <a:ext cx="288032" cy="41740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698572" y="5200263"/>
            <a:ext cx="190909" cy="1604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직사각형 21"/>
          <p:cNvSpPr/>
          <p:nvPr/>
        </p:nvSpPr>
        <p:spPr>
          <a:xfrm>
            <a:off x="5615255" y="5079012"/>
            <a:ext cx="190909" cy="2942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직사각형 22"/>
          <p:cNvSpPr/>
          <p:nvPr/>
        </p:nvSpPr>
        <p:spPr>
          <a:xfrm>
            <a:off x="6282748" y="4939649"/>
            <a:ext cx="190909" cy="4279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/>
          <p:cNvSpPr/>
          <p:nvPr/>
        </p:nvSpPr>
        <p:spPr>
          <a:xfrm>
            <a:off x="6505362" y="4859209"/>
            <a:ext cx="190909" cy="5081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직사각형 24"/>
          <p:cNvSpPr/>
          <p:nvPr/>
        </p:nvSpPr>
        <p:spPr>
          <a:xfrm>
            <a:off x="6955935" y="4739304"/>
            <a:ext cx="190909" cy="6151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직사각형 25"/>
          <p:cNvSpPr/>
          <p:nvPr/>
        </p:nvSpPr>
        <p:spPr>
          <a:xfrm>
            <a:off x="7650900" y="4535949"/>
            <a:ext cx="190909" cy="8023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직사각형 26"/>
          <p:cNvSpPr/>
          <p:nvPr/>
        </p:nvSpPr>
        <p:spPr>
          <a:xfrm>
            <a:off x="7892039" y="4402220"/>
            <a:ext cx="190909" cy="936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직사각형 27"/>
          <p:cNvSpPr/>
          <p:nvPr/>
        </p:nvSpPr>
        <p:spPr>
          <a:xfrm flipV="1">
            <a:off x="4457433" y="5209972"/>
            <a:ext cx="190909" cy="15008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직사각형 28"/>
          <p:cNvSpPr/>
          <p:nvPr/>
        </p:nvSpPr>
        <p:spPr>
          <a:xfrm flipV="1">
            <a:off x="4914596" y="5167091"/>
            <a:ext cx="190909" cy="192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직사각형 29"/>
          <p:cNvSpPr/>
          <p:nvPr/>
        </p:nvSpPr>
        <p:spPr>
          <a:xfrm flipV="1">
            <a:off x="5140547" y="5145650"/>
            <a:ext cx="190909" cy="21440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380428" y="5102770"/>
            <a:ext cx="190909" cy="25728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850700" y="5038448"/>
            <a:ext cx="190909" cy="32160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직사각형 32"/>
          <p:cNvSpPr/>
          <p:nvPr/>
        </p:nvSpPr>
        <p:spPr>
          <a:xfrm flipV="1">
            <a:off x="6066724" y="4974127"/>
            <a:ext cx="190909" cy="38592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직사각형 33"/>
          <p:cNvSpPr/>
          <p:nvPr/>
        </p:nvSpPr>
        <p:spPr>
          <a:xfrm flipV="1">
            <a:off x="6721386" y="4824044"/>
            <a:ext cx="190909" cy="536011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직사각형 34"/>
          <p:cNvSpPr/>
          <p:nvPr/>
        </p:nvSpPr>
        <p:spPr>
          <a:xfrm flipV="1">
            <a:off x="7171959" y="4710658"/>
            <a:ext cx="190909" cy="6432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직사각형 35"/>
          <p:cNvSpPr/>
          <p:nvPr/>
        </p:nvSpPr>
        <p:spPr>
          <a:xfrm flipV="1">
            <a:off x="7413098" y="4550982"/>
            <a:ext cx="190909" cy="79329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521329" y="541104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합병</a:t>
            </a:r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1361089" y="4149080"/>
            <a:ext cx="789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</a:t>
            </a:r>
            <a:r>
              <a:rPr lang="ko-KR" altLang="en-US" dirty="0" smtClean="0"/>
              <a:t>개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289990" y="5247897"/>
            <a:ext cx="789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</a:t>
            </a:r>
            <a:r>
              <a:rPr lang="ko-KR" altLang="en-US" dirty="0" smtClean="0"/>
              <a:t>개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40910" y="4527548"/>
            <a:ext cx="13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(</a:t>
            </a:r>
            <a:r>
              <a:rPr lang="en-US" altLang="ko-KR" dirty="0" err="1" smtClean="0"/>
              <a:t>m+n</a:t>
            </a:r>
            <a:r>
              <a:rPr lang="en-US" altLang="ko-KR" dirty="0" smtClean="0"/>
              <a:t>)</a:t>
            </a:r>
            <a:r>
              <a:rPr lang="ko-KR" altLang="en-US" dirty="0" smtClean="0"/>
              <a:t>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925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2016224"/>
          </a:xfrm>
        </p:spPr>
        <p:txBody>
          <a:bodyPr>
            <a:normAutofit/>
          </a:bodyPr>
          <a:lstStyle/>
          <a:p>
            <a:pPr fontAlgn="base" latinLnBrk="1"/>
            <a:r>
              <a:rPr lang="ko-KR" altLang="en-US" dirty="0"/>
              <a:t>각 층을 살펴보면 모든 </a:t>
            </a:r>
            <a:r>
              <a:rPr lang="ko-KR" altLang="en-US" dirty="0" smtClean="0"/>
              <a:t>숫자</a:t>
            </a:r>
            <a:r>
              <a:rPr lang="en-US" altLang="ko-KR" sz="2400" dirty="0" smtClean="0"/>
              <a:t>(</a:t>
            </a:r>
            <a:r>
              <a:rPr lang="ko-KR" altLang="en-US" sz="2400" dirty="0"/>
              <a:t>즉</a:t>
            </a:r>
            <a:r>
              <a:rPr lang="en-US" altLang="ko-KR" sz="2400" dirty="0"/>
              <a:t>, n=8</a:t>
            </a:r>
            <a:r>
              <a:rPr lang="ko-KR" altLang="en-US" sz="2400" dirty="0"/>
              <a:t>개의 숫자</a:t>
            </a:r>
            <a:r>
              <a:rPr lang="en-US" altLang="ko-KR" sz="2400" dirty="0"/>
              <a:t>)</a:t>
            </a:r>
            <a:r>
              <a:rPr lang="ko-KR" altLang="en-US" dirty="0"/>
              <a:t>가 합병에 </a:t>
            </a:r>
            <a:r>
              <a:rPr lang="ko-KR" altLang="en-US" dirty="0" smtClean="0"/>
              <a:t>참여</a:t>
            </a:r>
            <a:endParaRPr lang="en-US" altLang="ko-KR" dirty="0" smtClean="0"/>
          </a:p>
          <a:p>
            <a:pPr fontAlgn="base" latinLnBrk="1"/>
            <a:r>
              <a:rPr lang="ko-KR" altLang="en-US" dirty="0" smtClean="0"/>
              <a:t>합병은 입력 </a:t>
            </a:r>
            <a:r>
              <a:rPr lang="ko-KR" altLang="en-US" dirty="0"/>
              <a:t>크기에 비례하므로 각 층에서 수행된 비교 횟수는 </a:t>
            </a:r>
            <a:r>
              <a:rPr lang="en-US" altLang="ko-KR" dirty="0">
                <a:solidFill>
                  <a:srgbClr val="FF0000"/>
                </a:solidFill>
              </a:rPr>
              <a:t>O(n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639175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0415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201622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층수를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세어보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면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8개의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숫자를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반으로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반의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반으로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반의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반의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반으로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나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눈다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이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과정을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>
                <a:latin typeface="맑은 고딕" pitchFamily="50" charset="-127"/>
                <a:ea typeface="맑은 고딕" pitchFamily="50" charset="-127"/>
              </a:rPr>
              <a:t>통하여</a:t>
            </a:r>
            <a:r>
              <a:rPr lang="en-US" dirty="0">
                <a:latin typeface="맑은 고딕" pitchFamily="50" charset="-127"/>
                <a:ea typeface="맑은 고딕" pitchFamily="50" charset="-127"/>
              </a:rPr>
              <a:t> 3층이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만들어진다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09086"/>
              </p:ext>
            </p:extLst>
          </p:nvPr>
        </p:nvGraphicFramePr>
        <p:xfrm>
          <a:off x="2123728" y="3212976"/>
          <a:ext cx="3960439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6113"/>
                <a:gridCol w="967163"/>
                <a:gridCol w="9671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1" dirty="0" smtClean="0">
                          <a:latin typeface="바탕" pitchFamily="18" charset="-127"/>
                          <a:ea typeface="바탕" pitchFamily="18" charset="-127"/>
                        </a:rPr>
                        <a:t>입력</a:t>
                      </a:r>
                      <a:r>
                        <a:rPr lang="en-US" sz="2400" b="1" dirty="0" smtClean="0">
                          <a:latin typeface="바탕" pitchFamily="18" charset="-127"/>
                          <a:ea typeface="바탕" pitchFamily="18" charset="-127"/>
                        </a:rPr>
                        <a:t> </a:t>
                      </a:r>
                      <a:r>
                        <a:rPr lang="ko-KR" altLang="en-US" sz="2400" b="1" dirty="0" smtClean="0">
                          <a:latin typeface="바탕" pitchFamily="18" charset="-127"/>
                          <a:ea typeface="바탕" pitchFamily="18" charset="-127"/>
                        </a:rPr>
                        <a:t>크기</a:t>
                      </a:r>
                      <a:endParaRPr lang="en-US" sz="2400" b="1" dirty="0"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1" smtClean="0">
                          <a:latin typeface="바탕" pitchFamily="18" charset="-127"/>
                          <a:ea typeface="바탕" pitchFamily="18" charset="-127"/>
                        </a:rPr>
                        <a:t>예</a:t>
                      </a:r>
                      <a:endParaRPr lang="en-US" sz="2400" b="1"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b="1" smtClean="0">
                          <a:latin typeface="바탕" pitchFamily="18" charset="-127"/>
                          <a:ea typeface="바탕" pitchFamily="18" charset="-127"/>
                        </a:rPr>
                        <a:t>층</a:t>
                      </a:r>
                      <a:endParaRPr lang="en-US" sz="2400" b="1">
                        <a:latin typeface="바탕" pitchFamily="18" charset="-127"/>
                        <a:ea typeface="바탕" pitchFamily="18" charset="-127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    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    n/2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r>
                        <a:rPr lang="ko-KR" altLang="en-US" sz="2400" smtClean="0"/>
                        <a:t>층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/>
                        <a:t>    n/4 = n/2</a:t>
                      </a:r>
                      <a:r>
                        <a:rPr lang="en-US" sz="2400" baseline="3000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r>
                        <a:rPr lang="ko-KR" altLang="en-US" sz="2400" smtClean="0"/>
                        <a:t>층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smtClean="0"/>
                        <a:t>    n/8 = n/2</a:t>
                      </a:r>
                      <a:r>
                        <a:rPr lang="en-US" sz="2400" baseline="30000" smtClean="0"/>
                        <a:t>3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r>
                        <a:rPr lang="ko-KR" altLang="en-US" sz="2400" dirty="0" smtClean="0"/>
                        <a:t>층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63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입력의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크기가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n일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때 몇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개의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층이</a:t>
            </a:r>
            <a:r>
              <a:rPr 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dirty="0" err="1" smtClean="0">
                <a:latin typeface="맑은 고딕" pitchFamily="50" charset="-127"/>
                <a:ea typeface="맑은 고딕" pitchFamily="50" charset="-127"/>
              </a:rPr>
              <a:t>만들어질까</a:t>
            </a:r>
            <a:r>
              <a:rPr lang="en-US" dirty="0" smtClean="0"/>
              <a:t>?</a:t>
            </a:r>
            <a:endParaRPr lang="en-US" altLang="ko-KR" dirty="0" smtClean="0"/>
          </a:p>
          <a:p>
            <a:r>
              <a:rPr lang="en-US" altLang="ko-KR" dirty="0" smtClean="0"/>
              <a:t>n</a:t>
            </a:r>
            <a:r>
              <a:rPr lang="ko-KR" altLang="en-US" dirty="0"/>
              <a:t>을 계속하여 </a:t>
            </a:r>
            <a:r>
              <a:rPr lang="en-US" altLang="ko-KR" dirty="0"/>
              <a:t>1/2</a:t>
            </a:r>
            <a:r>
              <a:rPr lang="ko-KR" altLang="en-US" dirty="0"/>
              <a:t>로 나누다가</a:t>
            </a:r>
            <a:r>
              <a:rPr lang="en-US" altLang="ko-KR" dirty="0"/>
              <a:t>, </a:t>
            </a:r>
            <a:r>
              <a:rPr lang="ko-KR" altLang="en-US" dirty="0"/>
              <a:t>더 이상 나눌 수 없는 크기인 </a:t>
            </a:r>
            <a:r>
              <a:rPr lang="en-US" altLang="ko-KR" dirty="0"/>
              <a:t>1</a:t>
            </a:r>
            <a:r>
              <a:rPr lang="ko-KR" altLang="en-US" dirty="0"/>
              <a:t>이 될 때 분할을 중단한다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따라서 </a:t>
            </a:r>
            <a:r>
              <a:rPr lang="en-US" altLang="ko-KR" dirty="0"/>
              <a:t>k</a:t>
            </a:r>
            <a:r>
              <a:rPr lang="ko-KR" altLang="en-US" dirty="0"/>
              <a:t>번 </a:t>
            </a:r>
            <a:r>
              <a:rPr lang="en-US" altLang="ko-KR" dirty="0"/>
              <a:t>1/2</a:t>
            </a:r>
            <a:r>
              <a:rPr lang="ko-KR" altLang="en-US" dirty="0"/>
              <a:t>로 분할했으면 </a:t>
            </a:r>
            <a:r>
              <a:rPr lang="en-US" altLang="ko-KR" dirty="0"/>
              <a:t>k</a:t>
            </a:r>
            <a:r>
              <a:rPr lang="ko-KR" altLang="en-US" dirty="0"/>
              <a:t>개의 층이 생기는 것이고</a:t>
            </a:r>
            <a:r>
              <a:rPr lang="en-US" altLang="ko-KR" dirty="0"/>
              <a:t>, k</a:t>
            </a:r>
            <a:r>
              <a:rPr lang="ko-KR" altLang="en-US" dirty="0"/>
              <a:t>는 </a:t>
            </a:r>
            <a:r>
              <a:rPr lang="en-US" altLang="ko-KR" dirty="0"/>
              <a:t>n=2</a:t>
            </a:r>
            <a:r>
              <a:rPr lang="en-US" altLang="ko-KR" baseline="30000" dirty="0"/>
              <a:t>k</a:t>
            </a:r>
            <a:r>
              <a:rPr lang="ko-KR" altLang="en-US" dirty="0"/>
              <a:t>으로 부터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log</a:t>
            </a:r>
            <a:r>
              <a:rPr lang="en-US" altLang="ko-KR" baseline="-25000" dirty="0">
                <a:solidFill>
                  <a:srgbClr val="FF0000"/>
                </a:solidFill>
              </a:rPr>
              <a:t>2</a:t>
            </a:r>
            <a:r>
              <a:rPr lang="en-US" altLang="ko-KR" dirty="0">
                <a:solidFill>
                  <a:srgbClr val="FF0000"/>
                </a:solidFill>
              </a:rPr>
              <a:t>n</a:t>
            </a:r>
            <a:r>
              <a:rPr lang="ko-KR" altLang="en-US" dirty="0"/>
              <a:t>임을 알 수 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/>
              <a:t>합병 정렬의 </a:t>
            </a:r>
            <a:r>
              <a:rPr lang="ko-KR" altLang="en-US" dirty="0" smtClean="0"/>
              <a:t>시간복잡도</a:t>
            </a:r>
            <a:r>
              <a:rPr lang="en-US" altLang="ko-KR" dirty="0" smtClean="0"/>
              <a:t>: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(</a:t>
            </a:r>
            <a:r>
              <a:rPr lang="ko-KR" altLang="en-US" dirty="0"/>
              <a:t>층수</a:t>
            </a:r>
            <a:r>
              <a:rPr lang="en-US" altLang="ko-KR" dirty="0"/>
              <a:t>)</a:t>
            </a:r>
            <a:r>
              <a:rPr lang="en-US" altLang="ko-KR" dirty="0" err="1"/>
              <a:t>xO</a:t>
            </a:r>
            <a:r>
              <a:rPr lang="en-US" altLang="ko-KR" dirty="0"/>
              <a:t>(n) = log</a:t>
            </a:r>
            <a:r>
              <a:rPr lang="en-US" altLang="ko-KR" baseline="-25000" dirty="0"/>
              <a:t>2</a:t>
            </a:r>
            <a:r>
              <a:rPr lang="en-US" altLang="ko-KR" dirty="0"/>
              <a:t>nxO(n) =</a:t>
            </a:r>
            <a:r>
              <a:rPr lang="en-US" altLang="ko-KR" dirty="0">
                <a:solidFill>
                  <a:srgbClr val="FF0000"/>
                </a:solidFill>
              </a:rPr>
              <a:t> O(</a:t>
            </a:r>
            <a:r>
              <a:rPr lang="en-US" altLang="ko-KR" dirty="0" err="1">
                <a:solidFill>
                  <a:srgbClr val="FF0000"/>
                </a:solidFill>
              </a:rPr>
              <a:t>nlogn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50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합병 정렬의 단점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ko-KR" altLang="en-US" dirty="0" smtClean="0"/>
              <a:t>합병 </a:t>
            </a:r>
            <a:r>
              <a:rPr lang="ko-KR" altLang="en-US" dirty="0"/>
              <a:t>정렬의 </a:t>
            </a:r>
            <a:r>
              <a:rPr lang="ko-KR" altLang="en-US" dirty="0">
                <a:solidFill>
                  <a:srgbClr val="FF0000"/>
                </a:solidFill>
              </a:rPr>
              <a:t>공간 </a:t>
            </a:r>
            <a:r>
              <a:rPr lang="ko-KR" altLang="en-US" dirty="0" smtClean="0">
                <a:solidFill>
                  <a:srgbClr val="FF0000"/>
                </a:solidFill>
              </a:rPr>
              <a:t>복잡도</a:t>
            </a:r>
            <a:r>
              <a:rPr lang="en-US" altLang="ko-KR" dirty="0" smtClean="0">
                <a:solidFill>
                  <a:srgbClr val="FF0000"/>
                </a:solidFill>
              </a:rPr>
              <a:t>: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O(n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 </a:t>
            </a:r>
          </a:p>
          <a:p>
            <a:pPr>
              <a:spcAft>
                <a:spcPts val="1800"/>
              </a:spcAft>
            </a:pPr>
            <a:r>
              <a:rPr lang="ko-KR" altLang="en-US" dirty="0" smtClean="0"/>
              <a:t>입력을 </a:t>
            </a:r>
            <a:r>
              <a:rPr lang="ko-KR" altLang="en-US" dirty="0"/>
              <a:t>위한 메모리 공간 </a:t>
            </a:r>
            <a:r>
              <a:rPr lang="en-US" altLang="ko-KR" dirty="0"/>
              <a:t>(</a:t>
            </a:r>
            <a:r>
              <a:rPr lang="ko-KR" altLang="en-US" dirty="0"/>
              <a:t>입력 배열</a:t>
            </a:r>
            <a:r>
              <a:rPr lang="en-US" altLang="ko-KR" dirty="0"/>
              <a:t>)</a:t>
            </a:r>
            <a:r>
              <a:rPr lang="ko-KR" altLang="en-US" dirty="0"/>
              <a:t>외에 추가로 입력과 같은 크기의 공간 </a:t>
            </a:r>
            <a:r>
              <a:rPr lang="en-US" altLang="ko-KR" dirty="0"/>
              <a:t>(</a:t>
            </a:r>
            <a:r>
              <a:rPr lang="ko-KR" altLang="en-US" dirty="0"/>
              <a:t>임시 배열</a:t>
            </a:r>
            <a:r>
              <a:rPr lang="en-US" altLang="ko-KR" dirty="0"/>
              <a:t>)</a:t>
            </a:r>
            <a:r>
              <a:rPr lang="ko-KR" altLang="en-US" dirty="0"/>
              <a:t>이 별도로 </a:t>
            </a:r>
            <a:r>
              <a:rPr lang="ko-KR" altLang="en-US" dirty="0" smtClean="0"/>
              <a:t>필요</a:t>
            </a:r>
            <a:r>
              <a:rPr lang="en-US" altLang="ko-KR" dirty="0" smtClean="0"/>
              <a:t>. </a:t>
            </a:r>
          </a:p>
          <a:p>
            <a:pPr>
              <a:spcAft>
                <a:spcPts val="1800"/>
              </a:spcAft>
            </a:pPr>
            <a:r>
              <a:rPr lang="en-US" altLang="ko-KR" dirty="0" smtClean="0"/>
              <a:t>2</a:t>
            </a:r>
            <a:r>
              <a:rPr lang="ko-KR" altLang="en-US" dirty="0"/>
              <a:t>개의 정렬된 부분을 하나로 </a:t>
            </a:r>
            <a:r>
              <a:rPr lang="ko-KR" altLang="en-US" dirty="0" smtClean="0"/>
              <a:t>합병하기 위해</a:t>
            </a:r>
            <a:r>
              <a:rPr lang="en-US" altLang="ko-KR" dirty="0" smtClean="0"/>
              <a:t>, </a:t>
            </a:r>
            <a:r>
              <a:rPr lang="ko-KR" altLang="en-US" dirty="0"/>
              <a:t>합병된 결과를 저장할 곳이 필요하기 </a:t>
            </a:r>
            <a:r>
              <a:rPr lang="ko-KR" altLang="en-US" dirty="0" smtClean="0"/>
              <a:t>때문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8770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응용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 latinLnBrk="1">
              <a:spcAft>
                <a:spcPts val="1800"/>
              </a:spcAft>
            </a:pPr>
            <a:r>
              <a:rPr lang="ko-KR" altLang="en-US" dirty="0" smtClean="0"/>
              <a:t>합병 </a:t>
            </a:r>
            <a:r>
              <a:rPr lang="ko-KR" altLang="en-US" dirty="0"/>
              <a:t>정렬은 </a:t>
            </a:r>
            <a:r>
              <a:rPr lang="ko-KR" altLang="en-US" dirty="0">
                <a:solidFill>
                  <a:srgbClr val="0000CC"/>
                </a:solidFill>
              </a:rPr>
              <a:t>외부정렬의 기본</a:t>
            </a:r>
            <a:r>
              <a:rPr lang="ko-KR" altLang="en-US" dirty="0"/>
              <a:t>이 되는 정렬 알고리즘이다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 latinLnBrk="1">
              <a:spcAft>
                <a:spcPts val="1800"/>
              </a:spcAft>
            </a:pPr>
            <a:r>
              <a:rPr lang="ko-KR" altLang="en-US" dirty="0" smtClean="0">
                <a:solidFill>
                  <a:srgbClr val="0000CC"/>
                </a:solidFill>
              </a:rPr>
              <a:t>연결 </a:t>
            </a:r>
            <a:r>
              <a:rPr lang="ko-KR" altLang="en-US" dirty="0">
                <a:solidFill>
                  <a:srgbClr val="0000CC"/>
                </a:solidFill>
              </a:rPr>
              <a:t>리스트에 있는 데이터를 정렬</a:t>
            </a:r>
            <a:r>
              <a:rPr lang="ko-KR" altLang="en-US" dirty="0"/>
              <a:t>할 때에도 </a:t>
            </a:r>
            <a:r>
              <a:rPr lang="ko-KR" altLang="en-US" dirty="0" err="1"/>
              <a:t>퀵</a:t>
            </a:r>
            <a:r>
              <a:rPr lang="ko-KR" altLang="en-US" dirty="0"/>
              <a:t> 정렬이나 </a:t>
            </a:r>
            <a:r>
              <a:rPr lang="ko-KR" altLang="en-US" dirty="0" err="1"/>
              <a:t>힙</a:t>
            </a:r>
            <a:r>
              <a:rPr lang="ko-KR" altLang="en-US" dirty="0"/>
              <a:t> 정렬 보다 훨씬 효율적이다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 latinLnBrk="1">
              <a:spcAft>
                <a:spcPts val="1800"/>
              </a:spcAft>
            </a:pPr>
            <a:r>
              <a:rPr lang="ko-KR" altLang="en-US" dirty="0" smtClean="0"/>
              <a:t>멀티코어 </a:t>
            </a:r>
            <a:r>
              <a:rPr lang="en-US" altLang="ko-KR" dirty="0"/>
              <a:t>(Multi-Core) CPU</a:t>
            </a:r>
            <a:r>
              <a:rPr lang="ko-KR" altLang="en-US" dirty="0"/>
              <a:t>와 다수의 프로세서로 구성된 그래픽 처리 장치 </a:t>
            </a:r>
            <a:r>
              <a:rPr lang="en-US" altLang="ko-KR" dirty="0"/>
              <a:t>(Graphic Processing Unit)</a:t>
            </a:r>
            <a:r>
              <a:rPr lang="ko-KR" altLang="en-US" dirty="0"/>
              <a:t>의 등장으로 정렬 알고리즘을 </a:t>
            </a:r>
            <a:r>
              <a:rPr lang="ko-KR" altLang="en-US" dirty="0">
                <a:solidFill>
                  <a:srgbClr val="0000CC"/>
                </a:solidFill>
              </a:rPr>
              <a:t>병렬화</a:t>
            </a:r>
            <a:r>
              <a:rPr lang="ko-KR" altLang="en-US" dirty="0"/>
              <a:t>하는 데에 합병 정렬 알고리즘이 </a:t>
            </a:r>
            <a:r>
              <a:rPr lang="ko-KR" altLang="en-US" dirty="0" smtClean="0"/>
              <a:t>활용</a:t>
            </a:r>
            <a:endParaRPr lang="ko-KR" altLang="en-US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5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분할 정복 </a:t>
            </a:r>
            <a:r>
              <a:rPr lang="en-US" altLang="ko-KR" dirty="0"/>
              <a:t>(Divide-and-Conquer)</a:t>
            </a:r>
            <a:r>
              <a:rPr lang="ko-KR" altLang="en-US" dirty="0"/>
              <a:t> </a:t>
            </a:r>
            <a:r>
              <a:rPr lang="ko-KR" altLang="en-US" dirty="0" smtClean="0"/>
              <a:t>알고리즘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주어진 </a:t>
            </a:r>
            <a:r>
              <a:rPr lang="ko-KR" altLang="en-US" dirty="0"/>
              <a:t>문제의 입력을 </a:t>
            </a:r>
            <a:r>
              <a:rPr lang="ko-KR" altLang="en-US" dirty="0">
                <a:solidFill>
                  <a:srgbClr val="0000CC"/>
                </a:solidFill>
              </a:rPr>
              <a:t>분할하여 문제를 해결 </a:t>
            </a:r>
            <a:r>
              <a:rPr lang="en-US" altLang="ko-KR" dirty="0">
                <a:solidFill>
                  <a:srgbClr val="0000CC"/>
                </a:solidFill>
              </a:rPr>
              <a:t>(</a:t>
            </a:r>
            <a:r>
              <a:rPr lang="ko-KR" altLang="en-US" dirty="0">
                <a:solidFill>
                  <a:srgbClr val="0000CC"/>
                </a:solidFill>
              </a:rPr>
              <a:t>정복</a:t>
            </a:r>
            <a:r>
              <a:rPr lang="en-US" altLang="ko-KR" dirty="0">
                <a:solidFill>
                  <a:srgbClr val="0000CC"/>
                </a:solidFill>
              </a:rPr>
              <a:t>)</a:t>
            </a:r>
            <a:r>
              <a:rPr lang="ko-KR" altLang="en-US" dirty="0">
                <a:solidFill>
                  <a:srgbClr val="0000CC"/>
                </a:solidFill>
              </a:rPr>
              <a:t>하는 방식</a:t>
            </a:r>
            <a:r>
              <a:rPr lang="ko-KR" altLang="en-US" dirty="0"/>
              <a:t>의 </a:t>
            </a:r>
            <a:r>
              <a:rPr lang="ko-KR" altLang="en-US" dirty="0" smtClean="0"/>
              <a:t>알고리즘</a:t>
            </a:r>
            <a:endParaRPr lang="en-US" altLang="ko-KR" dirty="0" smtClean="0"/>
          </a:p>
          <a:p>
            <a:r>
              <a:rPr lang="ko-KR" altLang="en-US" dirty="0" smtClean="0"/>
              <a:t>분할한 </a:t>
            </a:r>
            <a:r>
              <a:rPr lang="ko-KR" altLang="en-US" dirty="0"/>
              <a:t>입력에 대하여 동일한 알고리즘을 적용하여 해를 계산하며</a:t>
            </a:r>
            <a:r>
              <a:rPr lang="en-US" altLang="ko-KR" dirty="0"/>
              <a:t>, </a:t>
            </a:r>
            <a:r>
              <a:rPr lang="ko-KR" altLang="en-US" dirty="0"/>
              <a:t>이들의 해를 취합하여 원래 문제의 해를 얻는다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분할된 </a:t>
            </a:r>
            <a:r>
              <a:rPr lang="ko-KR" altLang="en-US" dirty="0"/>
              <a:t>입력에 대한 문제를 </a:t>
            </a:r>
            <a:r>
              <a:rPr lang="ko-KR" altLang="en-US" dirty="0" smtClean="0">
                <a:solidFill>
                  <a:srgbClr val="FF0000"/>
                </a:solidFill>
              </a:rPr>
              <a:t>부분문제</a:t>
            </a:r>
            <a:r>
              <a:rPr lang="ko-KR" altLang="en-US" dirty="0" smtClean="0"/>
              <a:t> </a:t>
            </a:r>
            <a:r>
              <a:rPr lang="en-US" altLang="ko-KR" dirty="0"/>
              <a:t>(</a:t>
            </a:r>
            <a:r>
              <a:rPr lang="en-US" altLang="ko-KR" dirty="0" err="1"/>
              <a:t>subproblem</a:t>
            </a:r>
            <a:r>
              <a:rPr lang="en-US" altLang="ko-KR" dirty="0"/>
              <a:t>)</a:t>
            </a:r>
            <a:r>
              <a:rPr lang="ko-KR" altLang="en-US" dirty="0"/>
              <a:t>라고 하고</a:t>
            </a:r>
            <a:r>
              <a:rPr lang="en-US" altLang="ko-KR" dirty="0"/>
              <a:t>, </a:t>
            </a:r>
            <a:r>
              <a:rPr lang="ko-KR" altLang="en-US" dirty="0"/>
              <a:t>부분 문제의 해를 </a:t>
            </a:r>
            <a:r>
              <a:rPr lang="ko-KR" altLang="en-US" dirty="0" err="1">
                <a:solidFill>
                  <a:srgbClr val="FF0000"/>
                </a:solidFill>
              </a:rPr>
              <a:t>부분해</a:t>
            </a:r>
            <a:r>
              <a:rPr lang="ko-KR" altLang="en-US" dirty="0" err="1"/>
              <a:t>라고</a:t>
            </a:r>
            <a:r>
              <a:rPr lang="ko-KR" altLang="en-US" dirty="0"/>
              <a:t> 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부분문제는 </a:t>
            </a:r>
            <a:r>
              <a:rPr lang="ko-KR" altLang="en-US" dirty="0"/>
              <a:t>더 이상 분할할 수 없을 때까지 계속 분할한다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58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 latinLnBrk="1"/>
            <a:r>
              <a:rPr lang="en-US" altLang="ko-KR" b="1" dirty="0"/>
              <a:t>3.2 </a:t>
            </a:r>
            <a:r>
              <a:rPr lang="ko-KR" altLang="en-US" b="1" dirty="0" err="1"/>
              <a:t>퀵</a:t>
            </a:r>
            <a:r>
              <a:rPr lang="ko-KR" altLang="en-US" b="1" dirty="0"/>
              <a:t> 정렬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퀵</a:t>
            </a:r>
            <a:r>
              <a:rPr lang="ko-KR" altLang="en-US" dirty="0"/>
              <a:t> 정렬 </a:t>
            </a:r>
            <a:r>
              <a:rPr lang="en-US" altLang="ko-KR" dirty="0"/>
              <a:t>(Quick Sort)</a:t>
            </a:r>
            <a:r>
              <a:rPr lang="ko-KR" altLang="en-US" dirty="0"/>
              <a:t>은 분할 정복 알고리즘으로 분류되나</a:t>
            </a:r>
            <a:r>
              <a:rPr lang="en-US" altLang="ko-KR" dirty="0"/>
              <a:t>, </a:t>
            </a:r>
            <a:r>
              <a:rPr lang="ko-KR" altLang="en-US" dirty="0"/>
              <a:t>사실 알고리즘이 수행되는 과정을 살펴보면 </a:t>
            </a:r>
            <a:r>
              <a:rPr lang="ko-KR" altLang="en-US" dirty="0">
                <a:solidFill>
                  <a:srgbClr val="0000CC"/>
                </a:solidFill>
              </a:rPr>
              <a:t>정복 후 분할</a:t>
            </a:r>
            <a:r>
              <a:rPr lang="ko-KR" altLang="en-US" dirty="0"/>
              <a:t>하는 알고리즘이다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 알고리즘은 문제를 </a:t>
            </a:r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ko-KR" altLang="en-US" dirty="0" smtClean="0"/>
              <a:t>부분문제로 </a:t>
            </a:r>
            <a:r>
              <a:rPr lang="ko-KR" altLang="en-US" dirty="0"/>
              <a:t>분할하는데</a:t>
            </a:r>
            <a:r>
              <a:rPr lang="en-US" altLang="ko-KR" dirty="0"/>
              <a:t>, </a:t>
            </a:r>
            <a:r>
              <a:rPr lang="ko-KR" altLang="en-US" dirty="0"/>
              <a:t>각 </a:t>
            </a:r>
            <a:r>
              <a:rPr lang="ko-KR" altLang="en-US" dirty="0" smtClean="0"/>
              <a:t>부분문제의 </a:t>
            </a:r>
            <a:r>
              <a:rPr lang="ko-KR" altLang="en-US" dirty="0"/>
              <a:t>크기가 일정하지 않은 형태의 분할 정복 </a:t>
            </a:r>
            <a:r>
              <a:rPr lang="ko-KR" altLang="en-US" dirty="0" smtClean="0"/>
              <a:t>알고리즘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73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880320"/>
          </a:xfrm>
        </p:spPr>
        <p:txBody>
          <a:bodyPr>
            <a:normAutofit lnSpcReduction="10000"/>
          </a:bodyPr>
          <a:lstStyle/>
          <a:p>
            <a:pPr fontAlgn="base" latinLnBrk="1">
              <a:spcAft>
                <a:spcPts val="600"/>
              </a:spcAft>
            </a:pPr>
            <a:r>
              <a:rPr lang="ko-KR" altLang="en-US" dirty="0" err="1" smtClean="0"/>
              <a:t>퀵</a:t>
            </a:r>
            <a:r>
              <a:rPr lang="ko-KR" altLang="en-US" dirty="0" smtClean="0"/>
              <a:t> 정렬은 </a:t>
            </a:r>
            <a:r>
              <a:rPr lang="ko-KR" altLang="en-US" dirty="0" err="1">
                <a:solidFill>
                  <a:srgbClr val="FF0000"/>
                </a:solidFill>
              </a:rPr>
              <a:t>피봇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(pivot)</a:t>
            </a:r>
            <a:r>
              <a:rPr lang="ko-KR" altLang="en-US" dirty="0"/>
              <a:t>이라 일컫는 배열의 </a:t>
            </a:r>
            <a:r>
              <a:rPr lang="ko-KR" altLang="en-US" dirty="0" smtClean="0"/>
              <a:t>원소</a:t>
            </a:r>
            <a:r>
              <a:rPr lang="en-US" altLang="ko-KR" sz="2400" dirty="0" smtClean="0"/>
              <a:t>(</a:t>
            </a:r>
            <a:r>
              <a:rPr lang="ko-KR" altLang="en-US" sz="2400" dirty="0"/>
              <a:t>숫자</a:t>
            </a:r>
            <a:r>
              <a:rPr lang="en-US" altLang="ko-KR" sz="2400" dirty="0"/>
              <a:t>)</a:t>
            </a:r>
            <a:r>
              <a:rPr lang="ko-KR" altLang="en-US" dirty="0"/>
              <a:t>를 기준으로 </a:t>
            </a:r>
            <a:r>
              <a:rPr lang="ko-KR" altLang="en-US" dirty="0" err="1"/>
              <a:t>피봇보다</a:t>
            </a:r>
            <a:r>
              <a:rPr lang="ko-KR" altLang="en-US" dirty="0"/>
              <a:t> 작은 숫자들은 왼편으로</a:t>
            </a:r>
            <a:r>
              <a:rPr lang="en-US" altLang="ko-KR" dirty="0"/>
              <a:t>, </a:t>
            </a:r>
            <a:r>
              <a:rPr lang="ko-KR" altLang="en-US" dirty="0" err="1"/>
              <a:t>피봇보다</a:t>
            </a:r>
            <a:r>
              <a:rPr lang="ko-KR" altLang="en-US" dirty="0"/>
              <a:t> 큰 숫자들은 오른편에 위치하도록 분할하고</a:t>
            </a:r>
            <a:r>
              <a:rPr lang="en-US" altLang="ko-KR" dirty="0"/>
              <a:t>, </a:t>
            </a:r>
            <a:r>
              <a:rPr lang="ko-KR" altLang="en-US" dirty="0" err="1"/>
              <a:t>피봇을</a:t>
            </a:r>
            <a:r>
              <a:rPr lang="ko-KR" altLang="en-US" dirty="0"/>
              <a:t> 그 사이에 </a:t>
            </a:r>
            <a:r>
              <a:rPr lang="ko-KR" altLang="en-US" dirty="0" smtClean="0"/>
              <a:t>놓는다</a:t>
            </a:r>
            <a:r>
              <a:rPr lang="en-US" altLang="ko-KR" dirty="0" smtClean="0"/>
              <a:t>.</a:t>
            </a:r>
          </a:p>
          <a:p>
            <a:pPr fontAlgn="base" latinLnBrk="1">
              <a:spcAft>
                <a:spcPts val="600"/>
              </a:spcAft>
            </a:pPr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정렬은 분할된 </a:t>
            </a:r>
            <a:r>
              <a:rPr lang="ko-KR" altLang="en-US" dirty="0" smtClean="0"/>
              <a:t>부분문제들에 </a:t>
            </a:r>
            <a:r>
              <a:rPr lang="ko-KR" altLang="en-US" dirty="0"/>
              <a:t>대하여서도 위와 동일한 과정을 재귀적으로 수행하여 </a:t>
            </a:r>
            <a:r>
              <a:rPr lang="ko-KR" altLang="en-US" dirty="0" smtClean="0"/>
              <a:t>정렬</a:t>
            </a:r>
            <a:endParaRPr lang="ko-KR" alt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872200" y="5479198"/>
            <a:ext cx="4392000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이등변 삼각형 4"/>
          <p:cNvSpPr/>
          <p:nvPr/>
        </p:nvSpPr>
        <p:spPr>
          <a:xfrm>
            <a:off x="4103992" y="5695222"/>
            <a:ext cx="396000" cy="324000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4499992" y="3861048"/>
            <a:ext cx="432048" cy="16371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2339752" y="4850143"/>
            <a:ext cx="432000" cy="648072"/>
          </a:xfrm>
          <a:prstGeom prst="rect">
            <a:avLst/>
          </a:prstGeom>
          <a:solidFill>
            <a:srgbClr val="F3FF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19872" y="600227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 smtClean="0">
                <a:solidFill>
                  <a:srgbClr val="FF0000"/>
                </a:solidFill>
                <a:latin typeface="바탕" pitchFamily="18" charset="-127"/>
                <a:ea typeface="바탕" pitchFamily="18" charset="-127"/>
              </a:rPr>
              <a:t>피봇</a:t>
            </a:r>
            <a:endParaRPr lang="en-US" sz="2400" b="1" dirty="0">
              <a:solidFill>
                <a:srgbClr val="FF0000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71800" y="4509120"/>
            <a:ext cx="432048" cy="989095"/>
          </a:xfrm>
          <a:prstGeom prst="rect">
            <a:avLst/>
          </a:prstGeom>
          <a:solidFill>
            <a:srgbClr val="F3FF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4067944" y="4353021"/>
            <a:ext cx="432048" cy="11451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/>
          <p:cNvSpPr/>
          <p:nvPr/>
        </p:nvSpPr>
        <p:spPr>
          <a:xfrm>
            <a:off x="3203896" y="5271664"/>
            <a:ext cx="432000" cy="226551"/>
          </a:xfrm>
          <a:prstGeom prst="rect">
            <a:avLst/>
          </a:prstGeom>
          <a:solidFill>
            <a:srgbClr val="F3FF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3635944" y="5066167"/>
            <a:ext cx="432000" cy="432048"/>
          </a:xfrm>
          <a:prstGeom prst="rect">
            <a:avLst/>
          </a:prstGeom>
          <a:solidFill>
            <a:srgbClr val="F3FF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/>
          <p:cNvSpPr/>
          <p:nvPr/>
        </p:nvSpPr>
        <p:spPr>
          <a:xfrm>
            <a:off x="4932040" y="3356992"/>
            <a:ext cx="432048" cy="21412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5364088" y="4149081"/>
            <a:ext cx="432048" cy="13491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5796136" y="3861048"/>
            <a:ext cx="432048" cy="16371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/>
          <p:cNvSpPr/>
          <p:nvPr/>
        </p:nvSpPr>
        <p:spPr>
          <a:xfrm>
            <a:off x="1907704" y="4679632"/>
            <a:ext cx="432000" cy="818583"/>
          </a:xfrm>
          <a:prstGeom prst="rect">
            <a:avLst/>
          </a:prstGeom>
          <a:solidFill>
            <a:srgbClr val="F3FF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직선 연결선 16"/>
          <p:cNvCxnSpPr/>
          <p:nvPr/>
        </p:nvCxnSpPr>
        <p:spPr>
          <a:xfrm>
            <a:off x="1835696" y="4353021"/>
            <a:ext cx="4608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536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944216"/>
          </a:xfrm>
        </p:spPr>
        <p:txBody>
          <a:bodyPr/>
          <a:lstStyle/>
          <a:p>
            <a:r>
              <a:rPr lang="ko-KR" altLang="en-US" dirty="0" err="1" smtClean="0"/>
              <a:t>피봇은</a:t>
            </a:r>
            <a:r>
              <a:rPr lang="ko-KR" altLang="en-US" dirty="0" smtClean="0"/>
              <a:t> </a:t>
            </a:r>
            <a:r>
              <a:rPr lang="ko-KR" altLang="en-US" dirty="0"/>
              <a:t>분할된 왼편이나 오른편 부분에 포함되지 않는다</a:t>
            </a:r>
            <a:r>
              <a:rPr lang="en-US" altLang="ko-KR" dirty="0"/>
              <a:t>. </a:t>
            </a:r>
            <a:r>
              <a:rPr lang="ko-KR" altLang="en-US" dirty="0" err="1" smtClean="0"/>
              <a:t>피봇이</a:t>
            </a:r>
            <a:r>
              <a:rPr lang="ko-KR" altLang="en-US" dirty="0" smtClean="0"/>
              <a:t> </a:t>
            </a:r>
            <a:r>
              <a:rPr lang="en-US" altLang="ko-KR" dirty="0"/>
              <a:t>60</a:t>
            </a:r>
            <a:r>
              <a:rPr lang="ko-KR" altLang="en-US" dirty="0"/>
              <a:t>이라면</a:t>
            </a:r>
            <a:r>
              <a:rPr lang="en-US" altLang="ko-KR" dirty="0"/>
              <a:t>, 60</a:t>
            </a:r>
            <a:r>
              <a:rPr lang="ko-KR" altLang="en-US" dirty="0"/>
              <a:t>은 </a:t>
            </a:r>
            <a:r>
              <a:rPr lang="en-US" altLang="ko-KR" dirty="0"/>
              <a:t>[20 40 10 30 50]</a:t>
            </a:r>
            <a:r>
              <a:rPr lang="ko-KR" altLang="en-US" dirty="0"/>
              <a:t>과 </a:t>
            </a:r>
            <a:r>
              <a:rPr lang="en-US" altLang="ko-KR" dirty="0"/>
              <a:t>[70 90 80] </a:t>
            </a:r>
            <a:r>
              <a:rPr lang="ko-KR" altLang="en-US" dirty="0"/>
              <a:t>사이에 위치한다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5" name="이등변 삼각형 4"/>
          <p:cNvSpPr/>
          <p:nvPr/>
        </p:nvSpPr>
        <p:spPr>
          <a:xfrm>
            <a:off x="4067984" y="5085184"/>
            <a:ext cx="360000" cy="288000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아래쪽 화살표 5"/>
          <p:cNvSpPr/>
          <p:nvPr/>
        </p:nvSpPr>
        <p:spPr>
          <a:xfrm>
            <a:off x="3502428" y="3985388"/>
            <a:ext cx="324036" cy="432048"/>
          </a:xfrm>
          <a:prstGeom prst="downArrow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802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28498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30</a:t>
            </a:r>
            <a:endParaRPr lang="en-US" sz="2800"/>
          </a:p>
        </p:txBody>
      </p:sp>
      <p:sp>
        <p:nvSpPr>
          <p:cNvPr id="8" name="TextBox 7"/>
          <p:cNvSpPr txBox="1"/>
          <p:nvPr/>
        </p:nvSpPr>
        <p:spPr>
          <a:xfrm>
            <a:off x="1691680" y="328498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80</a:t>
            </a:r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2267744" y="328498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90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2843808" y="328498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70</a:t>
            </a:r>
            <a:endParaRPr lang="en-US" sz="2800"/>
          </a:p>
        </p:txBody>
      </p:sp>
      <p:sp>
        <p:nvSpPr>
          <p:cNvPr id="11" name="TextBox 10"/>
          <p:cNvSpPr txBox="1"/>
          <p:nvPr/>
        </p:nvSpPr>
        <p:spPr>
          <a:xfrm>
            <a:off x="3419872" y="328498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50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3995936" y="328498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20</a:t>
            </a:r>
            <a:endParaRPr lang="en-US" sz="2800"/>
          </a:p>
        </p:txBody>
      </p:sp>
      <p:sp>
        <p:nvSpPr>
          <p:cNvPr id="13" name="TextBox 12"/>
          <p:cNvSpPr txBox="1"/>
          <p:nvPr/>
        </p:nvSpPr>
        <p:spPr>
          <a:xfrm>
            <a:off x="4572000" y="3284984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60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5148064" y="328498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15" name="TextBox 14"/>
          <p:cNvSpPr txBox="1"/>
          <p:nvPr/>
        </p:nvSpPr>
        <p:spPr>
          <a:xfrm>
            <a:off x="5724128" y="328498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40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5976" y="263691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rgbClr val="3802C0"/>
                </a:solidFill>
              </a:rPr>
              <a:t>선정된피봇</a:t>
            </a:r>
            <a:endParaRPr lang="en-US" altLang="ko-KR" dirty="0" smtClean="0">
              <a:solidFill>
                <a:srgbClr val="3802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456196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20</a:t>
            </a:r>
            <a:endParaRPr lang="en-US" sz="2800"/>
          </a:p>
        </p:txBody>
      </p:sp>
      <p:sp>
        <p:nvSpPr>
          <p:cNvPr id="18" name="TextBox 17"/>
          <p:cNvSpPr txBox="1"/>
          <p:nvPr/>
        </p:nvSpPr>
        <p:spPr>
          <a:xfrm>
            <a:off x="1691680" y="456196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40</a:t>
            </a:r>
            <a:endParaRPr lang="en-US" sz="2800"/>
          </a:p>
        </p:txBody>
      </p:sp>
      <p:sp>
        <p:nvSpPr>
          <p:cNvPr id="19" name="TextBox 18"/>
          <p:cNvSpPr txBox="1"/>
          <p:nvPr/>
        </p:nvSpPr>
        <p:spPr>
          <a:xfrm>
            <a:off x="2267744" y="456196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10</a:t>
            </a:r>
            <a:endParaRPr lang="en-US" sz="2800"/>
          </a:p>
        </p:txBody>
      </p:sp>
      <p:sp>
        <p:nvSpPr>
          <p:cNvPr id="20" name="TextBox 19"/>
          <p:cNvSpPr txBox="1"/>
          <p:nvPr/>
        </p:nvSpPr>
        <p:spPr>
          <a:xfrm>
            <a:off x="2843808" y="456196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30</a:t>
            </a:r>
            <a:endParaRPr lang="en-US" sz="2800"/>
          </a:p>
        </p:txBody>
      </p:sp>
      <p:sp>
        <p:nvSpPr>
          <p:cNvPr id="21" name="TextBox 20"/>
          <p:cNvSpPr txBox="1"/>
          <p:nvPr/>
        </p:nvSpPr>
        <p:spPr>
          <a:xfrm>
            <a:off x="3419872" y="4561964"/>
            <a:ext cx="576064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50</a:t>
            </a:r>
            <a:endParaRPr lang="en-US" sz="2800"/>
          </a:p>
        </p:txBody>
      </p:sp>
      <p:sp>
        <p:nvSpPr>
          <p:cNvPr id="22" name="TextBox 21"/>
          <p:cNvSpPr txBox="1"/>
          <p:nvPr/>
        </p:nvSpPr>
        <p:spPr>
          <a:xfrm>
            <a:off x="3995936" y="4561964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60</a:t>
            </a:r>
            <a:endParaRPr lang="en-US" sz="2800"/>
          </a:p>
        </p:txBody>
      </p:sp>
      <p:sp>
        <p:nvSpPr>
          <p:cNvPr id="23" name="TextBox 22"/>
          <p:cNvSpPr txBox="1"/>
          <p:nvPr/>
        </p:nvSpPr>
        <p:spPr>
          <a:xfrm>
            <a:off x="4572000" y="456196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70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148064" y="456196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90</a:t>
            </a:r>
            <a:endParaRPr lang="en-US" sz="2800"/>
          </a:p>
        </p:txBody>
      </p:sp>
      <p:sp>
        <p:nvSpPr>
          <p:cNvPr id="25" name="TextBox 24"/>
          <p:cNvSpPr txBox="1"/>
          <p:nvPr/>
        </p:nvSpPr>
        <p:spPr>
          <a:xfrm>
            <a:off x="5724128" y="4561964"/>
            <a:ext cx="576064" cy="523220"/>
          </a:xfrm>
          <a:prstGeom prst="rect">
            <a:avLst/>
          </a:prstGeom>
          <a:noFill/>
          <a:ln w="28575">
            <a:solidFill>
              <a:srgbClr val="3802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80</a:t>
            </a:r>
            <a:endParaRPr lang="en-US" sz="2800"/>
          </a:p>
        </p:txBody>
      </p:sp>
      <p:sp>
        <p:nvSpPr>
          <p:cNvPr id="26" name="TextBox 25"/>
          <p:cNvSpPr txBox="1"/>
          <p:nvPr/>
        </p:nvSpPr>
        <p:spPr>
          <a:xfrm>
            <a:off x="6588224" y="46389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rgbClr val="3802C0"/>
                </a:solidFill>
              </a:rPr>
              <a:t>분할 후</a:t>
            </a:r>
            <a:endParaRPr lang="en-US" altLang="ko-KR" dirty="0" smtClean="0">
              <a:solidFill>
                <a:srgbClr val="3802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88224" y="34197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rgbClr val="3802C0"/>
                </a:solidFill>
              </a:rPr>
              <a:t>분할 전</a:t>
            </a:r>
            <a:endParaRPr lang="en-US" altLang="ko-KR" dirty="0" smtClean="0">
              <a:solidFill>
                <a:srgbClr val="3802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40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>
            <a:normAutofit/>
          </a:bodyPr>
          <a:lstStyle/>
          <a:p>
            <a:pPr fontAlgn="base" latinLnBrk="1"/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 알고리즘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 fontAlgn="base" latinLnBrk="1">
              <a:buNone/>
            </a:pPr>
            <a:r>
              <a:rPr lang="en-US" dirty="0" err="1">
                <a:solidFill>
                  <a:srgbClr val="FF0000"/>
                </a:solidFill>
              </a:rPr>
              <a:t>QuickSort</a:t>
            </a:r>
            <a:r>
              <a:rPr lang="en-US" dirty="0"/>
              <a:t>(A, left, right)</a:t>
            </a:r>
          </a:p>
          <a:p>
            <a:pPr marL="0" indent="0" fontAlgn="base" latinLnBrk="1">
              <a:buNone/>
            </a:pPr>
            <a:r>
              <a:rPr lang="ko-KR" altLang="en-US" dirty="0"/>
              <a:t>입력</a:t>
            </a:r>
            <a:r>
              <a:rPr lang="en-US" altLang="ko-KR" dirty="0"/>
              <a:t>: </a:t>
            </a:r>
            <a:r>
              <a:rPr lang="ko-KR" altLang="en-US" dirty="0"/>
              <a:t>배열 </a:t>
            </a:r>
            <a:r>
              <a:rPr lang="en-US" dirty="0"/>
              <a:t>A[left]~A[right]</a:t>
            </a:r>
          </a:p>
          <a:p>
            <a:pPr marL="0" indent="0" fontAlgn="base" latinLnBrk="1">
              <a:buNone/>
            </a:pPr>
            <a:r>
              <a:rPr lang="ko-KR" altLang="en-US" dirty="0"/>
              <a:t>출력</a:t>
            </a:r>
            <a:r>
              <a:rPr lang="en-US" altLang="ko-KR" dirty="0"/>
              <a:t>: </a:t>
            </a:r>
            <a:r>
              <a:rPr lang="ko-KR" altLang="en-US" dirty="0"/>
              <a:t>정렬된 배열 </a:t>
            </a:r>
            <a:r>
              <a:rPr lang="en-US" dirty="0"/>
              <a:t>A[left]~A[right]</a:t>
            </a:r>
          </a:p>
          <a:p>
            <a:pPr marL="0" indent="0" fontAlgn="base" latinLnBrk="1">
              <a:buNone/>
            </a:pPr>
            <a:r>
              <a:rPr lang="en-US" dirty="0"/>
              <a:t>1. if (left &lt; right) {</a:t>
            </a:r>
          </a:p>
          <a:p>
            <a:pPr marL="536575" indent="-536575" fontAlgn="base" latinLnBrk="1">
              <a:buNone/>
            </a:pPr>
            <a:r>
              <a:rPr lang="en-US" dirty="0"/>
              <a:t>2</a:t>
            </a:r>
            <a:r>
              <a:rPr lang="en-US" dirty="0" smtClean="0"/>
              <a:t>.    </a:t>
            </a:r>
            <a:r>
              <a:rPr lang="ko-KR" altLang="en-US" dirty="0" err="1" smtClean="0"/>
              <a:t>피봇을</a:t>
            </a:r>
            <a:r>
              <a:rPr lang="ko-KR" altLang="en-US" dirty="0" smtClean="0"/>
              <a:t> </a:t>
            </a:r>
            <a:r>
              <a:rPr lang="en-US" dirty="0"/>
              <a:t>A[left]~A[right] </a:t>
            </a:r>
            <a:r>
              <a:rPr lang="ko-KR" altLang="en-US" dirty="0"/>
              <a:t>중에서 선택하고</a:t>
            </a:r>
            <a:r>
              <a:rPr lang="en-US" altLang="ko-KR" dirty="0"/>
              <a:t>, </a:t>
            </a:r>
            <a:r>
              <a:rPr lang="ko-KR" altLang="en-US" dirty="0" err="1"/>
              <a:t>피봇을</a:t>
            </a:r>
            <a:r>
              <a:rPr lang="ko-KR" altLang="en-US" dirty="0"/>
              <a:t> </a:t>
            </a:r>
            <a:r>
              <a:rPr lang="en-US" dirty="0"/>
              <a:t>A[left]</a:t>
            </a:r>
            <a:r>
              <a:rPr lang="ko-KR" altLang="en-US" dirty="0"/>
              <a:t>와 자리를 바꾼 후</a:t>
            </a:r>
            <a:r>
              <a:rPr lang="en-US" altLang="ko-KR" dirty="0"/>
              <a:t>, </a:t>
            </a:r>
            <a:r>
              <a:rPr lang="ko-KR" altLang="en-US" dirty="0" err="1"/>
              <a:t>피봇과</a:t>
            </a:r>
            <a:r>
              <a:rPr lang="ko-KR" altLang="en-US" dirty="0"/>
              <a:t> 배열의 각 원소를 비교하여 </a:t>
            </a:r>
            <a:r>
              <a:rPr lang="ko-KR" altLang="en-US" dirty="0" err="1"/>
              <a:t>피봇보다</a:t>
            </a:r>
            <a:r>
              <a:rPr lang="ko-KR" altLang="en-US" dirty="0"/>
              <a:t> 작은 숫자들은 </a:t>
            </a:r>
            <a:r>
              <a:rPr lang="en-US" dirty="0"/>
              <a:t>A[left]~A[p-1]</a:t>
            </a:r>
            <a:r>
              <a:rPr lang="ko-KR" altLang="en-US" dirty="0"/>
              <a:t>로 옮기고</a:t>
            </a:r>
            <a:r>
              <a:rPr lang="en-US" altLang="ko-KR" dirty="0"/>
              <a:t>, </a:t>
            </a:r>
            <a:r>
              <a:rPr lang="ko-KR" altLang="en-US" dirty="0" err="1"/>
              <a:t>피봇보다</a:t>
            </a:r>
            <a:r>
              <a:rPr lang="ko-KR" altLang="en-US" dirty="0"/>
              <a:t> 큰 숫자들은 </a:t>
            </a:r>
            <a:r>
              <a:rPr lang="en-US" dirty="0"/>
              <a:t>A[p+1]~A[right</a:t>
            </a:r>
            <a:r>
              <a:rPr lang="en-US" dirty="0" smtClean="0"/>
              <a:t>]</a:t>
            </a:r>
            <a:r>
              <a:rPr lang="ko-KR" altLang="en-US" dirty="0" smtClean="0"/>
              <a:t>로 </a:t>
            </a:r>
            <a:r>
              <a:rPr lang="ko-KR" altLang="en-US" dirty="0"/>
              <a:t>옮기며</a:t>
            </a:r>
            <a:r>
              <a:rPr lang="en-US" altLang="ko-KR" dirty="0"/>
              <a:t>, </a:t>
            </a:r>
            <a:r>
              <a:rPr lang="ko-KR" altLang="en-US" dirty="0" err="1"/>
              <a:t>피봇은</a:t>
            </a:r>
            <a:r>
              <a:rPr lang="ko-KR" altLang="en-US" dirty="0"/>
              <a:t> </a:t>
            </a:r>
            <a:r>
              <a:rPr lang="en-US" altLang="ko-KR" dirty="0"/>
              <a:t>A[p]</a:t>
            </a:r>
            <a:r>
              <a:rPr lang="ko-KR" altLang="en-US" dirty="0"/>
              <a:t>에 놓는다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 fontAlgn="base" latinLnBrk="1"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.    </a:t>
            </a:r>
            <a:r>
              <a:rPr lang="en-US" altLang="ko-KR" dirty="0" err="1">
                <a:solidFill>
                  <a:srgbClr val="FF0000"/>
                </a:solidFill>
              </a:rPr>
              <a:t>QuickSort</a:t>
            </a:r>
            <a:r>
              <a:rPr lang="en-US" altLang="ko-KR" dirty="0"/>
              <a:t>(A, left, p-1</a:t>
            </a:r>
            <a:r>
              <a:rPr lang="en-US" altLang="ko-KR" dirty="0" smtClean="0"/>
              <a:t>)  </a:t>
            </a:r>
            <a:r>
              <a:rPr lang="en-US" altLang="ko-KR" sz="2400" dirty="0">
                <a:solidFill>
                  <a:srgbClr val="0000CC"/>
                </a:solidFill>
              </a:rPr>
              <a:t>// </a:t>
            </a:r>
            <a:r>
              <a:rPr lang="ko-KR" altLang="en-US" sz="2400" dirty="0" err="1">
                <a:solidFill>
                  <a:srgbClr val="0000CC"/>
                </a:solidFill>
              </a:rPr>
              <a:t>피봇보다</a:t>
            </a:r>
            <a:r>
              <a:rPr lang="ko-KR" altLang="en-US" sz="2400" dirty="0">
                <a:solidFill>
                  <a:srgbClr val="0000CC"/>
                </a:solidFill>
              </a:rPr>
              <a:t> 작은 그룹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.    </a:t>
            </a:r>
            <a:r>
              <a:rPr lang="en-US" altLang="ko-KR" dirty="0" err="1">
                <a:solidFill>
                  <a:srgbClr val="FF0000"/>
                </a:solidFill>
              </a:rPr>
              <a:t>QuickSort</a:t>
            </a:r>
            <a:r>
              <a:rPr lang="en-US" altLang="ko-KR" dirty="0"/>
              <a:t>(A, p+1 right)</a:t>
            </a:r>
            <a:r>
              <a:rPr lang="en-US" altLang="ko-KR" sz="2400" dirty="0">
                <a:solidFill>
                  <a:srgbClr val="0000CC"/>
                </a:solidFill>
              </a:rPr>
              <a:t> // </a:t>
            </a:r>
            <a:r>
              <a:rPr lang="ko-KR" altLang="en-US" sz="2400" dirty="0" err="1">
                <a:solidFill>
                  <a:srgbClr val="0000CC"/>
                </a:solidFill>
              </a:rPr>
              <a:t>피봇보다</a:t>
            </a:r>
            <a:r>
              <a:rPr lang="ko-KR" altLang="en-US" sz="2400" dirty="0">
                <a:solidFill>
                  <a:srgbClr val="0000CC"/>
                </a:solidFill>
              </a:rPr>
              <a:t> 큰 그룹</a:t>
            </a:r>
            <a:endParaRPr lang="ko-KR" altLang="en-US" dirty="0">
              <a:solidFill>
                <a:srgbClr val="0000CC"/>
              </a:solidFill>
            </a:endParaRPr>
          </a:p>
          <a:p>
            <a:pPr marL="0" indent="0" fontAlgn="base" latinLnBrk="1">
              <a:buNone/>
            </a:pPr>
            <a:r>
              <a:rPr lang="en-US" altLang="ko-KR" dirty="0" smtClean="0"/>
              <a:t>    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30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lvl="0" fontAlgn="base" latinLnBrk="1"/>
            <a:r>
              <a:rPr lang="en-US" altLang="ko-KR" dirty="0"/>
              <a:t>Line 1</a:t>
            </a:r>
            <a:r>
              <a:rPr lang="ko-KR" altLang="en-US" dirty="0"/>
              <a:t>에서는 배열 </a:t>
            </a:r>
            <a:r>
              <a:rPr lang="en-US" altLang="ko-KR" dirty="0"/>
              <a:t>A</a:t>
            </a:r>
            <a:r>
              <a:rPr lang="ko-KR" altLang="en-US" dirty="0"/>
              <a:t>의 가장 왼쪽 원소의 인덱스 </a:t>
            </a:r>
            <a:r>
              <a:rPr lang="en-US" altLang="ko-KR" dirty="0"/>
              <a:t>(left)</a:t>
            </a:r>
            <a:r>
              <a:rPr lang="ko-KR" altLang="en-US" dirty="0"/>
              <a:t>가 가장 오른쪽 원소의 </a:t>
            </a:r>
            <a:r>
              <a:rPr lang="ko-KR" altLang="en-US" dirty="0" smtClean="0"/>
              <a:t>인덱스</a:t>
            </a:r>
            <a:r>
              <a:rPr lang="en-US" altLang="ko-KR" dirty="0" smtClean="0"/>
              <a:t>(</a:t>
            </a:r>
            <a:r>
              <a:rPr lang="en-US" altLang="ko-KR" dirty="0"/>
              <a:t>right)</a:t>
            </a:r>
            <a:r>
              <a:rPr lang="ko-KR" altLang="en-US" dirty="0"/>
              <a:t>보다 작으면</a:t>
            </a:r>
            <a:r>
              <a:rPr lang="en-US" altLang="ko-KR" dirty="0"/>
              <a:t>, line 2~4</a:t>
            </a:r>
            <a:r>
              <a:rPr lang="ko-KR" altLang="en-US" dirty="0"/>
              <a:t>에서 정렬을 수행한다</a:t>
            </a:r>
            <a:r>
              <a:rPr lang="en-US" altLang="ko-KR" dirty="0"/>
              <a:t>. </a:t>
            </a:r>
            <a:r>
              <a:rPr lang="ko-KR" altLang="en-US" dirty="0"/>
              <a:t>만일 그렇지 </a:t>
            </a:r>
            <a:r>
              <a:rPr lang="ko-KR" altLang="en-US" dirty="0" smtClean="0"/>
              <a:t>않으면</a:t>
            </a:r>
            <a:r>
              <a:rPr lang="en-US" altLang="ko-KR" dirty="0" smtClean="0"/>
              <a:t> </a:t>
            </a:r>
            <a:r>
              <a:rPr lang="en-US" altLang="ko-KR" dirty="0"/>
              <a:t>1</a:t>
            </a:r>
            <a:r>
              <a:rPr lang="ko-KR" altLang="en-US" dirty="0"/>
              <a:t>개의 원소를 정렬하는 </a:t>
            </a:r>
            <a:r>
              <a:rPr lang="ko-KR" altLang="en-US" dirty="0" smtClean="0"/>
              <a:t>경우</a:t>
            </a:r>
            <a:r>
              <a:rPr lang="en-US" altLang="ko-KR" dirty="0" smtClean="0"/>
              <a:t>. 1</a:t>
            </a:r>
            <a:r>
              <a:rPr lang="ko-KR" altLang="en-US" dirty="0"/>
              <a:t>개의 원소는 그 자체가 이미 </a:t>
            </a:r>
            <a:r>
              <a:rPr lang="ko-KR" altLang="en-US" dirty="0" smtClean="0"/>
              <a:t>정렬되어 </a:t>
            </a:r>
            <a:r>
              <a:rPr lang="ko-KR" altLang="en-US" dirty="0" err="1" smtClean="0"/>
              <a:t>있므로</a:t>
            </a:r>
            <a:r>
              <a:rPr lang="en-US" altLang="ko-KR" dirty="0"/>
              <a:t>, line 2~4</a:t>
            </a:r>
            <a:r>
              <a:rPr lang="ko-KR" altLang="en-US" dirty="0"/>
              <a:t>의 정렬 과정을 수행할 필요 없이 그대로 호출을 마친다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/>
            <a:r>
              <a:rPr lang="en-US" altLang="ko-KR" dirty="0"/>
              <a:t>Line 2</a:t>
            </a:r>
            <a:r>
              <a:rPr lang="ko-KR" altLang="en-US" dirty="0"/>
              <a:t>에서는 </a:t>
            </a:r>
            <a:r>
              <a:rPr lang="en-US" altLang="ko-KR" dirty="0"/>
              <a:t>A[left]~A[right]</a:t>
            </a:r>
            <a:r>
              <a:rPr lang="ko-KR" altLang="en-US" dirty="0"/>
              <a:t>에서 </a:t>
            </a:r>
            <a:r>
              <a:rPr lang="ko-KR" altLang="en-US" dirty="0" err="1"/>
              <a:t>피봇을</a:t>
            </a:r>
            <a:r>
              <a:rPr lang="ko-KR" altLang="en-US" dirty="0"/>
              <a:t> 선택하고</a:t>
            </a:r>
            <a:r>
              <a:rPr lang="en-US" altLang="ko-KR" dirty="0"/>
              <a:t>, </a:t>
            </a:r>
            <a:r>
              <a:rPr lang="ko-KR" altLang="en-US" dirty="0"/>
              <a:t>배열 </a:t>
            </a:r>
            <a:r>
              <a:rPr lang="en-US" altLang="ko-KR" dirty="0"/>
              <a:t>A[left+1]~A[right]</a:t>
            </a:r>
            <a:r>
              <a:rPr lang="ko-KR" altLang="en-US" dirty="0"/>
              <a:t>의 원소들을 </a:t>
            </a:r>
            <a:r>
              <a:rPr lang="ko-KR" altLang="en-US" dirty="0" err="1"/>
              <a:t>피봇과</a:t>
            </a:r>
            <a:r>
              <a:rPr lang="ko-KR" altLang="en-US" dirty="0"/>
              <a:t> 비교하여</a:t>
            </a:r>
            <a:r>
              <a:rPr lang="en-US" altLang="ko-KR" dirty="0"/>
              <a:t>, </a:t>
            </a:r>
            <a:r>
              <a:rPr lang="ko-KR" altLang="en-US" dirty="0" err="1"/>
              <a:t>피봇보다</a:t>
            </a:r>
            <a:r>
              <a:rPr lang="ko-KR" altLang="en-US" dirty="0"/>
              <a:t> 작은 그룹인 </a:t>
            </a:r>
            <a:r>
              <a:rPr lang="en-US" altLang="ko-KR" dirty="0"/>
              <a:t>A[left]~A[p-1]</a:t>
            </a:r>
            <a:r>
              <a:rPr lang="ko-KR" altLang="en-US" dirty="0"/>
              <a:t>과 </a:t>
            </a:r>
            <a:r>
              <a:rPr lang="ko-KR" altLang="en-US" dirty="0" err="1"/>
              <a:t>피봇보다</a:t>
            </a:r>
            <a:r>
              <a:rPr lang="ko-KR" altLang="en-US" dirty="0"/>
              <a:t> 큰 그룹인 </a:t>
            </a:r>
            <a:r>
              <a:rPr lang="en-US" altLang="ko-KR" dirty="0"/>
              <a:t>A[p+1]~A[right]</a:t>
            </a:r>
            <a:r>
              <a:rPr lang="ko-KR" altLang="en-US" dirty="0"/>
              <a:t>로 분할하고 </a:t>
            </a:r>
            <a:r>
              <a:rPr lang="en-US" altLang="ko-KR" dirty="0"/>
              <a:t>A[p]</a:t>
            </a:r>
            <a:r>
              <a:rPr lang="ko-KR" altLang="en-US" dirty="0"/>
              <a:t>에 </a:t>
            </a:r>
            <a:r>
              <a:rPr lang="ko-KR" altLang="en-US" dirty="0" err="1"/>
              <a:t>피봇을</a:t>
            </a:r>
            <a:r>
              <a:rPr lang="ko-KR" altLang="en-US" dirty="0"/>
              <a:t> 위치시킨다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en-US" altLang="ko-KR" dirty="0">
                <a:solidFill>
                  <a:srgbClr val="0000CC"/>
                </a:solidFill>
              </a:rPr>
              <a:t>p</a:t>
            </a:r>
            <a:r>
              <a:rPr lang="ko-KR" altLang="en-US" dirty="0">
                <a:solidFill>
                  <a:srgbClr val="0000CC"/>
                </a:solidFill>
              </a:rPr>
              <a:t>는 </a:t>
            </a:r>
            <a:r>
              <a:rPr lang="ko-KR" altLang="en-US" dirty="0" err="1">
                <a:solidFill>
                  <a:srgbClr val="0000CC"/>
                </a:solidFill>
              </a:rPr>
              <a:t>피봇이</a:t>
            </a:r>
            <a:r>
              <a:rPr lang="ko-KR" altLang="en-US" dirty="0">
                <a:solidFill>
                  <a:srgbClr val="0000CC"/>
                </a:solidFill>
              </a:rPr>
              <a:t> 위치한 배열 </a:t>
            </a:r>
            <a:r>
              <a:rPr lang="en-US" altLang="ko-KR" dirty="0">
                <a:solidFill>
                  <a:srgbClr val="0000CC"/>
                </a:solidFill>
              </a:rPr>
              <a:t>A</a:t>
            </a:r>
            <a:r>
              <a:rPr lang="ko-KR" altLang="en-US" dirty="0">
                <a:solidFill>
                  <a:srgbClr val="0000CC"/>
                </a:solidFill>
              </a:rPr>
              <a:t>의 인덱스이다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94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lvl="0" fontAlgn="base" latinLnBrk="1">
              <a:spcAft>
                <a:spcPts val="1200"/>
              </a:spcAft>
            </a:pPr>
            <a:r>
              <a:rPr lang="en-US" altLang="ko-KR" dirty="0"/>
              <a:t>Line 3</a:t>
            </a:r>
            <a:r>
              <a:rPr lang="ko-KR" altLang="en-US" dirty="0"/>
              <a:t>에서는 </a:t>
            </a:r>
            <a:r>
              <a:rPr lang="ko-KR" altLang="en-US" dirty="0" err="1"/>
              <a:t>피봇보다</a:t>
            </a:r>
            <a:r>
              <a:rPr lang="ko-KR" altLang="en-US" dirty="0"/>
              <a:t> 작은 그룹인 </a:t>
            </a:r>
            <a:r>
              <a:rPr lang="en-US" altLang="ko-KR" dirty="0"/>
              <a:t>A[left]~A[p-1]</a:t>
            </a:r>
            <a:r>
              <a:rPr lang="ko-KR" altLang="en-US" dirty="0"/>
              <a:t>을 재귀적으로 호출한다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en-US" altLang="ko-KR" dirty="0"/>
              <a:t>Line 4</a:t>
            </a:r>
            <a:r>
              <a:rPr lang="ko-KR" altLang="en-US" dirty="0"/>
              <a:t>에서는 </a:t>
            </a:r>
            <a:r>
              <a:rPr lang="ko-KR" altLang="en-US" dirty="0" err="1"/>
              <a:t>피봇보다</a:t>
            </a:r>
            <a:r>
              <a:rPr lang="ko-KR" altLang="en-US" dirty="0"/>
              <a:t> 큰 숫자들은 </a:t>
            </a:r>
            <a:r>
              <a:rPr lang="en-US" altLang="ko-KR" dirty="0"/>
              <a:t>A[p+1]~A[right]</a:t>
            </a:r>
            <a:r>
              <a:rPr lang="ko-KR" altLang="en-US" dirty="0"/>
              <a:t>를 재귀적으로 호출한다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8381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QuickSort</a:t>
            </a:r>
            <a:r>
              <a:rPr lang="en-US" dirty="0"/>
              <a:t>(A,0,11) </a:t>
            </a:r>
            <a:r>
              <a:rPr lang="ko-KR" altLang="en-US" dirty="0" smtClean="0"/>
              <a:t>호출</a:t>
            </a:r>
            <a:endParaRPr 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84535"/>
              </p:ext>
            </p:extLst>
          </p:nvPr>
        </p:nvGraphicFramePr>
        <p:xfrm>
          <a:off x="395532" y="1484784"/>
          <a:ext cx="8280924" cy="1242060"/>
        </p:xfrm>
        <a:graphic>
          <a:graphicData uri="http://schemas.openxmlformats.org/drawingml/2006/table">
            <a:tbl>
              <a:tblPr/>
              <a:tblGrid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995474"/>
              </p:ext>
            </p:extLst>
          </p:nvPr>
        </p:nvGraphicFramePr>
        <p:xfrm>
          <a:off x="395536" y="4941168"/>
          <a:ext cx="8280924" cy="1242060"/>
        </p:xfrm>
        <a:graphic>
          <a:graphicData uri="http://schemas.openxmlformats.org/drawingml/2006/table">
            <a:tbl>
              <a:tblPr/>
              <a:tblGrid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  <a:gridCol w="690077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 smtClean="0">
                          <a:solidFill>
                            <a:srgbClr val="0000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en-US" sz="2400" kern="0" spc="0" dirty="0">
                        <a:solidFill>
                          <a:srgbClr val="0000C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en-US" sz="24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3140968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/>
              <a:t>피봇</a:t>
            </a:r>
            <a:r>
              <a:rPr lang="ko-KR" altLang="en-US" sz="2800" dirty="0"/>
              <a:t> </a:t>
            </a:r>
            <a:r>
              <a:rPr lang="en-US" altLang="ko-KR" sz="2800" dirty="0"/>
              <a:t>A[6]=8</a:t>
            </a:r>
            <a:r>
              <a:rPr lang="ko-KR" altLang="en-US" sz="2800" dirty="0"/>
              <a:t>이라면</a:t>
            </a:r>
            <a:r>
              <a:rPr lang="en-US" altLang="ko-KR" sz="2800" dirty="0"/>
              <a:t>, line 2</a:t>
            </a:r>
            <a:r>
              <a:rPr lang="ko-KR" altLang="en-US" sz="2800" dirty="0"/>
              <a:t>에서 아래와 같이 차례로 원소들의 자리를 바꾼다</a:t>
            </a:r>
            <a:r>
              <a:rPr lang="en-US" altLang="ko-KR" sz="2800" dirty="0"/>
              <a:t>. </a:t>
            </a:r>
            <a:r>
              <a:rPr lang="ko-KR" altLang="en-US" sz="2800" dirty="0"/>
              <a:t>먼저 </a:t>
            </a:r>
            <a:r>
              <a:rPr lang="ko-KR" altLang="en-US" sz="2800" dirty="0" err="1"/>
              <a:t>피봇을</a:t>
            </a:r>
            <a:r>
              <a:rPr lang="ko-KR" altLang="en-US" sz="2800" dirty="0"/>
              <a:t> 가장 왼쪽으로 이동시킨다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37770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63009" y="4788766"/>
            <a:ext cx="8229600" cy="1520553"/>
          </a:xfrm>
        </p:spPr>
        <p:txBody>
          <a:bodyPr>
            <a:noAutofit/>
          </a:bodyPr>
          <a:lstStyle/>
          <a:p>
            <a:pPr fontAlgn="base" latinLnBrk="1"/>
            <a:r>
              <a:rPr lang="en-US" dirty="0" smtClean="0"/>
              <a:t>line </a:t>
            </a:r>
            <a:r>
              <a:rPr lang="en-US" dirty="0"/>
              <a:t>3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(A,0,4-1) = </a:t>
            </a:r>
            <a:r>
              <a:rPr lang="en-US" dirty="0" err="1"/>
              <a:t>QuickSort</a:t>
            </a:r>
            <a:r>
              <a:rPr lang="en-US" dirty="0"/>
              <a:t>(A,0,3)</a:t>
            </a:r>
            <a:r>
              <a:rPr lang="ko-KR" altLang="en-US" dirty="0"/>
              <a:t>이 호출되고</a:t>
            </a:r>
            <a:r>
              <a:rPr lang="en-US" altLang="ko-KR" dirty="0"/>
              <a:t>, </a:t>
            </a:r>
            <a:r>
              <a:rPr lang="ko-KR" altLang="en-US" dirty="0"/>
              <a:t>그 다음 </a:t>
            </a:r>
            <a:r>
              <a:rPr lang="en-US" dirty="0"/>
              <a:t>line 4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(A,4+1,11) = </a:t>
            </a:r>
            <a:r>
              <a:rPr lang="en-US" dirty="0" err="1"/>
              <a:t>QuickSort</a:t>
            </a:r>
            <a:r>
              <a:rPr lang="en-US" dirty="0"/>
              <a:t>(A,5,11)</a:t>
            </a:r>
            <a:r>
              <a:rPr lang="ko-KR" altLang="en-US" dirty="0"/>
              <a:t>이 </a:t>
            </a:r>
            <a:r>
              <a:rPr lang="ko-KR" altLang="en-US" dirty="0" smtClean="0"/>
              <a:t>호출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207154" y="1442132"/>
            <a:ext cx="8411886" cy="1649290"/>
            <a:chOff x="463154" y="1128380"/>
            <a:chExt cx="8162925" cy="92257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154" y="1412776"/>
              <a:ext cx="816292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자유형 5"/>
            <p:cNvSpPr/>
            <p:nvPr/>
          </p:nvSpPr>
          <p:spPr>
            <a:xfrm>
              <a:off x="2248678" y="1128380"/>
              <a:ext cx="5215812" cy="345856"/>
            </a:xfrm>
            <a:custGeom>
              <a:avLst/>
              <a:gdLst>
                <a:gd name="connsiteX0" fmla="*/ 0 w 5215812"/>
                <a:gd name="connsiteY0" fmla="*/ 746492 h 774484"/>
                <a:gd name="connsiteX1" fmla="*/ 2360644 w 5215812"/>
                <a:gd name="connsiteY1" fmla="*/ 43 h 774484"/>
                <a:gd name="connsiteX2" fmla="*/ 5215812 w 5215812"/>
                <a:gd name="connsiteY2" fmla="*/ 774484 h 774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15812" h="774484">
                  <a:moveTo>
                    <a:pt x="0" y="746492"/>
                  </a:moveTo>
                  <a:cubicBezTo>
                    <a:pt x="745671" y="370935"/>
                    <a:pt x="1491342" y="-4622"/>
                    <a:pt x="2360644" y="43"/>
                  </a:cubicBezTo>
                  <a:cubicBezTo>
                    <a:pt x="3229946" y="4708"/>
                    <a:pt x="4831702" y="715390"/>
                    <a:pt x="5215812" y="774484"/>
                  </a:cubicBezTo>
                </a:path>
              </a:pathLst>
            </a:custGeom>
            <a:noFill/>
            <a:ln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자유형 6"/>
            <p:cNvSpPr/>
            <p:nvPr/>
          </p:nvSpPr>
          <p:spPr>
            <a:xfrm>
              <a:off x="2911151" y="1304108"/>
              <a:ext cx="1922106" cy="198121"/>
            </a:xfrm>
            <a:custGeom>
              <a:avLst/>
              <a:gdLst>
                <a:gd name="connsiteX0" fmla="*/ 0 w 1922106"/>
                <a:gd name="connsiteY0" fmla="*/ 391907 h 391907"/>
                <a:gd name="connsiteX1" fmla="*/ 1194318 w 1922106"/>
                <a:gd name="connsiteY1" fmla="*/ 21 h 391907"/>
                <a:gd name="connsiteX2" fmla="*/ 1922106 w 1922106"/>
                <a:gd name="connsiteY2" fmla="*/ 373245 h 391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2106" h="391907">
                  <a:moveTo>
                    <a:pt x="0" y="391907"/>
                  </a:moveTo>
                  <a:cubicBezTo>
                    <a:pt x="436983" y="197519"/>
                    <a:pt x="873967" y="3131"/>
                    <a:pt x="1194318" y="21"/>
                  </a:cubicBezTo>
                  <a:cubicBezTo>
                    <a:pt x="1514669" y="-3089"/>
                    <a:pt x="1799253" y="326592"/>
                    <a:pt x="1922106" y="373245"/>
                  </a:cubicBezTo>
                </a:path>
              </a:pathLst>
            </a:custGeom>
            <a:noFill/>
            <a:ln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자유형 7"/>
            <p:cNvSpPr/>
            <p:nvPr/>
          </p:nvSpPr>
          <p:spPr>
            <a:xfrm>
              <a:off x="3601616" y="1412776"/>
              <a:ext cx="513184" cy="89453"/>
            </a:xfrm>
            <a:custGeom>
              <a:avLst/>
              <a:gdLst>
                <a:gd name="connsiteX0" fmla="*/ 0 w 513184"/>
                <a:gd name="connsiteY0" fmla="*/ 149394 h 149394"/>
                <a:gd name="connsiteX1" fmla="*/ 261257 w 513184"/>
                <a:gd name="connsiteY1" fmla="*/ 104 h 149394"/>
                <a:gd name="connsiteX2" fmla="*/ 513184 w 513184"/>
                <a:gd name="connsiteY2" fmla="*/ 130732 h 14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3184" h="149394">
                  <a:moveTo>
                    <a:pt x="0" y="149394"/>
                  </a:moveTo>
                  <a:cubicBezTo>
                    <a:pt x="87863" y="76304"/>
                    <a:pt x="175726" y="3214"/>
                    <a:pt x="261257" y="104"/>
                  </a:cubicBezTo>
                  <a:cubicBezTo>
                    <a:pt x="346788" y="-3006"/>
                    <a:pt x="429986" y="63863"/>
                    <a:pt x="513184" y="130732"/>
                  </a:cubicBezTo>
                </a:path>
              </a:pathLst>
            </a:custGeom>
            <a:noFill/>
            <a:ln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207154" y="3218936"/>
            <a:ext cx="8541310" cy="1281799"/>
            <a:chOff x="-1044624" y="2814437"/>
            <a:chExt cx="13025140" cy="1406651"/>
          </a:xfrm>
        </p:grpSpPr>
        <p:grpSp>
          <p:nvGrpSpPr>
            <p:cNvPr id="10" name="그룹 9"/>
            <p:cNvGrpSpPr/>
            <p:nvPr/>
          </p:nvGrpSpPr>
          <p:grpSpPr>
            <a:xfrm>
              <a:off x="-1044624" y="3071811"/>
              <a:ext cx="13025140" cy="1149277"/>
              <a:chOff x="-1044624" y="3071811"/>
              <a:chExt cx="13025140" cy="1149277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44624" y="3071811"/>
                <a:ext cx="13025140" cy="1149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직사각형 12"/>
              <p:cNvSpPr/>
              <p:nvPr/>
            </p:nvSpPr>
            <p:spPr>
              <a:xfrm>
                <a:off x="3643896" y="3657851"/>
                <a:ext cx="332180" cy="324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52028" y="3573016"/>
                <a:ext cx="5159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mtClean="0">
                    <a:solidFill>
                      <a:srgbClr val="3802C0"/>
                    </a:solidFill>
                  </a:rPr>
                  <a:t>8</a:t>
                </a:r>
                <a:endParaRPr lang="en-US" sz="2800">
                  <a:solidFill>
                    <a:srgbClr val="3802C0"/>
                  </a:solidFill>
                </a:endParaRPr>
              </a:p>
            </p:txBody>
          </p:sp>
        </p:grpSp>
        <p:sp>
          <p:nvSpPr>
            <p:cNvPr id="11" name="자유형 10"/>
            <p:cNvSpPr/>
            <p:nvPr/>
          </p:nvSpPr>
          <p:spPr>
            <a:xfrm>
              <a:off x="-403761" y="2814437"/>
              <a:ext cx="4203865" cy="380025"/>
            </a:xfrm>
            <a:custGeom>
              <a:avLst/>
              <a:gdLst>
                <a:gd name="connsiteX0" fmla="*/ 0 w 4203865"/>
                <a:gd name="connsiteY0" fmla="*/ 380025 h 380025"/>
                <a:gd name="connsiteX1" fmla="*/ 1923803 w 4203865"/>
                <a:gd name="connsiteY1" fmla="*/ 15 h 380025"/>
                <a:gd name="connsiteX2" fmla="*/ 4203865 w 4203865"/>
                <a:gd name="connsiteY2" fmla="*/ 368150 h 38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3865" h="380025">
                  <a:moveTo>
                    <a:pt x="0" y="380025"/>
                  </a:moveTo>
                  <a:cubicBezTo>
                    <a:pt x="611579" y="191009"/>
                    <a:pt x="1223159" y="1994"/>
                    <a:pt x="1923803" y="15"/>
                  </a:cubicBezTo>
                  <a:cubicBezTo>
                    <a:pt x="2624447" y="-1964"/>
                    <a:pt x="3414156" y="183093"/>
                    <a:pt x="4203865" y="368150"/>
                  </a:cubicBezTo>
                </a:path>
              </a:pathLst>
            </a:custGeom>
            <a:noFill/>
            <a:ln>
              <a:solidFill>
                <a:srgbClr val="3802C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내용 개체 틀 2"/>
          <p:cNvSpPr txBox="1">
            <a:spLocks/>
          </p:cNvSpPr>
          <p:nvPr/>
        </p:nvSpPr>
        <p:spPr>
          <a:xfrm>
            <a:off x="609600" y="260648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그 다음엔 </a:t>
            </a:r>
            <a:r>
              <a:rPr lang="ko-KR" altLang="en-US" dirty="0" err="1" smtClean="0"/>
              <a:t>피봇보다</a:t>
            </a:r>
            <a:r>
              <a:rPr lang="ko-KR" altLang="en-US" dirty="0" smtClean="0"/>
              <a:t> 큰 수와 </a:t>
            </a:r>
            <a:r>
              <a:rPr lang="ko-KR" altLang="en-US" dirty="0" err="1" smtClean="0"/>
              <a:t>피봇보다</a:t>
            </a:r>
            <a:r>
              <a:rPr lang="ko-KR" altLang="en-US" dirty="0" smtClean="0"/>
              <a:t> 작은 수를 다음과 같이 각각 교환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7766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US" dirty="0" err="1"/>
              <a:t>QuickSort</a:t>
            </a:r>
            <a:r>
              <a:rPr lang="en-US" dirty="0"/>
              <a:t>(A,0,3</a:t>
            </a:r>
            <a:r>
              <a:rPr lang="en-US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호출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5718" y="2564904"/>
            <a:ext cx="8229600" cy="1080120"/>
          </a:xfrm>
        </p:spPr>
        <p:txBody>
          <a:bodyPr/>
          <a:lstStyle/>
          <a:p>
            <a:r>
              <a:rPr lang="ko-KR" altLang="en-US" dirty="0" err="1"/>
              <a:t>피봇</a:t>
            </a:r>
            <a:r>
              <a:rPr lang="ko-KR" altLang="en-US" dirty="0"/>
              <a:t> </a:t>
            </a:r>
            <a:r>
              <a:rPr lang="en-US" altLang="ko-KR" dirty="0"/>
              <a:t>A[3]=6</a:t>
            </a:r>
            <a:r>
              <a:rPr lang="ko-KR" altLang="en-US" dirty="0"/>
              <a:t>이라면</a:t>
            </a:r>
            <a:r>
              <a:rPr lang="en-US" altLang="ko-KR" dirty="0"/>
              <a:t>, line 2</a:t>
            </a:r>
            <a:r>
              <a:rPr lang="ko-KR" altLang="en-US" dirty="0"/>
              <a:t>에서 아래와 같이 원소들의 자리를 바꾼다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245066"/>
              </p:ext>
            </p:extLst>
          </p:nvPr>
        </p:nvGraphicFramePr>
        <p:xfrm>
          <a:off x="2640178" y="1124744"/>
          <a:ext cx="3948048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자유형 7"/>
          <p:cNvSpPr/>
          <p:nvPr/>
        </p:nvSpPr>
        <p:spPr>
          <a:xfrm>
            <a:off x="4932040" y="3503978"/>
            <a:ext cx="1345205" cy="213527"/>
          </a:xfrm>
          <a:custGeom>
            <a:avLst/>
            <a:gdLst>
              <a:gd name="connsiteX0" fmla="*/ 0 w 653143"/>
              <a:gd name="connsiteY0" fmla="*/ 121428 h 121428"/>
              <a:gd name="connsiteX1" fmla="*/ 345233 w 653143"/>
              <a:gd name="connsiteY1" fmla="*/ 130 h 121428"/>
              <a:gd name="connsiteX2" fmla="*/ 653143 w 653143"/>
              <a:gd name="connsiteY2" fmla="*/ 102767 h 12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121428">
                <a:moveTo>
                  <a:pt x="0" y="121428"/>
                </a:moveTo>
                <a:cubicBezTo>
                  <a:pt x="118188" y="62334"/>
                  <a:pt x="236376" y="3240"/>
                  <a:pt x="345233" y="130"/>
                </a:cubicBezTo>
                <a:cubicBezTo>
                  <a:pt x="454090" y="-2980"/>
                  <a:pt x="553616" y="49893"/>
                  <a:pt x="653143" y="102767"/>
                </a:cubicBezTo>
              </a:path>
            </a:pathLst>
          </a:custGeom>
          <a:noFill/>
          <a:ln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자유형 10"/>
          <p:cNvSpPr/>
          <p:nvPr/>
        </p:nvSpPr>
        <p:spPr>
          <a:xfrm>
            <a:off x="3065308" y="5013176"/>
            <a:ext cx="2112086" cy="288296"/>
          </a:xfrm>
          <a:custGeom>
            <a:avLst/>
            <a:gdLst>
              <a:gd name="connsiteX0" fmla="*/ 0 w 1250302"/>
              <a:gd name="connsiteY0" fmla="*/ 149303 h 149303"/>
              <a:gd name="connsiteX1" fmla="*/ 653143 w 1250302"/>
              <a:gd name="connsiteY1" fmla="*/ 14 h 149303"/>
              <a:gd name="connsiteX2" fmla="*/ 1250302 w 1250302"/>
              <a:gd name="connsiteY2" fmla="*/ 139973 h 149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0302" h="149303">
                <a:moveTo>
                  <a:pt x="0" y="149303"/>
                </a:moveTo>
                <a:cubicBezTo>
                  <a:pt x="222379" y="75436"/>
                  <a:pt x="444759" y="1569"/>
                  <a:pt x="653143" y="14"/>
                </a:cubicBezTo>
                <a:cubicBezTo>
                  <a:pt x="861527" y="-1541"/>
                  <a:pt x="1163216" y="122867"/>
                  <a:pt x="1250302" y="139973"/>
                </a:cubicBezTo>
              </a:path>
            </a:pathLst>
          </a:custGeom>
          <a:noFill/>
          <a:ln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/>
          <p:cNvSpPr/>
          <p:nvPr/>
        </p:nvSpPr>
        <p:spPr>
          <a:xfrm>
            <a:off x="2267744" y="4264141"/>
            <a:ext cx="360040" cy="319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4997374" y="5989364"/>
            <a:ext cx="360040" cy="319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87318"/>
              </p:ext>
            </p:extLst>
          </p:nvPr>
        </p:nvGraphicFramePr>
        <p:xfrm>
          <a:off x="2627784" y="3728068"/>
          <a:ext cx="3948048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34995"/>
              </p:ext>
            </p:extLst>
          </p:nvPr>
        </p:nvGraphicFramePr>
        <p:xfrm>
          <a:off x="2627784" y="5384252"/>
          <a:ext cx="3948048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838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1656184"/>
          </a:xfrm>
        </p:spPr>
        <p:txBody>
          <a:bodyPr/>
          <a:lstStyle/>
          <a:p>
            <a:r>
              <a:rPr lang="en-US" dirty="0" smtClean="0"/>
              <a:t>line </a:t>
            </a:r>
            <a:r>
              <a:rPr lang="en-US" dirty="0"/>
              <a:t>3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(A,0,2-1) = </a:t>
            </a:r>
            <a:r>
              <a:rPr lang="en-US" dirty="0" err="1">
                <a:solidFill>
                  <a:srgbClr val="FF0000"/>
                </a:solidFill>
              </a:rPr>
              <a:t>QuickSort</a:t>
            </a:r>
            <a:r>
              <a:rPr lang="en-US" dirty="0">
                <a:solidFill>
                  <a:srgbClr val="FF0000"/>
                </a:solidFill>
              </a:rPr>
              <a:t>(A,0,1)</a:t>
            </a:r>
            <a:r>
              <a:rPr lang="ko-KR" altLang="en-US" dirty="0"/>
              <a:t>이 호출되고</a:t>
            </a:r>
            <a:r>
              <a:rPr lang="en-US" altLang="ko-KR" dirty="0"/>
              <a:t>, </a:t>
            </a:r>
            <a:r>
              <a:rPr lang="ko-KR" altLang="en-US" dirty="0"/>
              <a:t>그 다음 </a:t>
            </a:r>
            <a:r>
              <a:rPr lang="en-US" dirty="0"/>
              <a:t>line 4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(A,2+1,3) = </a:t>
            </a:r>
            <a:r>
              <a:rPr lang="en-US" dirty="0" err="1"/>
              <a:t>QuickSort</a:t>
            </a:r>
            <a:r>
              <a:rPr lang="en-US" dirty="0"/>
              <a:t>(A,3,3)</a:t>
            </a:r>
            <a:r>
              <a:rPr lang="ko-KR" altLang="en-US" dirty="0"/>
              <a:t>이 </a:t>
            </a:r>
            <a:r>
              <a:rPr lang="ko-KR" altLang="en-US" dirty="0" smtClean="0"/>
              <a:t>호출</a:t>
            </a:r>
            <a:endParaRPr lang="ko-KR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411760" y="2132856"/>
            <a:ext cx="38425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 latinLnBrk="1"/>
            <a:r>
              <a:rPr lang="en-US" sz="3200" dirty="0" err="1"/>
              <a:t>QuickSort</a:t>
            </a:r>
            <a:r>
              <a:rPr lang="en-US" sz="3200" dirty="0"/>
              <a:t>(A,0,1) </a:t>
            </a:r>
            <a:r>
              <a:rPr lang="ko-KR" altLang="en-US" sz="3200" dirty="0"/>
              <a:t>호출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95490"/>
              </p:ext>
            </p:extLst>
          </p:nvPr>
        </p:nvGraphicFramePr>
        <p:xfrm>
          <a:off x="2987824" y="2852936"/>
          <a:ext cx="1974024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395536" y="400506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0" indent="-268288" fontAlgn="base" latinLnBrk="1">
              <a:buFont typeface="Arial" pitchFamily="34" charset="0"/>
              <a:buChar char="•"/>
            </a:pPr>
            <a:r>
              <a:rPr lang="ko-KR" altLang="en-US" sz="2800" dirty="0" err="1">
                <a:latin typeface="+mn-ea"/>
              </a:rPr>
              <a:t>피봇</a:t>
            </a:r>
            <a:r>
              <a:rPr lang="ko-KR" altLang="en-US" sz="2800" dirty="0">
                <a:latin typeface="+mn-ea"/>
              </a:rPr>
              <a:t> </a:t>
            </a:r>
            <a:r>
              <a:rPr lang="en-US" altLang="ko-KR" sz="2800" dirty="0">
                <a:latin typeface="+mn-ea"/>
              </a:rPr>
              <a:t>A[1]=3</a:t>
            </a:r>
            <a:r>
              <a:rPr lang="ko-KR" altLang="en-US" sz="2800" dirty="0">
                <a:latin typeface="+mn-ea"/>
              </a:rPr>
              <a:t>이라면</a:t>
            </a:r>
            <a:r>
              <a:rPr lang="en-US" altLang="ko-KR" sz="2800" dirty="0">
                <a:latin typeface="+mn-ea"/>
              </a:rPr>
              <a:t>, line 2</a:t>
            </a:r>
            <a:r>
              <a:rPr lang="ko-KR" altLang="en-US" sz="2800" dirty="0">
                <a:latin typeface="+mn-ea"/>
              </a:rPr>
              <a:t>에서 아래와 같이 원소들의 자리를 바꾼다</a:t>
            </a:r>
            <a:r>
              <a:rPr lang="en-US" altLang="ko-KR" sz="2800" dirty="0">
                <a:latin typeface="+mn-ea"/>
              </a:rPr>
              <a:t>.</a:t>
            </a:r>
            <a:endParaRPr lang="ko-KR" altLang="en-US" sz="2800" dirty="0">
              <a:latin typeface="+mn-ea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66384"/>
              </p:ext>
            </p:extLst>
          </p:nvPr>
        </p:nvGraphicFramePr>
        <p:xfrm>
          <a:off x="1043608" y="5312244"/>
          <a:ext cx="1974024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126727"/>
              </p:ext>
            </p:extLst>
          </p:nvPr>
        </p:nvGraphicFramePr>
        <p:xfrm>
          <a:off x="5046248" y="5301208"/>
          <a:ext cx="1974024" cy="925068"/>
        </p:xfrm>
        <a:graphic>
          <a:graphicData uri="http://schemas.openxmlformats.org/drawingml/2006/table">
            <a:tbl>
              <a:tblPr/>
              <a:tblGrid>
                <a:gridCol w="987012"/>
                <a:gridCol w="987012"/>
              </a:tblGrid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en-US" sz="2800" kern="0" spc="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자유형 9"/>
          <p:cNvSpPr/>
          <p:nvPr/>
        </p:nvSpPr>
        <p:spPr>
          <a:xfrm>
            <a:off x="5459043" y="5015673"/>
            <a:ext cx="1129181" cy="213527"/>
          </a:xfrm>
          <a:custGeom>
            <a:avLst/>
            <a:gdLst>
              <a:gd name="connsiteX0" fmla="*/ 0 w 653143"/>
              <a:gd name="connsiteY0" fmla="*/ 121428 h 121428"/>
              <a:gd name="connsiteX1" fmla="*/ 345233 w 653143"/>
              <a:gd name="connsiteY1" fmla="*/ 130 h 121428"/>
              <a:gd name="connsiteX2" fmla="*/ 653143 w 653143"/>
              <a:gd name="connsiteY2" fmla="*/ 102767 h 12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121428">
                <a:moveTo>
                  <a:pt x="0" y="121428"/>
                </a:moveTo>
                <a:cubicBezTo>
                  <a:pt x="118188" y="62334"/>
                  <a:pt x="236376" y="3240"/>
                  <a:pt x="345233" y="130"/>
                </a:cubicBezTo>
                <a:cubicBezTo>
                  <a:pt x="454090" y="-2980"/>
                  <a:pt x="553616" y="49893"/>
                  <a:pt x="653143" y="102767"/>
                </a:cubicBezTo>
              </a:path>
            </a:pathLst>
          </a:custGeom>
          <a:noFill/>
          <a:ln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8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bynag\AppData\Local\Microsoft\Windows\Temporary Internet Files\Content.IE5\E7F7YRZS\MC9002997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402" y="1541375"/>
            <a:ext cx="2635734" cy="255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오른쪽 화살표 3"/>
          <p:cNvSpPr/>
          <p:nvPr/>
        </p:nvSpPr>
        <p:spPr>
          <a:xfrm>
            <a:off x="2568150" y="2501210"/>
            <a:ext cx="360040" cy="432048"/>
          </a:xfrm>
          <a:prstGeom prst="rightArrow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타원 4"/>
          <p:cNvSpPr/>
          <p:nvPr/>
        </p:nvSpPr>
        <p:spPr>
          <a:xfrm>
            <a:off x="6612660" y="1772816"/>
            <a:ext cx="1991788" cy="203285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isometricBottomDown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타원 6"/>
          <p:cNvSpPr/>
          <p:nvPr/>
        </p:nvSpPr>
        <p:spPr>
          <a:xfrm>
            <a:off x="347964" y="1700807"/>
            <a:ext cx="1991788" cy="203285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isometricBottomDown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오른쪽 화살표 7"/>
          <p:cNvSpPr/>
          <p:nvPr/>
        </p:nvSpPr>
        <p:spPr>
          <a:xfrm>
            <a:off x="6012160" y="2564904"/>
            <a:ext cx="360040" cy="432048"/>
          </a:xfrm>
          <a:prstGeom prst="rightArrow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5996" y="242088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mtClean="0"/>
              <a:t>문 제</a:t>
            </a:r>
            <a:r>
              <a:rPr lang="en-US" sz="2800" smtClean="0"/>
              <a:t> 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4499992" y="227687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>
                <a:solidFill>
                  <a:srgbClr val="C00000"/>
                </a:solidFill>
              </a:rPr>
              <a:t>부분 해</a:t>
            </a:r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1920" y="83671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smtClean="0"/>
              <a:t>부분 문제</a:t>
            </a:r>
            <a:r>
              <a:rPr lang="en-US" sz="3200" smtClean="0"/>
              <a:t> </a:t>
            </a:r>
            <a:endParaRPr lang="en-US" sz="3200"/>
          </a:p>
        </p:txBody>
      </p:sp>
      <p:sp>
        <p:nvSpPr>
          <p:cNvPr id="12" name="TextBox 11"/>
          <p:cNvSpPr txBox="1"/>
          <p:nvPr/>
        </p:nvSpPr>
        <p:spPr>
          <a:xfrm>
            <a:off x="3347864" y="22048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>
                <a:solidFill>
                  <a:srgbClr val="C00000"/>
                </a:solidFill>
              </a:rPr>
              <a:t>부분 해</a:t>
            </a:r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1840" y="274085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>
                <a:solidFill>
                  <a:srgbClr val="C00000"/>
                </a:solidFill>
              </a:rPr>
              <a:t>부분 해</a:t>
            </a:r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5976" y="295688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>
                <a:solidFill>
                  <a:srgbClr val="C00000"/>
                </a:solidFill>
              </a:rPr>
              <a:t>부분 해</a:t>
            </a:r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3308" y="2996952"/>
            <a:ext cx="91709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/>
              <a:t>분할</a:t>
            </a:r>
            <a:endParaRPr lang="en-US" sz="2000"/>
          </a:p>
        </p:txBody>
      </p:sp>
      <p:sp>
        <p:nvSpPr>
          <p:cNvPr id="16" name="TextBox 15"/>
          <p:cNvSpPr txBox="1"/>
          <p:nvPr/>
        </p:nvSpPr>
        <p:spPr>
          <a:xfrm>
            <a:off x="7214549" y="1704366"/>
            <a:ext cx="91709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/>
              <a:t>정복</a:t>
            </a:r>
            <a:endParaRPr lang="en-US" sz="2000"/>
          </a:p>
        </p:txBody>
      </p:sp>
      <p:sp>
        <p:nvSpPr>
          <p:cNvPr id="17" name="TextBox 16"/>
          <p:cNvSpPr txBox="1"/>
          <p:nvPr/>
        </p:nvSpPr>
        <p:spPr>
          <a:xfrm>
            <a:off x="6876256" y="2501210"/>
            <a:ext cx="1593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mtClean="0"/>
              <a:t>문제 해</a:t>
            </a:r>
            <a:r>
              <a:rPr lang="en-US" sz="2800" smtClean="0"/>
              <a:t> </a:t>
            </a:r>
            <a:endParaRPr lang="en-US" sz="2800"/>
          </a:p>
        </p:txBody>
      </p:sp>
      <p:sp>
        <p:nvSpPr>
          <p:cNvPr id="18" name="TextBox 17"/>
          <p:cNvSpPr txBox="1"/>
          <p:nvPr/>
        </p:nvSpPr>
        <p:spPr>
          <a:xfrm>
            <a:off x="5733633" y="3011263"/>
            <a:ext cx="917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smtClean="0"/>
              <a:t>취합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98264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line </a:t>
            </a:r>
            <a:r>
              <a:rPr lang="en-US" dirty="0"/>
              <a:t>3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(A,0,1-1) = </a:t>
            </a:r>
            <a:r>
              <a:rPr lang="en-US" dirty="0" err="1"/>
              <a:t>QuickSort</a:t>
            </a:r>
            <a:r>
              <a:rPr lang="en-US" dirty="0"/>
              <a:t>(A,0,0)</a:t>
            </a:r>
            <a:r>
              <a:rPr lang="ko-KR" altLang="en-US" dirty="0"/>
              <a:t>이 호출되고</a:t>
            </a:r>
            <a:r>
              <a:rPr lang="en-US" altLang="ko-KR" dirty="0"/>
              <a:t>, </a:t>
            </a:r>
            <a:r>
              <a:rPr lang="en-US" dirty="0"/>
              <a:t>line 4</a:t>
            </a:r>
            <a:r>
              <a:rPr lang="ko-KR" altLang="en-US" dirty="0"/>
              <a:t>에서 </a:t>
            </a:r>
            <a:r>
              <a:rPr lang="en-US" dirty="0" err="1"/>
              <a:t>QuickSort</a:t>
            </a:r>
            <a:r>
              <a:rPr lang="en-US" dirty="0"/>
              <a:t>(A,1+1,1) = </a:t>
            </a:r>
            <a:r>
              <a:rPr lang="en-US" dirty="0" err="1"/>
              <a:t>QuickSort</a:t>
            </a:r>
            <a:r>
              <a:rPr lang="en-US" dirty="0"/>
              <a:t>(A,2,1)</a:t>
            </a:r>
            <a:r>
              <a:rPr lang="ko-KR" altLang="en-US" dirty="0"/>
              <a:t>이 </a:t>
            </a:r>
            <a:r>
              <a:rPr lang="ko-KR" altLang="en-US" dirty="0" smtClean="0"/>
              <a:t>호출</a:t>
            </a:r>
            <a:endParaRPr lang="ko-KR" altLang="en-US" dirty="0"/>
          </a:p>
          <a:p>
            <a:pPr lvl="0" fontAlgn="base" latinLnBrk="1">
              <a:spcAft>
                <a:spcPts val="1800"/>
              </a:spcAft>
            </a:pPr>
            <a:r>
              <a:rPr lang="en-US" altLang="ko-KR" dirty="0" err="1"/>
              <a:t>QuickSort</a:t>
            </a:r>
            <a:r>
              <a:rPr lang="en-US" altLang="ko-KR" dirty="0"/>
              <a:t>(A,0,0) </a:t>
            </a:r>
            <a:r>
              <a:rPr lang="ko-KR" altLang="en-US" dirty="0"/>
              <a:t>호출</a:t>
            </a:r>
            <a:r>
              <a:rPr lang="en-US" altLang="ko-KR" dirty="0"/>
              <a:t>: Line 1</a:t>
            </a:r>
            <a:r>
              <a:rPr lang="ko-KR" altLang="en-US" dirty="0"/>
              <a:t>의 </a:t>
            </a:r>
            <a:r>
              <a:rPr lang="en-US" altLang="ko-KR" dirty="0"/>
              <a:t>if-</a:t>
            </a:r>
            <a:r>
              <a:rPr lang="ko-KR" altLang="en-US" dirty="0"/>
              <a:t>조건이 ‘거짓’이 되어서 알고리즘을 더 이상 수행하지 않는다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>
              <a:spcAft>
                <a:spcPts val="1800"/>
              </a:spcAft>
            </a:pPr>
            <a:r>
              <a:rPr lang="en-US" altLang="ko-KR" dirty="0" err="1"/>
              <a:t>QuickSort</a:t>
            </a:r>
            <a:r>
              <a:rPr lang="en-US" altLang="ko-KR" dirty="0"/>
              <a:t>(A,2,1) </a:t>
            </a:r>
            <a:r>
              <a:rPr lang="ko-KR" altLang="en-US" dirty="0"/>
              <a:t>호출</a:t>
            </a:r>
            <a:r>
              <a:rPr lang="en-US" altLang="ko-KR" dirty="0"/>
              <a:t>: Line 1</a:t>
            </a:r>
            <a:r>
              <a:rPr lang="ko-KR" altLang="en-US" dirty="0"/>
              <a:t>의 </a:t>
            </a:r>
            <a:r>
              <a:rPr lang="en-US" altLang="ko-KR" dirty="0"/>
              <a:t>if-</a:t>
            </a:r>
            <a:r>
              <a:rPr lang="ko-KR" altLang="en-US" dirty="0"/>
              <a:t>조건이 ‘거짓’이므로 알고리즘을 수행하지 않는다</a:t>
            </a:r>
            <a:r>
              <a:rPr lang="en-US" altLang="ko-KR" dirty="0" smtClean="0"/>
              <a:t>.</a:t>
            </a:r>
          </a:p>
          <a:p>
            <a:pPr fontAlgn="base" latinLnBrk="1">
              <a:spcAft>
                <a:spcPts val="1800"/>
              </a:spcAft>
            </a:pPr>
            <a:r>
              <a:rPr lang="ko-KR" altLang="en-US" dirty="0"/>
              <a:t>위의 과정과 유사하게 </a:t>
            </a:r>
            <a:r>
              <a:rPr lang="en-US" altLang="ko-KR" dirty="0"/>
              <a:t>A[2]~A[3]</a:t>
            </a:r>
            <a:r>
              <a:rPr lang="ko-KR" altLang="en-US" dirty="0"/>
              <a:t>도 정렬되며</a:t>
            </a:r>
            <a:r>
              <a:rPr lang="en-US" altLang="ko-KR" dirty="0"/>
              <a:t>, </a:t>
            </a:r>
            <a:r>
              <a:rPr lang="en-US" altLang="ko-KR" dirty="0" err="1"/>
              <a:t>QuickSort</a:t>
            </a:r>
            <a:r>
              <a:rPr lang="en-US" altLang="ko-KR" dirty="0"/>
              <a:t>(A,0,3)</a:t>
            </a:r>
            <a:r>
              <a:rPr lang="ko-KR" altLang="en-US" dirty="0"/>
              <a:t>이 아래와 같이 완성된다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marL="0" indent="0">
              <a:spcAft>
                <a:spcPts val="1800"/>
              </a:spcAft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373216"/>
            <a:ext cx="474956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27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시간복잡도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512168"/>
          </a:xfrm>
        </p:spPr>
        <p:txBody>
          <a:bodyPr/>
          <a:lstStyle/>
          <a:p>
            <a:pPr fontAlgn="base" latinLnBrk="1"/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정렬의 성능은 </a:t>
            </a:r>
            <a:r>
              <a:rPr lang="ko-KR" altLang="en-US" dirty="0" err="1"/>
              <a:t>피봇</a:t>
            </a:r>
            <a:r>
              <a:rPr lang="ko-KR" altLang="en-US" dirty="0"/>
              <a:t> 선택이 좌우한다</a:t>
            </a:r>
            <a:r>
              <a:rPr lang="en-US" altLang="ko-KR" dirty="0"/>
              <a:t>. </a:t>
            </a:r>
            <a:r>
              <a:rPr lang="ko-KR" altLang="en-US" dirty="0" err="1"/>
              <a:t>피봇으로</a:t>
            </a:r>
            <a:r>
              <a:rPr lang="ko-KR" altLang="en-US" dirty="0"/>
              <a:t> </a:t>
            </a:r>
            <a:r>
              <a:rPr lang="ko-KR" altLang="en-US" dirty="0">
                <a:solidFill>
                  <a:srgbClr val="FF0000"/>
                </a:solidFill>
              </a:rPr>
              <a:t>가장 작은 숫자 </a:t>
            </a:r>
            <a:r>
              <a:rPr lang="ko-KR" altLang="en-US" dirty="0"/>
              <a:t>또는 </a:t>
            </a:r>
            <a:r>
              <a:rPr lang="ko-KR" altLang="en-US" dirty="0">
                <a:solidFill>
                  <a:srgbClr val="FF0000"/>
                </a:solidFill>
              </a:rPr>
              <a:t>가장 큰 숫자</a:t>
            </a:r>
            <a:r>
              <a:rPr lang="ko-KR" altLang="en-US" dirty="0"/>
              <a:t>가 선택되면</a:t>
            </a:r>
            <a:r>
              <a:rPr lang="en-US" altLang="ko-KR" dirty="0"/>
              <a:t>, </a:t>
            </a:r>
            <a:r>
              <a:rPr lang="ko-KR" altLang="en-US" dirty="0"/>
              <a:t>한 부분으로 치우치는 분할을 야기한다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3386609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2627784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42</a:t>
            </a:r>
            <a:endParaRPr lang="en-US" sz="2800"/>
          </a:p>
        </p:txBody>
      </p:sp>
      <p:sp>
        <p:nvSpPr>
          <p:cNvPr id="7" name="TextBox 6"/>
          <p:cNvSpPr txBox="1"/>
          <p:nvPr/>
        </p:nvSpPr>
        <p:spPr>
          <a:xfrm>
            <a:off x="3779912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</a:t>
            </a:r>
            <a:endParaRPr lang="en-US" sz="2800"/>
          </a:p>
        </p:txBody>
      </p:sp>
      <p:sp>
        <p:nvSpPr>
          <p:cNvPr id="8" name="TextBox 7"/>
          <p:cNvSpPr txBox="1"/>
          <p:nvPr/>
        </p:nvSpPr>
        <p:spPr>
          <a:xfrm>
            <a:off x="4355976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18</a:t>
            </a:r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4932040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23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5508104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31</a:t>
            </a:r>
            <a:endParaRPr lang="en-US" sz="2800"/>
          </a:p>
        </p:txBody>
      </p:sp>
      <p:sp>
        <p:nvSpPr>
          <p:cNvPr id="11" name="TextBox 10"/>
          <p:cNvSpPr txBox="1"/>
          <p:nvPr/>
        </p:nvSpPr>
        <p:spPr>
          <a:xfrm>
            <a:off x="6084168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11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6660232" y="3386609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26</a:t>
            </a:r>
            <a:endParaRPr lang="en-US" sz="2800"/>
          </a:p>
        </p:txBody>
      </p:sp>
      <p:sp>
        <p:nvSpPr>
          <p:cNvPr id="13" name="TextBox 12"/>
          <p:cNvSpPr txBox="1"/>
          <p:nvPr/>
        </p:nvSpPr>
        <p:spPr>
          <a:xfrm>
            <a:off x="2051720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2627784" y="4322713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</a:t>
            </a:r>
            <a:endParaRPr lang="en-US" sz="2800"/>
          </a:p>
        </p:txBody>
      </p:sp>
      <p:sp>
        <p:nvSpPr>
          <p:cNvPr id="15" name="TextBox 14"/>
          <p:cNvSpPr txBox="1"/>
          <p:nvPr/>
        </p:nvSpPr>
        <p:spPr>
          <a:xfrm>
            <a:off x="3203848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42</a:t>
            </a:r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17</a:t>
            </a:r>
            <a:endParaRPr lang="en-US" sz="2800"/>
          </a:p>
        </p:txBody>
      </p:sp>
      <p:sp>
        <p:nvSpPr>
          <p:cNvPr id="17" name="TextBox 16"/>
          <p:cNvSpPr txBox="1"/>
          <p:nvPr/>
        </p:nvSpPr>
        <p:spPr>
          <a:xfrm>
            <a:off x="4355976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18</a:t>
            </a:r>
            <a:endParaRPr lang="en-US" sz="2800"/>
          </a:p>
        </p:txBody>
      </p:sp>
      <p:sp>
        <p:nvSpPr>
          <p:cNvPr id="18" name="TextBox 17"/>
          <p:cNvSpPr txBox="1"/>
          <p:nvPr/>
        </p:nvSpPr>
        <p:spPr>
          <a:xfrm>
            <a:off x="4932040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23</a:t>
            </a:r>
            <a:endParaRPr lang="en-US" sz="2800"/>
          </a:p>
        </p:txBody>
      </p:sp>
      <p:sp>
        <p:nvSpPr>
          <p:cNvPr id="19" name="TextBox 18"/>
          <p:cNvSpPr txBox="1"/>
          <p:nvPr/>
        </p:nvSpPr>
        <p:spPr>
          <a:xfrm>
            <a:off x="5508104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31</a:t>
            </a:r>
            <a:endParaRPr lang="en-US" sz="2800"/>
          </a:p>
        </p:txBody>
      </p:sp>
      <p:sp>
        <p:nvSpPr>
          <p:cNvPr id="20" name="TextBox 19"/>
          <p:cNvSpPr txBox="1"/>
          <p:nvPr/>
        </p:nvSpPr>
        <p:spPr>
          <a:xfrm>
            <a:off x="6084168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11</a:t>
            </a:r>
            <a:endParaRPr lang="en-US" sz="2800"/>
          </a:p>
        </p:txBody>
      </p:sp>
      <p:sp>
        <p:nvSpPr>
          <p:cNvPr id="21" name="TextBox 20"/>
          <p:cNvSpPr txBox="1"/>
          <p:nvPr/>
        </p:nvSpPr>
        <p:spPr>
          <a:xfrm>
            <a:off x="6660232" y="4322713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26</a:t>
            </a:r>
            <a:endParaRPr lang="en-US" sz="2800"/>
          </a:p>
        </p:txBody>
      </p:sp>
      <p:sp>
        <p:nvSpPr>
          <p:cNvPr id="22" name="이등변 삼각형 21"/>
          <p:cNvSpPr/>
          <p:nvPr/>
        </p:nvSpPr>
        <p:spPr>
          <a:xfrm>
            <a:off x="2267744" y="3962673"/>
            <a:ext cx="144016" cy="21602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이등변 삼각형 22"/>
          <p:cNvSpPr/>
          <p:nvPr/>
        </p:nvSpPr>
        <p:spPr>
          <a:xfrm>
            <a:off x="2843808" y="4898777"/>
            <a:ext cx="144016" cy="21602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63688" y="285293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 smtClean="0">
                <a:solidFill>
                  <a:srgbClr val="FF0000"/>
                </a:solidFill>
                <a:latin typeface="바탕" pitchFamily="18" charset="-127"/>
                <a:ea typeface="바탕" pitchFamily="18" charset="-127"/>
              </a:rPr>
              <a:t>피봇</a:t>
            </a:r>
            <a:endParaRPr lang="en-US" sz="2400" b="1" dirty="0">
              <a:solidFill>
                <a:srgbClr val="FF0000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51720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46" name="TextBox 45"/>
          <p:cNvSpPr txBox="1"/>
          <p:nvPr/>
        </p:nvSpPr>
        <p:spPr>
          <a:xfrm>
            <a:off x="2627784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</a:t>
            </a:r>
            <a:endParaRPr lang="en-US" sz="2800"/>
          </a:p>
        </p:txBody>
      </p:sp>
      <p:sp>
        <p:nvSpPr>
          <p:cNvPr id="47" name="TextBox 46"/>
          <p:cNvSpPr txBox="1"/>
          <p:nvPr/>
        </p:nvSpPr>
        <p:spPr>
          <a:xfrm>
            <a:off x="3203848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11</a:t>
            </a:r>
            <a:endParaRPr lang="en-US" sz="2800"/>
          </a:p>
        </p:txBody>
      </p:sp>
      <p:sp>
        <p:nvSpPr>
          <p:cNvPr id="48" name="TextBox 47"/>
          <p:cNvSpPr txBox="1"/>
          <p:nvPr/>
        </p:nvSpPr>
        <p:spPr>
          <a:xfrm>
            <a:off x="3779912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17</a:t>
            </a:r>
            <a:endParaRPr lang="en-US" sz="2800"/>
          </a:p>
        </p:txBody>
      </p:sp>
      <p:sp>
        <p:nvSpPr>
          <p:cNvPr id="49" name="TextBox 48"/>
          <p:cNvSpPr txBox="1"/>
          <p:nvPr/>
        </p:nvSpPr>
        <p:spPr>
          <a:xfrm>
            <a:off x="4355976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18</a:t>
            </a:r>
            <a:endParaRPr lang="en-US" sz="2800"/>
          </a:p>
        </p:txBody>
      </p:sp>
      <p:sp>
        <p:nvSpPr>
          <p:cNvPr id="50" name="TextBox 49"/>
          <p:cNvSpPr txBox="1"/>
          <p:nvPr/>
        </p:nvSpPr>
        <p:spPr>
          <a:xfrm>
            <a:off x="4932040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23</a:t>
            </a:r>
            <a:endParaRPr lang="en-US" sz="2800"/>
          </a:p>
        </p:txBody>
      </p:sp>
      <p:sp>
        <p:nvSpPr>
          <p:cNvPr id="51" name="TextBox 50"/>
          <p:cNvSpPr txBox="1"/>
          <p:nvPr/>
        </p:nvSpPr>
        <p:spPr>
          <a:xfrm>
            <a:off x="5508104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84168" y="6021288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31</a:t>
            </a:r>
            <a:endParaRPr lang="en-US" sz="2800"/>
          </a:p>
        </p:txBody>
      </p:sp>
      <p:sp>
        <p:nvSpPr>
          <p:cNvPr id="53" name="TextBox 52"/>
          <p:cNvSpPr txBox="1"/>
          <p:nvPr/>
        </p:nvSpPr>
        <p:spPr>
          <a:xfrm>
            <a:off x="6660232" y="60212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42</a:t>
            </a:r>
            <a:endParaRPr lang="en-US" sz="2800"/>
          </a:p>
        </p:txBody>
      </p:sp>
      <p:sp>
        <p:nvSpPr>
          <p:cNvPr id="54" name="이등변 삼각형 53"/>
          <p:cNvSpPr/>
          <p:nvPr/>
        </p:nvSpPr>
        <p:spPr>
          <a:xfrm>
            <a:off x="6300192" y="6597352"/>
            <a:ext cx="144016" cy="21602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139952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119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lvl="0" fontAlgn="base" latinLnBrk="1"/>
            <a:r>
              <a:rPr lang="ko-KR" altLang="en-US" dirty="0" err="1"/>
              <a:t>피봇</a:t>
            </a:r>
            <a:r>
              <a:rPr lang="en-US" altLang="ko-KR" dirty="0"/>
              <a:t>=1</a:t>
            </a:r>
            <a:r>
              <a:rPr lang="ko-KR" altLang="en-US" dirty="0"/>
              <a:t>일 때</a:t>
            </a:r>
            <a:r>
              <a:rPr lang="en-US" altLang="ko-KR" dirty="0"/>
              <a:t>: 8</a:t>
            </a:r>
            <a:r>
              <a:rPr lang="ko-KR" altLang="en-US" dirty="0"/>
              <a:t>회 </a:t>
            </a:r>
            <a:r>
              <a:rPr lang="en-US" altLang="ko-KR" dirty="0"/>
              <a:t>- [17 42 9 18 23 31 11 26]</a:t>
            </a:r>
            <a:r>
              <a:rPr lang="ko-KR" altLang="en-US" dirty="0"/>
              <a:t>과 각각 </a:t>
            </a:r>
            <a:r>
              <a:rPr lang="en-US" altLang="ko-KR" dirty="0"/>
              <a:t>1</a:t>
            </a:r>
            <a:r>
              <a:rPr lang="ko-KR" altLang="en-US" dirty="0"/>
              <a:t>회씩 비교</a:t>
            </a:r>
          </a:p>
          <a:p>
            <a:pPr lvl="0" fontAlgn="base" latinLnBrk="1"/>
            <a:r>
              <a:rPr lang="ko-KR" altLang="en-US" dirty="0" err="1"/>
              <a:t>피봇</a:t>
            </a:r>
            <a:r>
              <a:rPr lang="en-US" altLang="ko-KR" dirty="0"/>
              <a:t>=9</a:t>
            </a:r>
            <a:r>
              <a:rPr lang="ko-KR" altLang="en-US" dirty="0"/>
              <a:t>일 때</a:t>
            </a:r>
            <a:r>
              <a:rPr lang="en-US" altLang="ko-KR" dirty="0"/>
              <a:t>: 7</a:t>
            </a:r>
            <a:r>
              <a:rPr lang="ko-KR" altLang="en-US" dirty="0"/>
              <a:t>회 </a:t>
            </a:r>
            <a:r>
              <a:rPr lang="en-US" altLang="ko-KR" dirty="0"/>
              <a:t>- [42 17 18 23 31 11 26]</a:t>
            </a:r>
            <a:r>
              <a:rPr lang="ko-KR" altLang="en-US" dirty="0"/>
              <a:t>과 각각 </a:t>
            </a:r>
            <a:r>
              <a:rPr lang="en-US" altLang="ko-KR" dirty="0"/>
              <a:t>1</a:t>
            </a:r>
            <a:r>
              <a:rPr lang="ko-KR" altLang="en-US" dirty="0"/>
              <a:t>회씩 비교</a:t>
            </a:r>
          </a:p>
          <a:p>
            <a:pPr lvl="0" fontAlgn="base" latinLnBrk="1"/>
            <a:r>
              <a:rPr lang="ko-KR" altLang="en-US" dirty="0" err="1"/>
              <a:t>피봇</a:t>
            </a:r>
            <a:r>
              <a:rPr lang="en-US" altLang="ko-KR" dirty="0"/>
              <a:t>=11</a:t>
            </a:r>
            <a:r>
              <a:rPr lang="ko-KR" altLang="en-US" dirty="0"/>
              <a:t>일 때</a:t>
            </a:r>
            <a:r>
              <a:rPr lang="en-US" altLang="ko-KR" dirty="0"/>
              <a:t>: 6</a:t>
            </a:r>
            <a:r>
              <a:rPr lang="ko-KR" altLang="en-US" dirty="0"/>
              <a:t>회 </a:t>
            </a:r>
            <a:r>
              <a:rPr lang="en-US" altLang="ko-KR" dirty="0"/>
              <a:t>- [17 18 23 31 42 26]</a:t>
            </a:r>
            <a:r>
              <a:rPr lang="ko-KR" altLang="en-US" dirty="0"/>
              <a:t>과 각각 </a:t>
            </a:r>
            <a:r>
              <a:rPr lang="en-US" altLang="ko-KR" dirty="0"/>
              <a:t>1</a:t>
            </a:r>
            <a:r>
              <a:rPr lang="ko-KR" altLang="en-US" dirty="0"/>
              <a:t>회씩 비교</a:t>
            </a:r>
          </a:p>
          <a:p>
            <a:pPr fontAlgn="base" latinLnBrk="1"/>
            <a:r>
              <a:rPr lang="ko-KR" altLang="en-US" dirty="0"/>
              <a:t>⋯</a:t>
            </a:r>
          </a:p>
          <a:p>
            <a:pPr lvl="0" fontAlgn="base" latinLnBrk="1">
              <a:lnSpc>
                <a:spcPct val="110000"/>
              </a:lnSpc>
              <a:spcAft>
                <a:spcPts val="1200"/>
              </a:spcAft>
            </a:pPr>
            <a:r>
              <a:rPr lang="ko-KR" altLang="en-US" dirty="0" err="1"/>
              <a:t>피봇</a:t>
            </a:r>
            <a:r>
              <a:rPr lang="en-US" altLang="ko-KR" dirty="0"/>
              <a:t>=31</a:t>
            </a:r>
            <a:r>
              <a:rPr lang="ko-KR" altLang="en-US" dirty="0"/>
              <a:t>일 때</a:t>
            </a:r>
            <a:r>
              <a:rPr lang="en-US" altLang="ko-KR" dirty="0"/>
              <a:t>: 1</a:t>
            </a:r>
            <a:r>
              <a:rPr lang="ko-KR" altLang="en-US" dirty="0"/>
              <a:t>회 </a:t>
            </a:r>
            <a:r>
              <a:rPr lang="en-US" altLang="ko-KR" dirty="0"/>
              <a:t>- [42]</a:t>
            </a:r>
            <a:r>
              <a:rPr lang="ko-KR" altLang="en-US" dirty="0"/>
              <a:t>와 </a:t>
            </a:r>
            <a:r>
              <a:rPr lang="en-US" altLang="ko-KR" dirty="0"/>
              <a:t>1</a:t>
            </a:r>
            <a:r>
              <a:rPr lang="ko-KR" altLang="en-US" dirty="0"/>
              <a:t>회 비교</a:t>
            </a:r>
          </a:p>
          <a:p>
            <a:pPr fontAlgn="base" latinLnBrk="1"/>
            <a:r>
              <a:rPr lang="ko-KR" altLang="en-US" dirty="0" smtClean="0"/>
              <a:t>총 </a:t>
            </a:r>
            <a:r>
              <a:rPr lang="ko-KR" altLang="en-US" dirty="0"/>
              <a:t>비교 횟수는 </a:t>
            </a:r>
            <a:r>
              <a:rPr lang="en-US" altLang="ko-KR" dirty="0"/>
              <a:t>8+7+6+…+1 = 36</a:t>
            </a:r>
            <a:r>
              <a:rPr lang="ko-KR" altLang="en-US" dirty="0"/>
              <a:t>이다</a:t>
            </a:r>
            <a:r>
              <a:rPr lang="en-US" altLang="ko-KR" dirty="0" smtClean="0"/>
              <a:t>. </a:t>
            </a:r>
          </a:p>
          <a:p>
            <a:pPr fontAlgn="base" latinLnBrk="1"/>
            <a:r>
              <a:rPr lang="ko-KR" altLang="en-US" dirty="0" smtClean="0"/>
              <a:t>입력의 </a:t>
            </a:r>
            <a:r>
              <a:rPr lang="ko-KR" altLang="en-US" dirty="0"/>
              <a:t>크기가 </a:t>
            </a:r>
            <a:r>
              <a:rPr lang="en-US" altLang="ko-KR" dirty="0"/>
              <a:t>n</a:t>
            </a:r>
            <a:r>
              <a:rPr lang="ko-KR" altLang="en-US" dirty="0"/>
              <a:t>이라면</a:t>
            </a:r>
            <a:r>
              <a:rPr lang="en-US" altLang="ko-KR" dirty="0"/>
              <a:t>, </a:t>
            </a:r>
            <a:r>
              <a:rPr lang="ko-KR" altLang="en-US" dirty="0" err="1"/>
              <a:t>퀵</a:t>
            </a:r>
            <a:r>
              <a:rPr lang="ko-KR" altLang="en-US" dirty="0"/>
              <a:t> 정렬의 최악 경우 </a:t>
            </a:r>
            <a:r>
              <a:rPr lang="ko-KR" altLang="en-US" dirty="0" smtClean="0"/>
              <a:t>시간복잡도 </a:t>
            </a:r>
            <a:r>
              <a:rPr lang="en-US" altLang="ko-KR" dirty="0" smtClean="0"/>
              <a:t>=</a:t>
            </a:r>
            <a:r>
              <a:rPr lang="ko-KR" altLang="en-US" dirty="0" smtClean="0"/>
              <a:t> </a:t>
            </a:r>
            <a:r>
              <a:rPr lang="en-US" altLang="ko-KR" dirty="0">
                <a:solidFill>
                  <a:srgbClr val="0000CC"/>
                </a:solidFill>
              </a:rPr>
              <a:t>(n-1)+(n-2)+(n-3)+…+2+1 = n(n-1)/2 =</a:t>
            </a:r>
            <a:r>
              <a:rPr lang="ko-KR" altLang="en-US" dirty="0">
                <a:solidFill>
                  <a:srgbClr val="0000CC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O(n</a:t>
            </a:r>
            <a:r>
              <a:rPr lang="en-US" altLang="ko-KR" baseline="30000" dirty="0">
                <a:solidFill>
                  <a:srgbClr val="FF0000"/>
                </a:solidFill>
              </a:rPr>
              <a:t>2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9428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최선 경우의 분할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9268"/>
            <a:ext cx="7458075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354738"/>
            <a:ext cx="158417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mtClean="0"/>
              <a:t>각</a:t>
            </a:r>
            <a:r>
              <a:rPr lang="en-US" sz="2000" b="1" smtClean="0"/>
              <a:t> </a:t>
            </a:r>
            <a:r>
              <a:rPr lang="ko-KR" altLang="en-US" sz="2000" b="1" smtClean="0"/>
              <a:t>부분의</a:t>
            </a:r>
            <a:endParaRPr lang="en-US" altLang="ko-KR" sz="2000" b="1" smtClean="0"/>
          </a:p>
          <a:p>
            <a:pPr algn="ctr"/>
            <a:r>
              <a:rPr lang="ko-KR" altLang="en-US" sz="2000" b="1" smtClean="0"/>
              <a:t>크</a:t>
            </a:r>
            <a:r>
              <a:rPr lang="ko-KR" altLang="en-US" sz="2000" b="1"/>
              <a:t>기</a:t>
            </a:r>
            <a:endParaRPr lang="en-US" sz="2000" b="1"/>
          </a:p>
        </p:txBody>
      </p:sp>
      <p:sp>
        <p:nvSpPr>
          <p:cNvPr id="6" name="TextBox 5"/>
          <p:cNvSpPr txBox="1"/>
          <p:nvPr/>
        </p:nvSpPr>
        <p:spPr>
          <a:xfrm>
            <a:off x="3923928" y="204095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mtClean="0"/>
              <a:t>초기 입력</a:t>
            </a:r>
            <a:endParaRPr lang="en-US" sz="2000" b="1"/>
          </a:p>
        </p:txBody>
      </p:sp>
      <p:sp>
        <p:nvSpPr>
          <p:cNvPr id="7" name="TextBox 6"/>
          <p:cNvSpPr txBox="1"/>
          <p:nvPr/>
        </p:nvSpPr>
        <p:spPr>
          <a:xfrm>
            <a:off x="7236296" y="2791112"/>
            <a:ext cx="158417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smtClean="0"/>
              <a:t>1</a:t>
            </a:r>
            <a:r>
              <a:rPr lang="ko-KR" altLang="en-US" sz="2000" b="1" smtClean="0"/>
              <a:t>층</a:t>
            </a:r>
            <a:endParaRPr lang="en-US" sz="2000" b="1"/>
          </a:p>
        </p:txBody>
      </p:sp>
      <p:sp>
        <p:nvSpPr>
          <p:cNvPr id="8" name="TextBox 7"/>
          <p:cNvSpPr txBox="1"/>
          <p:nvPr/>
        </p:nvSpPr>
        <p:spPr>
          <a:xfrm>
            <a:off x="7236296" y="3623270"/>
            <a:ext cx="158417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smtClean="0"/>
              <a:t>2</a:t>
            </a:r>
            <a:r>
              <a:rPr lang="ko-KR" altLang="en-US" sz="2000" b="1" smtClean="0"/>
              <a:t>층</a:t>
            </a:r>
            <a:endParaRPr lang="en-US" sz="2000" b="1"/>
          </a:p>
        </p:txBody>
      </p:sp>
      <p:sp>
        <p:nvSpPr>
          <p:cNvPr id="9" name="TextBox 8"/>
          <p:cNvSpPr txBox="1"/>
          <p:nvPr/>
        </p:nvSpPr>
        <p:spPr>
          <a:xfrm>
            <a:off x="7236296" y="595946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smtClean="0">
                <a:solidFill>
                  <a:srgbClr val="3802C0"/>
                </a:solidFill>
              </a:rPr>
              <a:t>k</a:t>
            </a:r>
            <a:r>
              <a:rPr lang="ko-KR" altLang="en-US" sz="2000" b="1" smtClean="0"/>
              <a:t>층</a:t>
            </a:r>
            <a:endParaRPr lang="en-US" sz="2000" b="1"/>
          </a:p>
        </p:txBody>
      </p:sp>
      <p:sp>
        <p:nvSpPr>
          <p:cNvPr id="10" name="TextBox 9"/>
          <p:cNvSpPr txBox="1"/>
          <p:nvPr/>
        </p:nvSpPr>
        <p:spPr>
          <a:xfrm>
            <a:off x="7236296" y="499142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smtClean="0"/>
              <a:t>k-1</a:t>
            </a:r>
            <a:r>
              <a:rPr lang="ko-KR" altLang="en-US" sz="2000" b="1" smtClean="0"/>
              <a:t>층</a:t>
            </a:r>
            <a:endParaRPr lang="en-US" sz="2000" b="1"/>
          </a:p>
        </p:txBody>
      </p:sp>
      <p:sp>
        <p:nvSpPr>
          <p:cNvPr id="11" name="TextBox 10"/>
          <p:cNvSpPr txBox="1"/>
          <p:nvPr/>
        </p:nvSpPr>
        <p:spPr>
          <a:xfrm>
            <a:off x="1259632" y="578351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</a:t>
            </a:r>
            <a:r>
              <a:rPr lang="en-US" sz="2400" smtClean="0">
                <a:solidFill>
                  <a:srgbClr val="3802C0"/>
                </a:solidFill>
              </a:rPr>
              <a:t>1</a:t>
            </a:r>
            <a:endParaRPr lang="en-US" sz="2400">
              <a:solidFill>
                <a:srgbClr val="3802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97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ko-KR" altLang="en-US" dirty="0"/>
              <a:t>각 층에서는 각각의 원소가 각 부분의 </a:t>
            </a:r>
            <a:r>
              <a:rPr lang="ko-KR" altLang="en-US" dirty="0" err="1"/>
              <a:t>피봇과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회씩 비교된다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비교 횟수 </a:t>
            </a:r>
            <a:r>
              <a:rPr lang="en-US" altLang="ko-KR" dirty="0" smtClean="0"/>
              <a:t>=</a:t>
            </a:r>
            <a:r>
              <a:rPr lang="ko-KR" altLang="en-US" dirty="0" smtClean="0"/>
              <a:t> </a:t>
            </a:r>
            <a:r>
              <a:rPr lang="en-US" altLang="ko-KR" dirty="0"/>
              <a:t>O(n</a:t>
            </a:r>
            <a:r>
              <a:rPr lang="en-US" altLang="ko-KR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ko-KR" altLang="en-US" dirty="0" smtClean="0"/>
              <a:t>총 </a:t>
            </a:r>
            <a:r>
              <a:rPr lang="ko-KR" altLang="en-US" dirty="0"/>
              <a:t>비교 </a:t>
            </a:r>
            <a:r>
              <a:rPr lang="ko-KR" altLang="en-US" dirty="0" smtClean="0"/>
              <a:t>횟수 </a:t>
            </a:r>
            <a:r>
              <a:rPr lang="en-US" altLang="ko-KR" dirty="0" smtClean="0"/>
              <a:t>=</a:t>
            </a:r>
            <a:r>
              <a:rPr lang="ko-KR" altLang="en-US" dirty="0" smtClean="0"/>
              <a:t> </a:t>
            </a:r>
            <a:r>
              <a:rPr lang="en-US" altLang="ko-KR" dirty="0"/>
              <a:t>O(n)x(</a:t>
            </a:r>
            <a:r>
              <a:rPr lang="ko-KR" altLang="en-US" dirty="0"/>
              <a:t>층수</a:t>
            </a:r>
            <a:r>
              <a:rPr lang="en-US" altLang="ko-KR" dirty="0"/>
              <a:t>) = O(n)x(log</a:t>
            </a:r>
            <a:r>
              <a:rPr lang="en-US" altLang="ko-KR" baseline="-25000" dirty="0"/>
              <a:t>2</a:t>
            </a:r>
            <a:r>
              <a:rPr lang="en-US" altLang="ko-KR" dirty="0"/>
              <a:t>n</a:t>
            </a:r>
            <a:r>
              <a:rPr lang="en-US" altLang="ko-KR" dirty="0" smtClean="0"/>
              <a:t>) </a:t>
            </a:r>
          </a:p>
          <a:p>
            <a:pPr>
              <a:spcAft>
                <a:spcPts val="1800"/>
              </a:spcAft>
            </a:pPr>
            <a:r>
              <a:rPr lang="ko-KR" altLang="en-US" dirty="0" smtClean="0"/>
              <a:t>층수가 </a:t>
            </a:r>
            <a:r>
              <a:rPr lang="en-US" altLang="ko-KR" dirty="0"/>
              <a:t>log</a:t>
            </a:r>
            <a:r>
              <a:rPr lang="en-US" altLang="ko-KR" baseline="-25000" dirty="0"/>
              <a:t>2</a:t>
            </a:r>
            <a:r>
              <a:rPr lang="en-US" altLang="ko-KR" dirty="0"/>
              <a:t>n</a:t>
            </a:r>
            <a:r>
              <a:rPr lang="ko-KR" altLang="en-US" dirty="0"/>
              <a:t>인 이유는 </a:t>
            </a:r>
            <a:r>
              <a:rPr lang="en-US" altLang="ko-KR" dirty="0"/>
              <a:t>n/2</a:t>
            </a:r>
            <a:r>
              <a:rPr lang="en-US" altLang="ko-KR" baseline="30000" dirty="0"/>
              <a:t>k</a:t>
            </a:r>
            <a:r>
              <a:rPr lang="en-US" altLang="ko-KR" dirty="0"/>
              <a:t>=1</a:t>
            </a:r>
            <a:r>
              <a:rPr lang="ko-KR" altLang="en-US" dirty="0"/>
              <a:t>일 때 </a:t>
            </a:r>
            <a:r>
              <a:rPr lang="en-US" altLang="ko-KR" dirty="0"/>
              <a:t>k=log</a:t>
            </a:r>
            <a:r>
              <a:rPr lang="en-US" altLang="ko-KR" baseline="-25000" dirty="0"/>
              <a:t>2</a:t>
            </a:r>
            <a:r>
              <a:rPr lang="en-US" altLang="ko-KR" dirty="0"/>
              <a:t>n</a:t>
            </a:r>
            <a:r>
              <a:rPr lang="ko-KR" altLang="en-US" dirty="0"/>
              <a:t>이기 </a:t>
            </a:r>
            <a:r>
              <a:rPr lang="ko-KR" altLang="en-US" dirty="0" smtClean="0"/>
              <a:t>때문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정렬의 </a:t>
            </a:r>
            <a:r>
              <a:rPr lang="ko-KR" altLang="en-US" dirty="0">
                <a:solidFill>
                  <a:srgbClr val="FF0000"/>
                </a:solidFill>
              </a:rPr>
              <a:t>최선 경우 </a:t>
            </a:r>
            <a:r>
              <a:rPr lang="ko-KR" altLang="en-US" dirty="0" smtClean="0">
                <a:solidFill>
                  <a:srgbClr val="FF0000"/>
                </a:solidFill>
              </a:rPr>
              <a:t>시간복잡도</a:t>
            </a:r>
            <a:r>
              <a:rPr lang="en-US" altLang="ko-KR" dirty="0" smtClean="0">
                <a:solidFill>
                  <a:srgbClr val="FF0000"/>
                </a:solidFill>
              </a:rPr>
              <a:t>: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O(nlog</a:t>
            </a:r>
            <a:r>
              <a:rPr lang="en-US" altLang="ko-KR" baseline="-25000" dirty="0">
                <a:solidFill>
                  <a:srgbClr val="FF0000"/>
                </a:solidFill>
              </a:rPr>
              <a:t>2</a:t>
            </a:r>
            <a:r>
              <a:rPr lang="en-US" altLang="ko-KR" dirty="0">
                <a:solidFill>
                  <a:srgbClr val="FF0000"/>
                </a:solidFill>
              </a:rPr>
              <a:t>n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endParaRPr lang="ko-KR" altLang="en-US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7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평균 경우 시간복잡도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피봇을</a:t>
            </a:r>
            <a:r>
              <a:rPr lang="ko-KR" altLang="en-US" dirty="0"/>
              <a:t> 항상 </a:t>
            </a:r>
            <a:r>
              <a:rPr lang="ko-KR" altLang="en-US" dirty="0" err="1">
                <a:solidFill>
                  <a:srgbClr val="0000CC"/>
                </a:solidFill>
              </a:rPr>
              <a:t>랜덤하게</a:t>
            </a:r>
            <a:r>
              <a:rPr lang="ko-KR" altLang="en-US" dirty="0">
                <a:solidFill>
                  <a:srgbClr val="0000CC"/>
                </a:solidFill>
              </a:rPr>
              <a:t> 선택</a:t>
            </a:r>
            <a:r>
              <a:rPr lang="ko-KR" altLang="en-US" dirty="0"/>
              <a:t>한다고 가정하면</a:t>
            </a:r>
            <a:r>
              <a:rPr lang="en-US" altLang="ko-KR" dirty="0"/>
              <a:t>, </a:t>
            </a:r>
            <a:r>
              <a:rPr lang="ko-KR" altLang="en-US" dirty="0" err="1"/>
              <a:t>퀵</a:t>
            </a:r>
            <a:r>
              <a:rPr lang="ko-KR" altLang="en-US" dirty="0"/>
              <a:t> 정렬의 평균 경우 시간복잡도를 계산할 수 있다</a:t>
            </a:r>
            <a:r>
              <a:rPr lang="en-US" altLang="ko-KR" dirty="0"/>
              <a:t>. </a:t>
            </a:r>
            <a:r>
              <a:rPr lang="ko-KR" altLang="en-US" dirty="0"/>
              <a:t>이때의 시간복잡도도 역시 최선 경우와 동일하게 </a:t>
            </a:r>
            <a:r>
              <a:rPr lang="en-US" altLang="ko-KR" dirty="0">
                <a:solidFill>
                  <a:srgbClr val="FF0000"/>
                </a:solidFill>
              </a:rPr>
              <a:t>O(nlog</a:t>
            </a:r>
            <a:r>
              <a:rPr lang="en-US" altLang="ko-KR" baseline="-25000" dirty="0">
                <a:solidFill>
                  <a:srgbClr val="FF0000"/>
                </a:solidFill>
              </a:rPr>
              <a:t>2</a:t>
            </a:r>
            <a:r>
              <a:rPr lang="en-US" altLang="ko-KR" dirty="0">
                <a:solidFill>
                  <a:srgbClr val="FF0000"/>
                </a:solidFill>
              </a:rPr>
              <a:t>n)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7627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피봇</a:t>
            </a:r>
            <a:r>
              <a:rPr lang="ko-KR" altLang="en-US" dirty="0" smtClean="0"/>
              <a:t> 선정 방법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2592288"/>
          </a:xfrm>
        </p:spPr>
        <p:txBody>
          <a:bodyPr/>
          <a:lstStyle/>
          <a:p>
            <a:pPr lvl="0" fontAlgn="base" latinLnBrk="1"/>
            <a:r>
              <a:rPr lang="ko-KR" altLang="en-US" dirty="0" err="1">
                <a:solidFill>
                  <a:srgbClr val="0000CC"/>
                </a:solidFill>
              </a:rPr>
              <a:t>랜덤하게</a:t>
            </a:r>
            <a:r>
              <a:rPr lang="ko-KR" altLang="en-US" dirty="0">
                <a:solidFill>
                  <a:srgbClr val="0000CC"/>
                </a:solidFill>
              </a:rPr>
              <a:t> </a:t>
            </a:r>
            <a:r>
              <a:rPr lang="ko-KR" altLang="en-US" dirty="0"/>
              <a:t>선정하는 방법</a:t>
            </a:r>
          </a:p>
          <a:p>
            <a:pPr lvl="0" fontAlgn="base" latinLnBrk="1"/>
            <a:r>
              <a:rPr lang="en-US" altLang="ko-KR" dirty="0">
                <a:solidFill>
                  <a:srgbClr val="0000CC"/>
                </a:solidFill>
              </a:rPr>
              <a:t>3 </a:t>
            </a:r>
            <a:r>
              <a:rPr lang="ko-KR" altLang="en-US" dirty="0">
                <a:solidFill>
                  <a:srgbClr val="0000CC"/>
                </a:solidFill>
              </a:rPr>
              <a:t>숫자의 중앙값</a:t>
            </a:r>
            <a:r>
              <a:rPr lang="ko-KR" altLang="en-US" dirty="0"/>
              <a:t>으로 선정하는 방법</a:t>
            </a:r>
            <a:r>
              <a:rPr lang="en-US" altLang="ko-KR" dirty="0"/>
              <a:t>: </a:t>
            </a:r>
            <a:r>
              <a:rPr lang="ko-KR" altLang="en-US" dirty="0"/>
              <a:t>가장 왼쪽 숫자</a:t>
            </a:r>
            <a:r>
              <a:rPr lang="en-US" altLang="ko-KR" dirty="0"/>
              <a:t>, </a:t>
            </a:r>
            <a:r>
              <a:rPr lang="ko-KR" altLang="en-US" dirty="0"/>
              <a:t>중간 숫자</a:t>
            </a:r>
            <a:r>
              <a:rPr lang="en-US" altLang="ko-KR" dirty="0"/>
              <a:t>, </a:t>
            </a:r>
            <a:r>
              <a:rPr lang="ko-KR" altLang="en-US" dirty="0"/>
              <a:t>가장 오른쪽 숫자 중에서 중앙값으로 </a:t>
            </a:r>
            <a:r>
              <a:rPr lang="ko-KR" altLang="en-US" dirty="0" err="1"/>
              <a:t>피봇을</a:t>
            </a:r>
            <a:r>
              <a:rPr lang="ko-KR" altLang="en-US" dirty="0"/>
              <a:t> 정한다</a:t>
            </a:r>
            <a:r>
              <a:rPr lang="en-US" altLang="ko-KR" dirty="0"/>
              <a:t>. </a:t>
            </a:r>
            <a:r>
              <a:rPr lang="ko-KR" altLang="en-US" dirty="0"/>
              <a:t>아래의 예제를 보면</a:t>
            </a:r>
            <a:r>
              <a:rPr lang="en-US" altLang="ko-KR" dirty="0"/>
              <a:t>, 31, 1, 26 </a:t>
            </a:r>
            <a:r>
              <a:rPr lang="ko-KR" altLang="en-US" dirty="0"/>
              <a:t>중에서 중앙값인 </a:t>
            </a:r>
            <a:r>
              <a:rPr lang="en-US" altLang="ko-KR" dirty="0"/>
              <a:t>26</a:t>
            </a:r>
            <a:r>
              <a:rPr lang="ko-KR" altLang="en-US" dirty="0"/>
              <a:t>을 </a:t>
            </a:r>
            <a:r>
              <a:rPr lang="ko-KR" altLang="en-US" dirty="0" err="1"/>
              <a:t>피봇으로</a:t>
            </a:r>
            <a:r>
              <a:rPr lang="ko-KR" altLang="en-US" dirty="0"/>
              <a:t> 사용한다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4221088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31</a:t>
            </a:r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2483768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17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3059832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42</a:t>
            </a:r>
            <a:endParaRPr lang="en-US" sz="2800"/>
          </a:p>
        </p:txBody>
      </p:sp>
      <p:sp>
        <p:nvSpPr>
          <p:cNvPr id="7" name="TextBox 6"/>
          <p:cNvSpPr txBox="1"/>
          <p:nvPr/>
        </p:nvSpPr>
        <p:spPr>
          <a:xfrm>
            <a:off x="3635896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9</a:t>
            </a:r>
            <a:endParaRPr lang="en-US" sz="2800"/>
          </a:p>
        </p:txBody>
      </p:sp>
      <p:sp>
        <p:nvSpPr>
          <p:cNvPr id="8" name="TextBox 7"/>
          <p:cNvSpPr txBox="1"/>
          <p:nvPr/>
        </p:nvSpPr>
        <p:spPr>
          <a:xfrm>
            <a:off x="4211960" y="4221088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</a:t>
            </a:r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4788024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23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5364088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18</a:t>
            </a:r>
            <a:endParaRPr lang="en-US" sz="2800"/>
          </a:p>
        </p:txBody>
      </p:sp>
      <p:sp>
        <p:nvSpPr>
          <p:cNvPr id="11" name="TextBox 10"/>
          <p:cNvSpPr txBox="1"/>
          <p:nvPr/>
        </p:nvSpPr>
        <p:spPr>
          <a:xfrm>
            <a:off x="5940152" y="4221088"/>
            <a:ext cx="576064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11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6516216" y="4221088"/>
            <a:ext cx="57606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26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050542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성능 향상 방법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ko-KR" altLang="en-US" dirty="0"/>
              <a:t>입력의 크기가 매우 클 때</a:t>
            </a:r>
            <a:r>
              <a:rPr lang="en-US" altLang="ko-KR" dirty="0"/>
              <a:t>, </a:t>
            </a:r>
            <a:r>
              <a:rPr lang="ko-KR" altLang="en-US" dirty="0" err="1"/>
              <a:t>퀵</a:t>
            </a:r>
            <a:r>
              <a:rPr lang="ko-KR" altLang="en-US" dirty="0"/>
              <a:t> 정렬의 성능을 더 향상시키기 위해서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삽입 정렬</a:t>
            </a:r>
            <a:r>
              <a:rPr lang="ko-KR" altLang="en-US" dirty="0"/>
              <a:t>이 동시에 </a:t>
            </a:r>
            <a:r>
              <a:rPr lang="ko-KR" altLang="en-US" dirty="0" smtClean="0"/>
              <a:t>사용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ko-KR" altLang="en-US" dirty="0" smtClean="0"/>
              <a:t>입력의 </a:t>
            </a:r>
            <a:r>
              <a:rPr lang="ko-KR" altLang="en-US" dirty="0"/>
              <a:t>크기가 작을 때에는 </a:t>
            </a:r>
            <a:r>
              <a:rPr lang="ko-KR" altLang="en-US" dirty="0" err="1"/>
              <a:t>퀵</a:t>
            </a:r>
            <a:r>
              <a:rPr lang="ko-KR" altLang="en-US" dirty="0"/>
              <a:t> 정렬이 삽입 정렬보다 빠르지만은 않다</a:t>
            </a:r>
            <a:r>
              <a:rPr lang="en-US" altLang="ko-KR" dirty="0"/>
              <a:t>. </a:t>
            </a:r>
            <a:r>
              <a:rPr lang="ko-KR" altLang="en-US" dirty="0"/>
              <a:t>왜냐하면 </a:t>
            </a:r>
            <a:r>
              <a:rPr lang="ko-KR" altLang="en-US" dirty="0" err="1"/>
              <a:t>퀵</a:t>
            </a:r>
            <a:r>
              <a:rPr lang="ko-KR" altLang="en-US" dirty="0"/>
              <a:t> 정렬은 재귀 호출로 수행되기 </a:t>
            </a:r>
            <a:r>
              <a:rPr lang="ko-KR" altLang="en-US" dirty="0" smtClean="0"/>
              <a:t>때문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ko-KR" altLang="en-US" dirty="0" smtClean="0"/>
              <a:t>부분문제의 </a:t>
            </a:r>
            <a:r>
              <a:rPr lang="ko-KR" altLang="en-US" dirty="0"/>
              <a:t>크기가 작아지면 </a:t>
            </a:r>
            <a:r>
              <a:rPr lang="en-US" altLang="ko-KR" dirty="0"/>
              <a:t>(</a:t>
            </a:r>
            <a:r>
              <a:rPr lang="ko-KR" altLang="en-US" dirty="0"/>
              <a:t>예를 들어</a:t>
            </a:r>
            <a:r>
              <a:rPr lang="en-US" altLang="ko-KR" dirty="0"/>
              <a:t>, 25</a:t>
            </a:r>
            <a:r>
              <a:rPr lang="ko-KR" altLang="en-US" dirty="0"/>
              <a:t>에서 </a:t>
            </a:r>
            <a:r>
              <a:rPr lang="en-US" altLang="ko-KR" dirty="0"/>
              <a:t>50</a:t>
            </a:r>
            <a:r>
              <a:rPr lang="ko-KR" altLang="en-US" dirty="0"/>
              <a:t>이 되면</a:t>
            </a:r>
            <a:r>
              <a:rPr lang="en-US" altLang="ko-KR" dirty="0"/>
              <a:t>), </a:t>
            </a:r>
            <a:r>
              <a:rPr lang="ko-KR" altLang="en-US" dirty="0"/>
              <a:t>더 이상의 </a:t>
            </a:r>
            <a:r>
              <a:rPr lang="ko-KR" altLang="en-US" dirty="0" smtClean="0"/>
              <a:t>분할</a:t>
            </a:r>
            <a:r>
              <a:rPr lang="en-US" altLang="ko-KR" dirty="0" smtClean="0"/>
              <a:t>(</a:t>
            </a:r>
            <a:r>
              <a:rPr lang="ko-KR" altLang="en-US" dirty="0"/>
              <a:t>재귀 호출</a:t>
            </a:r>
            <a:r>
              <a:rPr lang="en-US" altLang="ko-KR" dirty="0"/>
              <a:t>)</a:t>
            </a:r>
            <a:r>
              <a:rPr lang="ko-KR" altLang="en-US" dirty="0"/>
              <a:t>을 중단하고 삽입 정렬을 사용하는 것이다</a:t>
            </a:r>
            <a:r>
              <a:rPr lang="en-US" altLang="ko-KR" dirty="0"/>
              <a:t>.</a:t>
            </a:r>
            <a:endParaRPr lang="ko-KR" altLang="en-US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10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응 용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퀵</a:t>
            </a:r>
            <a:r>
              <a:rPr lang="ko-KR" altLang="en-US" dirty="0"/>
              <a:t> 정렬은 </a:t>
            </a:r>
            <a:r>
              <a:rPr lang="ko-KR" altLang="en-US" dirty="0">
                <a:solidFill>
                  <a:srgbClr val="FF0000"/>
                </a:solidFill>
              </a:rPr>
              <a:t>커다란 크기의 입력에 대해서 가장 좋은 성능</a:t>
            </a:r>
            <a:r>
              <a:rPr lang="ko-KR" altLang="en-US" dirty="0"/>
              <a:t>을 보이는 정렬 알고리즘이다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err="1" smtClean="0"/>
              <a:t>퀵</a:t>
            </a:r>
            <a:r>
              <a:rPr lang="ko-KR" altLang="en-US" dirty="0" smtClean="0"/>
              <a:t> </a:t>
            </a:r>
            <a:r>
              <a:rPr lang="ko-KR" altLang="en-US" dirty="0"/>
              <a:t>정렬은 실질적으로 어느 정렬 알고리즘보다 좋은 성능을 보인다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생물 </a:t>
            </a:r>
            <a:r>
              <a:rPr lang="ko-KR" altLang="en-US" dirty="0"/>
              <a:t>정보 </a:t>
            </a:r>
            <a:r>
              <a:rPr lang="ko-KR" altLang="en-US" dirty="0" smtClean="0"/>
              <a:t>공학</a:t>
            </a:r>
            <a:r>
              <a:rPr lang="en-US" altLang="ko-KR" dirty="0" smtClean="0"/>
              <a:t>(</a:t>
            </a:r>
            <a:r>
              <a:rPr lang="en-US" altLang="ko-KR" dirty="0"/>
              <a:t>Bioinformatics)</a:t>
            </a:r>
            <a:r>
              <a:rPr lang="ko-KR" altLang="en-US" dirty="0"/>
              <a:t>에서 특정 유전자를 효율적으로 찾는데 </a:t>
            </a:r>
            <a:r>
              <a:rPr lang="ko-KR" altLang="en-US" dirty="0" err="1"/>
              <a:t>접미</a:t>
            </a:r>
            <a:r>
              <a:rPr lang="ko-KR" altLang="en-US" dirty="0"/>
              <a:t> </a:t>
            </a:r>
            <a:r>
              <a:rPr lang="ko-KR" altLang="en-US" dirty="0" smtClean="0"/>
              <a:t>배열</a:t>
            </a:r>
            <a:r>
              <a:rPr lang="en-US" altLang="ko-KR" dirty="0" smtClean="0"/>
              <a:t>(</a:t>
            </a:r>
            <a:r>
              <a:rPr lang="en-US" altLang="ko-KR" dirty="0"/>
              <a:t>suffix array)</a:t>
            </a:r>
            <a:r>
              <a:rPr lang="ko-KR" altLang="en-US" dirty="0"/>
              <a:t>과 함께 </a:t>
            </a:r>
            <a:r>
              <a:rPr lang="ko-KR" altLang="en-US" dirty="0" err="1"/>
              <a:t>퀵</a:t>
            </a:r>
            <a:r>
              <a:rPr lang="ko-KR" altLang="en-US" dirty="0"/>
              <a:t> 정렬이 활용된다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27074"/>
            <a:ext cx="333375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503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 latinLnBrk="1"/>
            <a:r>
              <a:rPr lang="en-US" altLang="ko-KR" b="1" dirty="0"/>
              <a:t>3.5 </a:t>
            </a:r>
            <a:r>
              <a:rPr lang="ko-KR" altLang="en-US" b="1" dirty="0"/>
              <a:t>분할 정복을 적용하는데 있어서 주의할 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분할 정복이 부적절한 경우는 입력이 분할될 때마다 분할된 </a:t>
            </a:r>
            <a:r>
              <a:rPr lang="ko-KR" altLang="en-US" dirty="0" smtClean="0"/>
              <a:t>부분문제의 </a:t>
            </a:r>
            <a:r>
              <a:rPr lang="ko-KR" altLang="en-US" dirty="0"/>
              <a:t>입력 크기의 합이 분할되기 전의 입력 크기보다 매우 커지는 경우이다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_x197453840" descr="EMB0000138c04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4752528" cy="369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14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1368152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크기가 </a:t>
            </a:r>
            <a:r>
              <a:rPr lang="en-US" altLang="ko-KR" dirty="0"/>
              <a:t>n</a:t>
            </a:r>
            <a:r>
              <a:rPr lang="ko-KR" altLang="en-US" dirty="0"/>
              <a:t>인 입력을 </a:t>
            </a:r>
            <a:r>
              <a:rPr lang="en-US" altLang="ko-KR" dirty="0">
                <a:solidFill>
                  <a:srgbClr val="FF0000"/>
                </a:solidFill>
              </a:rPr>
              <a:t>3</a:t>
            </a:r>
            <a:r>
              <a:rPr lang="ko-KR" altLang="en-US" dirty="0">
                <a:solidFill>
                  <a:srgbClr val="FF0000"/>
                </a:solidFill>
              </a:rPr>
              <a:t>개로 분할</a:t>
            </a:r>
            <a:r>
              <a:rPr lang="ko-KR" altLang="en-US" dirty="0"/>
              <a:t>하고</a:t>
            </a:r>
            <a:r>
              <a:rPr lang="en-US" altLang="ko-KR" dirty="0"/>
              <a:t>, </a:t>
            </a:r>
            <a:r>
              <a:rPr lang="ko-KR" altLang="en-US" dirty="0"/>
              <a:t>각각 분할된 부분 문제의 크기가 </a:t>
            </a:r>
            <a:r>
              <a:rPr lang="en-US" altLang="ko-KR" dirty="0">
                <a:solidFill>
                  <a:srgbClr val="FF0000"/>
                </a:solidFill>
              </a:rPr>
              <a:t>n/2</a:t>
            </a:r>
            <a:r>
              <a:rPr lang="ko-KR" altLang="en-US" dirty="0"/>
              <a:t>라고 하면</a:t>
            </a:r>
            <a:r>
              <a:rPr lang="en-US" altLang="ko-KR" dirty="0"/>
              <a:t>, </a:t>
            </a:r>
            <a:r>
              <a:rPr lang="ko-KR" altLang="en-US" dirty="0"/>
              <a:t>아래의 그림처럼 문제가 분할된다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7229623" cy="473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7291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ko-KR" altLang="en-US" dirty="0"/>
              <a:t>예를 들어</a:t>
            </a:r>
            <a:r>
              <a:rPr lang="en-US" altLang="ko-KR" dirty="0"/>
              <a:t>, n </a:t>
            </a:r>
            <a:r>
              <a:rPr lang="ko-KR" altLang="en-US" dirty="0"/>
              <a:t>번째의 피보나치 수를 구하는데 </a:t>
            </a:r>
            <a:r>
              <a:rPr lang="en-US" altLang="ko-KR" dirty="0"/>
              <a:t>F(n) = F(n-1) + F(n-2)</a:t>
            </a:r>
            <a:r>
              <a:rPr lang="ko-KR" altLang="en-US" dirty="0"/>
              <a:t>로 정의되므로 재귀 호출을 사용하는 것이 자연스러워 보이나</a:t>
            </a:r>
            <a:r>
              <a:rPr lang="en-US" altLang="ko-KR" dirty="0"/>
              <a:t>, </a:t>
            </a:r>
            <a:r>
              <a:rPr lang="ko-KR" altLang="en-US" dirty="0"/>
              <a:t>이 경우의 입력은 </a:t>
            </a:r>
            <a:r>
              <a:rPr lang="en-US" altLang="ko-KR" dirty="0"/>
              <a:t>1</a:t>
            </a:r>
            <a:r>
              <a:rPr lang="ko-KR" altLang="en-US" dirty="0"/>
              <a:t>개이지만</a:t>
            </a:r>
            <a:r>
              <a:rPr lang="en-US" altLang="ko-KR" dirty="0"/>
              <a:t>, </a:t>
            </a:r>
            <a:r>
              <a:rPr lang="ko-KR" altLang="en-US" dirty="0"/>
              <a:t>사실상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n</a:t>
            </a:r>
            <a:r>
              <a:rPr lang="ko-KR" altLang="en-US" dirty="0">
                <a:solidFill>
                  <a:srgbClr val="FF0000"/>
                </a:solidFill>
              </a:rPr>
              <a:t>의 값 자체가 입력 크기</a:t>
            </a:r>
            <a:r>
              <a:rPr lang="ko-KR" altLang="en-US" dirty="0"/>
              <a:t>인 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따라서 </a:t>
            </a:r>
            <a:r>
              <a:rPr lang="en-US" altLang="ko-KR" dirty="0"/>
              <a:t>n</a:t>
            </a:r>
            <a:r>
              <a:rPr lang="ko-KR" altLang="en-US" dirty="0"/>
              <a:t>이라는 숫자로 인해 </a:t>
            </a:r>
            <a:r>
              <a:rPr lang="en-US" altLang="ko-KR" dirty="0"/>
              <a:t>2</a:t>
            </a:r>
            <a:r>
              <a:rPr lang="ko-KR" altLang="en-US" dirty="0"/>
              <a:t>개의 부분 문제인 </a:t>
            </a:r>
            <a:r>
              <a:rPr lang="en-US" altLang="ko-KR" dirty="0"/>
              <a:t>F(n-1)</a:t>
            </a:r>
            <a:r>
              <a:rPr lang="ko-KR" altLang="en-US" dirty="0"/>
              <a:t>과 </a:t>
            </a:r>
            <a:r>
              <a:rPr lang="en-US" altLang="ko-KR" dirty="0"/>
              <a:t>F(n-2)</a:t>
            </a:r>
            <a:r>
              <a:rPr lang="ko-KR" altLang="en-US" dirty="0"/>
              <a:t>가 만들어지고</a:t>
            </a:r>
            <a:r>
              <a:rPr lang="en-US" altLang="ko-KR" dirty="0"/>
              <a:t>, 2</a:t>
            </a:r>
            <a:r>
              <a:rPr lang="ko-KR" altLang="en-US" dirty="0"/>
              <a:t>개의 입력 크기의 합이 </a:t>
            </a:r>
            <a:r>
              <a:rPr lang="en-US" altLang="ko-KR" dirty="0"/>
              <a:t>(n-1) + (n-2) = (2n-3)</a:t>
            </a:r>
            <a:r>
              <a:rPr lang="ko-KR" altLang="en-US" dirty="0"/>
              <a:t>이 되어서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분할 후 입력 크기가 거의 </a:t>
            </a:r>
            <a:r>
              <a:rPr lang="en-US" altLang="ko-KR" dirty="0">
                <a:solidFill>
                  <a:srgbClr val="FF0000"/>
                </a:solidFill>
              </a:rPr>
              <a:t>2</a:t>
            </a:r>
            <a:r>
              <a:rPr lang="ko-KR" altLang="en-US" dirty="0">
                <a:solidFill>
                  <a:srgbClr val="FF0000"/>
                </a:solidFill>
              </a:rPr>
              <a:t>배로 늘어난다</a:t>
            </a:r>
            <a:r>
              <a:rPr lang="en-US" altLang="ko-KR" dirty="0"/>
              <a:t>. </a:t>
            </a:r>
            <a:r>
              <a:rPr lang="ko-KR" altLang="en-US" dirty="0" smtClean="0"/>
              <a:t> 이전 슬라이드의 </a:t>
            </a:r>
            <a:r>
              <a:rPr lang="ko-KR" altLang="en-US" dirty="0"/>
              <a:t>그림은 피보나치 수 </a:t>
            </a:r>
            <a:r>
              <a:rPr lang="en-US" altLang="ko-KR" dirty="0"/>
              <a:t>F(5)</a:t>
            </a:r>
            <a:r>
              <a:rPr lang="ko-KR" altLang="en-US" dirty="0"/>
              <a:t>를 구하기 위해 분할된 부분 문제들을 보여준다</a:t>
            </a:r>
            <a:r>
              <a:rPr lang="en-US" altLang="ko-KR" dirty="0"/>
              <a:t>. F(2)</a:t>
            </a:r>
            <a:r>
              <a:rPr lang="ko-KR" altLang="en-US" dirty="0"/>
              <a:t>를 </a:t>
            </a:r>
            <a:r>
              <a:rPr lang="en-US" altLang="ko-KR" dirty="0" smtClean="0"/>
              <a:t>5</a:t>
            </a:r>
            <a:r>
              <a:rPr lang="ko-KR" altLang="en-US" dirty="0" smtClean="0"/>
              <a:t>번이나 </a:t>
            </a:r>
            <a:r>
              <a:rPr lang="ko-KR" altLang="en-US" dirty="0"/>
              <a:t>중복하여 계산해야 하고</a:t>
            </a:r>
            <a:r>
              <a:rPr lang="en-US" altLang="ko-KR" dirty="0"/>
              <a:t>, F(3)</a:t>
            </a:r>
            <a:r>
              <a:rPr lang="ko-KR" altLang="en-US" dirty="0"/>
              <a:t>은 </a:t>
            </a:r>
            <a:r>
              <a:rPr lang="en-US" altLang="ko-KR" dirty="0" smtClean="0"/>
              <a:t>3</a:t>
            </a:r>
            <a:r>
              <a:rPr lang="ko-KR" altLang="en-US" dirty="0" smtClean="0"/>
              <a:t>번 </a:t>
            </a:r>
            <a:r>
              <a:rPr lang="ko-KR" altLang="en-US" dirty="0"/>
              <a:t>계산된다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940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78098"/>
          </a:xfrm>
        </p:spPr>
        <p:txBody>
          <a:bodyPr>
            <a:normAutofit fontScale="90000"/>
          </a:bodyPr>
          <a:lstStyle/>
          <a:p>
            <a:pPr fontAlgn="base" latinLnBrk="1"/>
            <a:r>
              <a:rPr lang="ko-KR" altLang="en-US" dirty="0"/>
              <a:t>피보나치 수 계산을 위한 </a:t>
            </a:r>
            <a:r>
              <a:rPr lang="en-US" altLang="ko-KR" dirty="0"/>
              <a:t>O(n) </a:t>
            </a:r>
            <a:r>
              <a:rPr lang="ko-KR" altLang="en-US" dirty="0"/>
              <a:t>시간 알고리즘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5736" y="2204864"/>
            <a:ext cx="5184576" cy="3921299"/>
          </a:xfrm>
        </p:spPr>
        <p:txBody>
          <a:bodyPr/>
          <a:lstStyle/>
          <a:p>
            <a:pPr marL="0" indent="0" fontAlgn="base" latinLnBrk="1">
              <a:buNone/>
            </a:pPr>
            <a:r>
              <a:rPr lang="en-US" dirty="0" err="1"/>
              <a:t>FibNumber</a:t>
            </a:r>
            <a:r>
              <a:rPr lang="en-US" dirty="0"/>
              <a:t>(n)</a:t>
            </a:r>
          </a:p>
          <a:p>
            <a:pPr marL="0" indent="0" fontAlgn="base" latinLnBrk="1">
              <a:buNone/>
            </a:pPr>
            <a:r>
              <a:rPr lang="en-US" dirty="0"/>
              <a:t>1. F[0]=0</a:t>
            </a:r>
          </a:p>
          <a:p>
            <a:pPr marL="0" indent="0" fontAlgn="base" latinLnBrk="1">
              <a:buNone/>
            </a:pPr>
            <a:r>
              <a:rPr lang="en-US" dirty="0"/>
              <a:t>2. F[1]=1</a:t>
            </a:r>
          </a:p>
          <a:p>
            <a:pPr marL="0" indent="0" fontAlgn="base" latinLnBrk="1">
              <a:buNone/>
            </a:pPr>
            <a:r>
              <a:rPr lang="en-US" dirty="0"/>
              <a:t>3. for </a:t>
            </a:r>
            <a:r>
              <a:rPr lang="en-US" dirty="0" err="1"/>
              <a:t>i</a:t>
            </a:r>
            <a:r>
              <a:rPr lang="en-US" dirty="0"/>
              <a:t>=2 to n</a:t>
            </a:r>
          </a:p>
          <a:p>
            <a:pPr marL="0" indent="0" fontAlgn="base" latinLnBrk="1">
              <a:buNone/>
            </a:pPr>
            <a:r>
              <a:rPr lang="en-US" dirty="0"/>
              <a:t>4. F[</a:t>
            </a:r>
            <a:r>
              <a:rPr lang="en-US" dirty="0" err="1"/>
              <a:t>i</a:t>
            </a:r>
            <a:r>
              <a:rPr lang="en-US" dirty="0"/>
              <a:t>] = F[i-1]+ F[i-2]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129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주어진 문제를 분할 정복 알고리즘으로 해결하려고 할 때에 주의해야 하는 또 하나의 요소는 </a:t>
            </a:r>
            <a:r>
              <a:rPr lang="ko-KR" altLang="en-US" dirty="0" smtClean="0"/>
              <a:t>취합</a:t>
            </a:r>
            <a:r>
              <a:rPr lang="en-US" altLang="ko-KR" dirty="0" smtClean="0"/>
              <a:t>(</a:t>
            </a:r>
            <a:r>
              <a:rPr lang="ko-KR" altLang="en-US" dirty="0"/>
              <a:t>정복</a:t>
            </a:r>
            <a:r>
              <a:rPr lang="en-US" altLang="ko-KR" dirty="0"/>
              <a:t>) </a:t>
            </a:r>
            <a:r>
              <a:rPr lang="ko-KR" altLang="en-US" dirty="0"/>
              <a:t>과정이다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입력을 </a:t>
            </a:r>
            <a:r>
              <a:rPr lang="ko-KR" altLang="en-US" dirty="0"/>
              <a:t>분할만 한다고 해서 효율적인 알고리즘이 만들어지는 것은 아니다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en-US" altLang="ko-KR" dirty="0" smtClean="0"/>
              <a:t>3</a:t>
            </a:r>
            <a:r>
              <a:rPr lang="ko-KR" altLang="en-US" dirty="0"/>
              <a:t>장에서 살펴본 문제들은 취합 과정이 간단하거나 필요 없었고</a:t>
            </a:r>
            <a:r>
              <a:rPr lang="en-US" altLang="ko-KR" dirty="0"/>
              <a:t>, </a:t>
            </a:r>
            <a:r>
              <a:rPr lang="ko-KR" altLang="en-US" dirty="0" err="1"/>
              <a:t>최근접</a:t>
            </a:r>
            <a:r>
              <a:rPr lang="ko-KR" altLang="en-US" dirty="0"/>
              <a:t> 점의 쌍을 위한 알고리즘만이 조금 복잡한 편이었다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또한 </a:t>
            </a:r>
            <a:r>
              <a:rPr lang="ko-KR" altLang="en-US" dirty="0"/>
              <a:t>기하 </a:t>
            </a:r>
            <a:r>
              <a:rPr lang="en-US" altLang="ko-KR" dirty="0"/>
              <a:t>(geometry)</a:t>
            </a:r>
            <a:r>
              <a:rPr lang="ko-KR" altLang="en-US" dirty="0"/>
              <a:t>에 관련된 다수의 문제들이 효율적인 분할 정복 알고리즘으로 해결되는데</a:t>
            </a:r>
            <a:r>
              <a:rPr lang="en-US" altLang="ko-KR" dirty="0"/>
              <a:t>, </a:t>
            </a:r>
            <a:r>
              <a:rPr lang="ko-KR" altLang="en-US" dirty="0"/>
              <a:t>이는 기하 문제들의 특성상 취합 과정이 문제 해결에 잘 부합되기 때문이다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9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요 약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lvl="0" fontAlgn="base" latinLnBrk="1"/>
            <a:r>
              <a:rPr lang="ko-KR" altLang="en-US" dirty="0"/>
              <a:t>분할 정복 </a:t>
            </a:r>
            <a:r>
              <a:rPr lang="en-US" altLang="ko-KR" dirty="0"/>
              <a:t>(Divide-and-Conquer)</a:t>
            </a:r>
            <a:r>
              <a:rPr lang="ko-KR" altLang="en-US" dirty="0"/>
              <a:t> </a:t>
            </a:r>
            <a:r>
              <a:rPr lang="ko-KR" altLang="en-US" dirty="0" smtClean="0"/>
              <a:t>알고리즘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/>
              <a:t>주어진 문제의 입력을 분할하여 문제를 해결 </a:t>
            </a:r>
            <a:r>
              <a:rPr lang="en-US" altLang="ko-KR" dirty="0"/>
              <a:t>(</a:t>
            </a:r>
            <a:r>
              <a:rPr lang="ko-KR" altLang="en-US" dirty="0"/>
              <a:t>정복</a:t>
            </a:r>
            <a:r>
              <a:rPr lang="en-US" altLang="ko-KR" dirty="0"/>
              <a:t>)</a:t>
            </a:r>
            <a:r>
              <a:rPr lang="ko-KR" altLang="en-US" dirty="0"/>
              <a:t>하는 방식의 알고리즘이다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/>
            <a:r>
              <a:rPr lang="ko-KR" altLang="en-US" dirty="0"/>
              <a:t>합병 정렬 </a:t>
            </a:r>
            <a:r>
              <a:rPr lang="en-US" altLang="ko-KR" dirty="0"/>
              <a:t>(Merge </a:t>
            </a:r>
            <a:r>
              <a:rPr lang="en-US" altLang="ko-KR" dirty="0" smtClean="0"/>
              <a:t>sort): n</a:t>
            </a:r>
            <a:r>
              <a:rPr lang="ko-KR" altLang="en-US" dirty="0"/>
              <a:t>개의 숫자들을 </a:t>
            </a:r>
            <a:r>
              <a:rPr lang="en-US" altLang="ko-KR" dirty="0"/>
              <a:t>n/2</a:t>
            </a:r>
            <a:r>
              <a:rPr lang="ko-KR" altLang="en-US" dirty="0"/>
              <a:t>개씩 </a:t>
            </a:r>
            <a:r>
              <a:rPr lang="en-US" altLang="ko-KR" dirty="0"/>
              <a:t>2</a:t>
            </a:r>
            <a:r>
              <a:rPr lang="ko-KR" altLang="en-US" dirty="0"/>
              <a:t>개의 부분 문제로 분할하고</a:t>
            </a:r>
            <a:r>
              <a:rPr lang="en-US" altLang="ko-KR" dirty="0"/>
              <a:t>, </a:t>
            </a:r>
            <a:r>
              <a:rPr lang="ko-KR" altLang="en-US" dirty="0"/>
              <a:t>각각의 부분 문제를 재귀적으로 합병 정렬한 후</a:t>
            </a:r>
            <a:r>
              <a:rPr lang="en-US" altLang="ko-KR" dirty="0"/>
              <a:t>, 2</a:t>
            </a:r>
            <a:r>
              <a:rPr lang="ko-KR" altLang="en-US" dirty="0"/>
              <a:t>개의 정렬된 부분을 합병하여 정렬 </a:t>
            </a:r>
            <a:r>
              <a:rPr lang="en-US" altLang="ko-KR" dirty="0"/>
              <a:t>(</a:t>
            </a:r>
            <a:r>
              <a:rPr lang="ko-KR" altLang="en-US" dirty="0"/>
              <a:t>정복</a:t>
            </a:r>
            <a:r>
              <a:rPr lang="en-US" altLang="ko-KR" dirty="0"/>
              <a:t>)</a:t>
            </a:r>
            <a:r>
              <a:rPr lang="ko-KR" altLang="en-US" dirty="0"/>
              <a:t>한다</a:t>
            </a:r>
            <a:r>
              <a:rPr lang="en-US" altLang="ko-KR" dirty="0"/>
              <a:t>. </a:t>
            </a:r>
            <a:r>
              <a:rPr lang="ko-KR" altLang="en-US" dirty="0"/>
              <a:t>시간복잡도는 </a:t>
            </a:r>
            <a:r>
              <a:rPr lang="en-US" altLang="ko-KR" dirty="0"/>
              <a:t>O(</a:t>
            </a:r>
            <a:r>
              <a:rPr lang="en-US" altLang="ko-KR" dirty="0" err="1"/>
              <a:t>nlogn</a:t>
            </a:r>
            <a:r>
              <a:rPr lang="en-US" altLang="ko-KR" dirty="0"/>
              <a:t>)</a:t>
            </a:r>
            <a:r>
              <a:rPr lang="ko-KR" altLang="en-US" dirty="0"/>
              <a:t>이다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/>
            <a:r>
              <a:rPr lang="ko-KR" altLang="en-US" dirty="0"/>
              <a:t>합병 정렬의 공간 복잡도는 </a:t>
            </a:r>
            <a:r>
              <a:rPr lang="en-US" altLang="ko-KR" dirty="0"/>
              <a:t>O(n)</a:t>
            </a:r>
            <a:r>
              <a:rPr lang="ko-KR" altLang="en-US" dirty="0"/>
              <a:t>이다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 latinLnBrk="1"/>
            <a:r>
              <a:rPr lang="ko-KR" altLang="en-US" dirty="0" err="1"/>
              <a:t>퀵</a:t>
            </a:r>
            <a:r>
              <a:rPr lang="ko-KR" altLang="en-US" dirty="0"/>
              <a:t> 정렬 </a:t>
            </a:r>
            <a:r>
              <a:rPr lang="en-US" altLang="ko-KR" dirty="0"/>
              <a:t>(Quick sort</a:t>
            </a:r>
            <a:r>
              <a:rPr lang="en-US" altLang="ko-KR" dirty="0" smtClean="0"/>
              <a:t>):</a:t>
            </a:r>
            <a:r>
              <a:rPr lang="ko-KR" altLang="en-US" dirty="0" smtClean="0"/>
              <a:t> </a:t>
            </a:r>
            <a:r>
              <a:rPr lang="ko-KR" altLang="en-US" dirty="0" err="1"/>
              <a:t>피봇</a:t>
            </a:r>
            <a:r>
              <a:rPr lang="ko-KR" altLang="en-US" dirty="0"/>
              <a:t> </a:t>
            </a:r>
            <a:r>
              <a:rPr lang="en-US" altLang="ko-KR" dirty="0"/>
              <a:t>(pivot)</a:t>
            </a:r>
            <a:r>
              <a:rPr lang="ko-KR" altLang="en-US" dirty="0"/>
              <a:t>이라 일컫는 배열의 원소를 기준으로 </a:t>
            </a:r>
            <a:r>
              <a:rPr lang="ko-KR" altLang="en-US" dirty="0" err="1"/>
              <a:t>피봇보다</a:t>
            </a:r>
            <a:r>
              <a:rPr lang="ko-KR" altLang="en-US" dirty="0"/>
              <a:t> 작은 숫자들은 왼편으로</a:t>
            </a:r>
            <a:r>
              <a:rPr lang="en-US" altLang="ko-KR" dirty="0"/>
              <a:t>, </a:t>
            </a:r>
            <a:r>
              <a:rPr lang="ko-KR" altLang="en-US" dirty="0" err="1"/>
              <a:t>피봇보다</a:t>
            </a:r>
            <a:r>
              <a:rPr lang="ko-KR" altLang="en-US" dirty="0"/>
              <a:t> 큰 숫자들은 오른편에 위치하도록 분할하고</a:t>
            </a:r>
            <a:r>
              <a:rPr lang="en-US" altLang="ko-KR" dirty="0"/>
              <a:t>, </a:t>
            </a:r>
            <a:r>
              <a:rPr lang="ko-KR" altLang="en-US" dirty="0" err="1"/>
              <a:t>피봇을</a:t>
            </a:r>
            <a:r>
              <a:rPr lang="ko-KR" altLang="en-US" dirty="0"/>
              <a:t> 그 사이에 놓는다</a:t>
            </a:r>
            <a:r>
              <a:rPr lang="en-US" altLang="ko-KR" dirty="0"/>
              <a:t>. </a:t>
            </a:r>
            <a:r>
              <a:rPr lang="ko-KR" altLang="en-US" dirty="0" err="1"/>
              <a:t>퀵</a:t>
            </a:r>
            <a:r>
              <a:rPr lang="ko-KR" altLang="en-US" dirty="0"/>
              <a:t> 정렬은 분할된 부분 문제들에 대하여서도 위와 동일한 과정을 재귀적으로 수행하여 정렬한다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2551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112568"/>
          </a:xfrm>
        </p:spPr>
        <p:txBody>
          <a:bodyPr>
            <a:normAutofit/>
          </a:bodyPr>
          <a:lstStyle/>
          <a:p>
            <a:pPr lvl="0" fontAlgn="base" latinLnBrk="1"/>
            <a:r>
              <a:rPr lang="ko-KR" altLang="en-US" dirty="0" err="1"/>
              <a:t>퀵</a:t>
            </a:r>
            <a:r>
              <a:rPr lang="ko-KR" altLang="en-US" dirty="0"/>
              <a:t> 정렬의 평균 경우 </a:t>
            </a:r>
            <a:r>
              <a:rPr lang="ko-KR" altLang="en-US" dirty="0" smtClean="0"/>
              <a:t>시간복잡도는 </a:t>
            </a:r>
            <a:r>
              <a:rPr lang="en-US" altLang="ko-KR" dirty="0"/>
              <a:t>O(</a:t>
            </a:r>
            <a:r>
              <a:rPr lang="en-US" altLang="ko-KR" dirty="0" err="1"/>
              <a:t>nlogn</a:t>
            </a:r>
            <a:r>
              <a:rPr lang="en-US" altLang="ko-KR" dirty="0"/>
              <a:t>), </a:t>
            </a:r>
            <a:r>
              <a:rPr lang="ko-KR" altLang="en-US" dirty="0"/>
              <a:t>최악 경우 시간복잡도는 </a:t>
            </a:r>
            <a:r>
              <a:rPr lang="en-US" altLang="ko-KR" dirty="0"/>
              <a:t>O(n</a:t>
            </a:r>
            <a:r>
              <a:rPr lang="en-US" altLang="ko-KR" baseline="30000" dirty="0"/>
              <a:t>2</a:t>
            </a:r>
            <a:r>
              <a:rPr lang="en-US" altLang="ko-KR" dirty="0"/>
              <a:t>), </a:t>
            </a:r>
            <a:r>
              <a:rPr lang="ko-KR" altLang="en-US" dirty="0"/>
              <a:t>최선 경우 시간복잡도는 </a:t>
            </a:r>
            <a:r>
              <a:rPr lang="en-US" altLang="ko-KR" dirty="0"/>
              <a:t>O(</a:t>
            </a:r>
            <a:r>
              <a:rPr lang="en-US" altLang="ko-KR" dirty="0" err="1"/>
              <a:t>nlogn</a:t>
            </a:r>
            <a:r>
              <a:rPr lang="en-US" altLang="ko-KR" dirty="0"/>
              <a:t>)</a:t>
            </a:r>
            <a:r>
              <a:rPr lang="ko-KR" altLang="en-US" dirty="0"/>
              <a:t>이다</a:t>
            </a:r>
            <a:r>
              <a:rPr lang="en-US" altLang="ko-KR" dirty="0"/>
              <a:t>.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lvl="0" fontAlgn="base" latinLnBrk="1"/>
            <a:r>
              <a:rPr lang="ko-KR" altLang="en-US" dirty="0"/>
              <a:t>분할 정복이 부적절한 경우는 입력이 분할될 때마다 분할된 </a:t>
            </a:r>
            <a:r>
              <a:rPr lang="ko-KR" altLang="en-US" dirty="0" smtClean="0"/>
              <a:t>부분문제들의 </a:t>
            </a:r>
            <a:r>
              <a:rPr lang="ko-KR" altLang="en-US" dirty="0"/>
              <a:t>입력 크기의 합이 분할되기 전의 입력 크기보다 커지는 경우이다</a:t>
            </a:r>
            <a:r>
              <a:rPr lang="en-US" altLang="ko-KR" dirty="0"/>
              <a:t>. </a:t>
            </a:r>
            <a:r>
              <a:rPr lang="ko-KR" altLang="en-US" dirty="0"/>
              <a:t>또 하나 주의해야 할 요소는 취합 </a:t>
            </a:r>
            <a:r>
              <a:rPr lang="en-US" altLang="ko-KR" dirty="0"/>
              <a:t>(</a:t>
            </a:r>
            <a:r>
              <a:rPr lang="ko-KR" altLang="en-US" dirty="0"/>
              <a:t>정복</a:t>
            </a:r>
            <a:r>
              <a:rPr lang="en-US" altLang="ko-KR" dirty="0"/>
              <a:t>) </a:t>
            </a:r>
            <a:r>
              <a:rPr lang="ko-KR" altLang="en-US" dirty="0"/>
              <a:t>과정이다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388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ko-KR" altLang="en-US" dirty="0"/>
              <a:t>입력 크기가 </a:t>
            </a:r>
            <a:r>
              <a:rPr lang="en-US" altLang="ko-KR" dirty="0"/>
              <a:t>n</a:t>
            </a:r>
            <a:r>
              <a:rPr lang="ko-KR" altLang="en-US" dirty="0"/>
              <a:t>일 때 총 몇 번 </a:t>
            </a:r>
            <a:r>
              <a:rPr lang="ko-KR" altLang="en-US" dirty="0" smtClean="0"/>
              <a:t>분할하여야 </a:t>
            </a:r>
            <a:r>
              <a:rPr lang="ko-KR" altLang="en-US" dirty="0"/>
              <a:t>더 이상 분할할 수 없는 크기인 </a:t>
            </a:r>
            <a:r>
              <a:rPr lang="en-US" altLang="ko-KR" dirty="0"/>
              <a:t>1</a:t>
            </a:r>
            <a:r>
              <a:rPr lang="ko-KR" altLang="en-US" dirty="0"/>
              <a:t>이 될까</a:t>
            </a:r>
            <a:r>
              <a:rPr lang="en-US" altLang="ko-KR" dirty="0"/>
              <a:t>?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ko-KR" altLang="en-US" dirty="0" smtClean="0"/>
              <a:t>답을 </a:t>
            </a:r>
            <a:r>
              <a:rPr lang="ko-KR" altLang="en-US" dirty="0"/>
              <a:t>계산하기 위해서 총 분할한 </a:t>
            </a:r>
            <a:r>
              <a:rPr lang="ko-KR" altLang="en-US" dirty="0" smtClean="0"/>
              <a:t>횟수</a:t>
            </a:r>
            <a:r>
              <a:rPr lang="en-US" altLang="ko-KR" dirty="0" smtClean="0"/>
              <a:t>=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k</a:t>
            </a:r>
            <a:r>
              <a:rPr lang="ko-KR" altLang="en-US" dirty="0"/>
              <a:t>라고 하자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/>
              <a:t>번 분할 후 각각의 입력 크기가</a:t>
            </a:r>
            <a:r>
              <a:rPr lang="ko-KR" altLang="en-US" dirty="0">
                <a:solidFill>
                  <a:srgbClr val="0000CC"/>
                </a:solidFill>
              </a:rPr>
              <a:t> </a:t>
            </a:r>
            <a:r>
              <a:rPr lang="en-US" altLang="ko-KR" dirty="0" smtClean="0">
                <a:solidFill>
                  <a:srgbClr val="0000CC"/>
                </a:solidFill>
              </a:rPr>
              <a:t>n/2</a:t>
            </a:r>
          </a:p>
          <a:p>
            <a:r>
              <a:rPr lang="en-US" altLang="ko-KR" dirty="0" smtClean="0"/>
              <a:t>2</a:t>
            </a:r>
            <a:r>
              <a:rPr lang="ko-KR" altLang="en-US" dirty="0"/>
              <a:t>번 분할 후 각각의 입력 크기가 </a:t>
            </a:r>
            <a:r>
              <a:rPr lang="en-US" altLang="ko-KR" dirty="0" smtClean="0">
                <a:solidFill>
                  <a:srgbClr val="0000CC"/>
                </a:solidFill>
              </a:rPr>
              <a:t>n/2</a:t>
            </a:r>
            <a:r>
              <a:rPr lang="en-US" altLang="ko-KR" baseline="30000" dirty="0" smtClean="0">
                <a:solidFill>
                  <a:srgbClr val="0000CC"/>
                </a:solidFill>
              </a:rPr>
              <a:t>2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⋯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k</a:t>
            </a:r>
            <a:r>
              <a:rPr lang="ko-KR" altLang="en-US" dirty="0"/>
              <a:t>번 분할 후 각각의 입력 크기가 </a:t>
            </a:r>
            <a:r>
              <a:rPr lang="en-US" altLang="ko-KR" dirty="0" smtClean="0">
                <a:solidFill>
                  <a:srgbClr val="0000CC"/>
                </a:solidFill>
              </a:rPr>
              <a:t>n/2</a:t>
            </a:r>
            <a:r>
              <a:rPr lang="en-US" altLang="ko-KR" baseline="30000" dirty="0" smtClean="0">
                <a:solidFill>
                  <a:srgbClr val="0000CC"/>
                </a:solidFill>
              </a:rPr>
              <a:t>k</a:t>
            </a:r>
          </a:p>
          <a:p>
            <a:r>
              <a:rPr lang="ko-KR" altLang="en-US" dirty="0" smtClean="0"/>
              <a:t>따라서 </a:t>
            </a:r>
            <a:r>
              <a:rPr lang="en-US" altLang="ko-KR" dirty="0" smtClean="0">
                <a:solidFill>
                  <a:srgbClr val="0000CC"/>
                </a:solidFill>
              </a:rPr>
              <a:t>n/2</a:t>
            </a:r>
            <a:r>
              <a:rPr lang="en-US" altLang="ko-KR" baseline="30000" dirty="0" smtClean="0">
                <a:solidFill>
                  <a:srgbClr val="0000CC"/>
                </a:solidFill>
              </a:rPr>
              <a:t>k </a:t>
            </a:r>
            <a:r>
              <a:rPr lang="en-US" altLang="ko-KR" dirty="0">
                <a:solidFill>
                  <a:srgbClr val="0000CC"/>
                </a:solidFill>
              </a:rPr>
              <a:t>= 1</a:t>
            </a:r>
            <a:r>
              <a:rPr lang="ko-KR" altLang="en-US" dirty="0"/>
              <a:t>일 때 더 이상 분할할 수 </a:t>
            </a:r>
            <a:r>
              <a:rPr lang="ko-KR" altLang="en-US" dirty="0" smtClean="0"/>
              <a:t>없다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k </a:t>
            </a:r>
            <a:r>
              <a:rPr lang="en-US" altLang="ko-KR" dirty="0"/>
              <a:t>= </a:t>
            </a:r>
            <a:r>
              <a:rPr lang="en-US" altLang="ko-KR" dirty="0" smtClean="0">
                <a:solidFill>
                  <a:srgbClr val="FF0000"/>
                </a:solidFill>
              </a:rPr>
              <a:t>log</a:t>
            </a:r>
            <a:r>
              <a:rPr lang="en-US" altLang="ko-KR" baseline="-25000" dirty="0" smtClean="0">
                <a:solidFill>
                  <a:srgbClr val="FF0000"/>
                </a:solidFill>
              </a:rPr>
              <a:t>2</a:t>
            </a:r>
            <a:r>
              <a:rPr lang="en-US" altLang="ko-KR" dirty="0" smtClean="0">
                <a:solidFill>
                  <a:srgbClr val="FF0000"/>
                </a:solidFill>
              </a:rPr>
              <a:t>n</a:t>
            </a:r>
            <a:r>
              <a:rPr lang="ko-KR" altLang="en-US" dirty="0" smtClean="0"/>
              <a:t>이다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정복 과정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6"/>
            <a:ext cx="5795200" cy="4713387"/>
          </a:xfrm>
        </p:spPr>
        <p:txBody>
          <a:bodyPr/>
          <a:lstStyle/>
          <a:p>
            <a:r>
              <a:rPr lang="ko-KR" altLang="en-US" dirty="0"/>
              <a:t>대부분의 분할 정복 알고리즘은 문제의 입력을 단순히 분할만 해서는 해를 구할 수 없다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따라서 </a:t>
            </a:r>
            <a:r>
              <a:rPr lang="ko-KR" altLang="en-US" dirty="0"/>
              <a:t>분할된 부분 문제들을 정복해야 한다</a:t>
            </a:r>
            <a:r>
              <a:rPr lang="en-US" altLang="ko-KR" dirty="0"/>
              <a:t>. 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부분해를</a:t>
            </a:r>
            <a:r>
              <a:rPr lang="ko-KR" altLang="en-US" dirty="0" smtClean="0"/>
              <a:t> </a:t>
            </a:r>
            <a:r>
              <a:rPr lang="ko-KR" altLang="en-US" dirty="0"/>
              <a:t>찾아야 한다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ko-KR" altLang="en-US" dirty="0" smtClean="0"/>
              <a:t>정복하는 </a:t>
            </a:r>
            <a:r>
              <a:rPr lang="ko-KR" altLang="en-US" dirty="0"/>
              <a:t>방법은 문제에 따라 다르나 일반적으로 부분 문제들의 해를 취합하여 보다 큰 부분 문제의 해를 구한다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en-US" dirty="0"/>
          </a:p>
        </p:txBody>
      </p:sp>
      <p:cxnSp>
        <p:nvCxnSpPr>
          <p:cNvPr id="4" name="직선 화살표 연결선 3"/>
          <p:cNvCxnSpPr>
            <a:endCxn id="11" idx="0"/>
          </p:cNvCxnSpPr>
          <p:nvPr/>
        </p:nvCxnSpPr>
        <p:spPr>
          <a:xfrm flipH="1">
            <a:off x="6624209" y="3032936"/>
            <a:ext cx="413671" cy="54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>
            <a:endCxn id="10" idx="0"/>
          </p:cNvCxnSpPr>
          <p:nvPr/>
        </p:nvCxnSpPr>
        <p:spPr>
          <a:xfrm>
            <a:off x="7037880" y="3032936"/>
            <a:ext cx="277904" cy="54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>
            <a:endCxn id="12" idx="0"/>
          </p:cNvCxnSpPr>
          <p:nvPr/>
        </p:nvCxnSpPr>
        <p:spPr>
          <a:xfrm flipH="1">
            <a:off x="8075864" y="3068960"/>
            <a:ext cx="37764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8453511" y="3068960"/>
            <a:ext cx="277904" cy="54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H="1">
            <a:off x="7204289" y="2528880"/>
            <a:ext cx="511535" cy="413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endCxn id="13" idx="1"/>
          </p:cNvCxnSpPr>
          <p:nvPr/>
        </p:nvCxnSpPr>
        <p:spPr>
          <a:xfrm>
            <a:off x="7787872" y="2528880"/>
            <a:ext cx="492248" cy="37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7135784" y="3573016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타원 10"/>
          <p:cNvSpPr/>
          <p:nvPr/>
        </p:nvSpPr>
        <p:spPr>
          <a:xfrm>
            <a:off x="6444209" y="3573016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타원 11"/>
          <p:cNvSpPr/>
          <p:nvPr/>
        </p:nvSpPr>
        <p:spPr>
          <a:xfrm>
            <a:off x="7895864" y="3573016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타원 12"/>
          <p:cNvSpPr/>
          <p:nvPr/>
        </p:nvSpPr>
        <p:spPr>
          <a:xfrm>
            <a:off x="8227399" y="2852936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타원 13"/>
          <p:cNvSpPr/>
          <p:nvPr/>
        </p:nvSpPr>
        <p:spPr>
          <a:xfrm>
            <a:off x="6844289" y="2852936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타원 14"/>
          <p:cNvSpPr/>
          <p:nvPr/>
        </p:nvSpPr>
        <p:spPr>
          <a:xfrm>
            <a:off x="7607872" y="2348880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935359" y="1772816"/>
            <a:ext cx="1741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분할</a:t>
            </a:r>
            <a:r>
              <a:rPr lang="en-US" dirty="0" smtClean="0"/>
              <a:t> </a:t>
            </a:r>
            <a:r>
              <a:rPr lang="ko-KR" altLang="en-US" dirty="0" smtClean="0"/>
              <a:t>과정</a:t>
            </a:r>
            <a:endParaRPr lang="en-US" dirty="0"/>
          </a:p>
        </p:txBody>
      </p:sp>
      <p:cxnSp>
        <p:nvCxnSpPr>
          <p:cNvPr id="17" name="직선 화살표 연결선 16"/>
          <p:cNvCxnSpPr>
            <a:endCxn id="28" idx="3"/>
          </p:cNvCxnSpPr>
          <p:nvPr/>
        </p:nvCxnSpPr>
        <p:spPr>
          <a:xfrm rot="10800000" flipV="1">
            <a:off x="8551728" y="3753015"/>
            <a:ext cx="316264" cy="592801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8033996" y="3763991"/>
            <a:ext cx="334470" cy="529104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flipH="1">
            <a:off x="7004910" y="3763991"/>
            <a:ext cx="316264" cy="539969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rot="10800000" flipH="1" flipV="1">
            <a:off x="6624209" y="3763991"/>
            <a:ext cx="248033" cy="54008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rot="10800000" flipV="1">
            <a:off x="7906850" y="4424938"/>
            <a:ext cx="539135" cy="456314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rot="10800000" flipH="1" flipV="1">
            <a:off x="6996769" y="4476764"/>
            <a:ext cx="499015" cy="392355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/>
          <p:cNvSpPr/>
          <p:nvPr/>
        </p:nvSpPr>
        <p:spPr>
          <a:xfrm rot="10800000">
            <a:off x="7895865" y="357301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타원 23"/>
          <p:cNvSpPr/>
          <p:nvPr/>
        </p:nvSpPr>
        <p:spPr>
          <a:xfrm rot="10800000">
            <a:off x="8615945" y="357301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타원 24"/>
          <p:cNvSpPr/>
          <p:nvPr/>
        </p:nvSpPr>
        <p:spPr>
          <a:xfrm rot="10800000">
            <a:off x="6444209" y="357301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타원 25"/>
          <p:cNvSpPr/>
          <p:nvPr/>
        </p:nvSpPr>
        <p:spPr>
          <a:xfrm rot="10800000">
            <a:off x="7135784" y="357301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타원 26"/>
          <p:cNvSpPr/>
          <p:nvPr/>
        </p:nvSpPr>
        <p:spPr>
          <a:xfrm rot="10800000">
            <a:off x="6760786" y="429309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타원 27"/>
          <p:cNvSpPr/>
          <p:nvPr/>
        </p:nvSpPr>
        <p:spPr>
          <a:xfrm rot="10800000">
            <a:off x="8244449" y="4293095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타원 28"/>
          <p:cNvSpPr/>
          <p:nvPr/>
        </p:nvSpPr>
        <p:spPr>
          <a:xfrm rot="10800000">
            <a:off x="7524329" y="4797151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623992" y="5363924"/>
            <a:ext cx="228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rgbClr val="0000CC"/>
                </a:solidFill>
              </a:rPr>
              <a:t>정복 </a:t>
            </a:r>
            <a:r>
              <a:rPr lang="en-US" altLang="ko-KR" dirty="0" smtClean="0">
                <a:solidFill>
                  <a:srgbClr val="0000CC"/>
                </a:solidFill>
              </a:rPr>
              <a:t>(</a:t>
            </a:r>
            <a:r>
              <a:rPr lang="ko-KR" altLang="en-US" dirty="0" smtClean="0">
                <a:solidFill>
                  <a:srgbClr val="0000CC"/>
                </a:solidFill>
              </a:rPr>
              <a:t>취합</a:t>
            </a:r>
            <a:r>
              <a:rPr lang="en-US" altLang="ko-KR" dirty="0" smtClean="0">
                <a:solidFill>
                  <a:srgbClr val="0000CC"/>
                </a:solidFill>
              </a:rPr>
              <a:t>) </a:t>
            </a:r>
            <a:r>
              <a:rPr lang="ko-KR" altLang="en-US" dirty="0" smtClean="0">
                <a:solidFill>
                  <a:srgbClr val="0000CC"/>
                </a:solidFill>
              </a:rPr>
              <a:t>과정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1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분할 정복 알고리즘의 </a:t>
            </a:r>
            <a:r>
              <a:rPr lang="ko-KR" altLang="en-US" dirty="0" smtClean="0"/>
              <a:t>분류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 latinLnBrk="1">
              <a:spcAft>
                <a:spcPts val="1800"/>
              </a:spcAft>
            </a:pPr>
            <a:r>
              <a:rPr lang="ko-KR" altLang="en-US" dirty="0"/>
              <a:t>문제가 </a:t>
            </a:r>
            <a:r>
              <a:rPr lang="en-US" altLang="ko-KR" dirty="0"/>
              <a:t>a</a:t>
            </a:r>
            <a:r>
              <a:rPr lang="ko-KR" altLang="en-US" dirty="0"/>
              <a:t>개로 분할되고</a:t>
            </a:r>
            <a:r>
              <a:rPr lang="en-US" altLang="ko-KR" dirty="0"/>
              <a:t>, </a:t>
            </a:r>
            <a:r>
              <a:rPr lang="ko-KR" altLang="en-US" dirty="0"/>
              <a:t>부분 문제의 크기가 </a:t>
            </a:r>
            <a:r>
              <a:rPr lang="en-US" altLang="ko-KR" dirty="0"/>
              <a:t>1/b</a:t>
            </a:r>
            <a:r>
              <a:rPr lang="ko-KR" altLang="en-US" dirty="0"/>
              <a:t>로 감소하는 알고리즘</a:t>
            </a:r>
            <a:r>
              <a:rPr lang="en-US" altLang="ko-KR" dirty="0"/>
              <a:t>:</a:t>
            </a:r>
            <a:endParaRPr lang="ko-KR" altLang="en-US" dirty="0"/>
          </a:p>
          <a:p>
            <a:pPr marL="625475" lvl="1" indent="-225425" fontAlgn="base" latinLnBrk="1">
              <a:spcAft>
                <a:spcPts val="1200"/>
              </a:spcAft>
              <a:buNone/>
            </a:pPr>
            <a:r>
              <a:rPr lang="en-US" altLang="ko-KR" dirty="0"/>
              <a:t>- a=b=2</a:t>
            </a:r>
            <a:r>
              <a:rPr lang="ko-KR" altLang="en-US" dirty="0"/>
              <a:t>인 경우 합병 정렬 </a:t>
            </a:r>
            <a:r>
              <a:rPr lang="en-US" altLang="ko-KR" sz="2000" dirty="0"/>
              <a:t>(3.1</a:t>
            </a:r>
            <a:r>
              <a:rPr lang="ko-KR" altLang="en-US" sz="2000" dirty="0"/>
              <a:t>절</a:t>
            </a:r>
            <a:r>
              <a:rPr lang="en-US" altLang="ko-KR" sz="2000" dirty="0"/>
              <a:t>)</a:t>
            </a:r>
            <a:r>
              <a:rPr lang="en-US" altLang="ko-KR" dirty="0"/>
              <a:t>, </a:t>
            </a:r>
            <a:r>
              <a:rPr lang="ko-KR" altLang="en-US" dirty="0" err="1"/>
              <a:t>최근접</a:t>
            </a:r>
            <a:r>
              <a:rPr lang="ko-KR" altLang="en-US" dirty="0"/>
              <a:t> 점의 쌍 찾기</a:t>
            </a:r>
            <a:r>
              <a:rPr lang="ko-KR" altLang="en-US" sz="2000" dirty="0"/>
              <a:t> </a:t>
            </a:r>
            <a:r>
              <a:rPr lang="en-US" altLang="ko-KR" sz="2000" dirty="0"/>
              <a:t>(3.4</a:t>
            </a:r>
            <a:r>
              <a:rPr lang="ko-KR" altLang="en-US" sz="2000" dirty="0"/>
              <a:t>절</a:t>
            </a:r>
            <a:r>
              <a:rPr lang="en-US" altLang="ko-KR" sz="2000" dirty="0"/>
              <a:t>)</a:t>
            </a:r>
            <a:r>
              <a:rPr lang="en-US" altLang="ko-KR" dirty="0"/>
              <a:t>, </a:t>
            </a:r>
            <a:r>
              <a:rPr lang="ko-KR" altLang="en-US" dirty="0"/>
              <a:t>공제선 문제 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연습문제 </a:t>
            </a:r>
            <a:r>
              <a:rPr lang="en-US" altLang="ko-KR" sz="2000" dirty="0" smtClean="0"/>
              <a:t>25</a:t>
            </a:r>
            <a:r>
              <a:rPr lang="en-US" altLang="ko-KR" sz="2000" dirty="0"/>
              <a:t>)</a:t>
            </a:r>
            <a:endParaRPr lang="ko-KR" altLang="en-US" dirty="0"/>
          </a:p>
          <a:p>
            <a:pPr marL="400050" lvl="1" indent="0" fontAlgn="base" latinLnBrk="1">
              <a:spcAft>
                <a:spcPts val="1200"/>
              </a:spcAft>
              <a:buNone/>
            </a:pPr>
            <a:r>
              <a:rPr lang="en-US" altLang="ko-KR" dirty="0"/>
              <a:t>- a=3, b=2 </a:t>
            </a:r>
            <a:r>
              <a:rPr lang="ko-KR" altLang="en-US" dirty="0"/>
              <a:t>큰 정수의 곱셈 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연습문제 </a:t>
            </a:r>
            <a:r>
              <a:rPr lang="en-US" altLang="ko-KR" sz="2000" dirty="0" smtClean="0"/>
              <a:t>21</a:t>
            </a:r>
            <a:r>
              <a:rPr lang="en-US" altLang="ko-KR" sz="2000" dirty="0"/>
              <a:t>)</a:t>
            </a:r>
            <a:endParaRPr lang="ko-KR" altLang="en-US" dirty="0"/>
          </a:p>
          <a:p>
            <a:pPr marL="400050" lvl="1" indent="0" fontAlgn="base" latinLnBrk="1">
              <a:spcAft>
                <a:spcPts val="1200"/>
              </a:spcAft>
              <a:buNone/>
            </a:pPr>
            <a:r>
              <a:rPr lang="en-US" altLang="ko-KR" dirty="0"/>
              <a:t>- a=4, b=2 </a:t>
            </a:r>
            <a:r>
              <a:rPr lang="ko-KR" altLang="en-US" dirty="0"/>
              <a:t>큰 정수의 곱셈</a:t>
            </a:r>
            <a:r>
              <a:rPr lang="ko-KR" altLang="en-US" sz="2000" dirty="0"/>
              <a:t> 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연습문제 </a:t>
            </a:r>
            <a:r>
              <a:rPr lang="en-US" altLang="ko-KR" sz="2000" dirty="0" smtClean="0"/>
              <a:t>20</a:t>
            </a:r>
            <a:r>
              <a:rPr lang="en-US" altLang="ko-KR" sz="2000" dirty="0"/>
              <a:t>)</a:t>
            </a:r>
            <a:endParaRPr lang="ko-KR" altLang="en-US" dirty="0"/>
          </a:p>
          <a:p>
            <a:pPr marL="531813" lvl="1" indent="-131763" fontAlgn="base" latinLnBrk="1">
              <a:spcAft>
                <a:spcPts val="1200"/>
              </a:spcAft>
              <a:buNone/>
            </a:pPr>
            <a:r>
              <a:rPr lang="en-US" altLang="ko-KR" dirty="0"/>
              <a:t>- a=7, b=2</a:t>
            </a:r>
            <a:r>
              <a:rPr lang="ko-KR" altLang="en-US" dirty="0"/>
              <a:t>인 경우</a:t>
            </a:r>
            <a:r>
              <a:rPr lang="en-US" altLang="ko-KR" dirty="0"/>
              <a:t>, </a:t>
            </a:r>
            <a:r>
              <a:rPr lang="ko-KR" altLang="en-US" dirty="0" err="1" smtClean="0"/>
              <a:t>스트라센</a:t>
            </a:r>
            <a:r>
              <a:rPr lang="en-US" altLang="ko-KR" dirty="0" smtClean="0"/>
              <a:t>(</a:t>
            </a:r>
            <a:r>
              <a:rPr lang="en-US" altLang="ko-KR" dirty="0" err="1"/>
              <a:t>Strassen</a:t>
            </a:r>
            <a:r>
              <a:rPr lang="en-US" altLang="ko-KR" dirty="0"/>
              <a:t>)</a:t>
            </a:r>
            <a:r>
              <a:rPr lang="ko-KR" altLang="en-US" dirty="0"/>
              <a:t>의 행렬 곱셈 알고리즘</a:t>
            </a:r>
            <a:r>
              <a:rPr lang="ko-KR" altLang="en-US" sz="2000" dirty="0"/>
              <a:t> 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연습문제 </a:t>
            </a:r>
            <a:r>
              <a:rPr lang="en-US" altLang="ko-KR" sz="2000" dirty="0" smtClean="0"/>
              <a:t>22)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593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88632"/>
          </a:xfrm>
        </p:spPr>
        <p:txBody>
          <a:bodyPr>
            <a:normAutofit/>
          </a:bodyPr>
          <a:lstStyle/>
          <a:p>
            <a:pPr lvl="0" fontAlgn="base" latinLnBrk="1">
              <a:spcAft>
                <a:spcPts val="1200"/>
              </a:spcAft>
            </a:pPr>
            <a:r>
              <a:rPr lang="ko-KR" altLang="en-US" dirty="0"/>
              <a:t>문제가 </a:t>
            </a:r>
            <a:r>
              <a:rPr lang="en-US" altLang="ko-KR" dirty="0"/>
              <a:t>2</a:t>
            </a:r>
            <a:r>
              <a:rPr lang="ko-KR" altLang="en-US" dirty="0"/>
              <a:t>개로 </a:t>
            </a:r>
            <a:r>
              <a:rPr lang="ko-KR" altLang="en-US" dirty="0" smtClean="0"/>
              <a:t>분할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부분문제의 </a:t>
            </a:r>
            <a:r>
              <a:rPr lang="ko-KR" altLang="en-US" dirty="0"/>
              <a:t>크기가 일정하지 않은 크기로 감소하는 알고리즘</a:t>
            </a:r>
            <a:r>
              <a:rPr lang="en-US" altLang="ko-KR" dirty="0"/>
              <a:t>: </a:t>
            </a:r>
            <a:r>
              <a:rPr lang="ko-KR" altLang="en-US" dirty="0" err="1">
                <a:solidFill>
                  <a:srgbClr val="FF0000"/>
                </a:solidFill>
              </a:rPr>
              <a:t>퀵</a:t>
            </a:r>
            <a:r>
              <a:rPr lang="ko-KR" altLang="en-US" dirty="0">
                <a:solidFill>
                  <a:srgbClr val="FF0000"/>
                </a:solidFill>
              </a:rPr>
              <a:t> 정렬</a:t>
            </a:r>
            <a:r>
              <a:rPr lang="ko-KR" altLang="en-US" dirty="0"/>
              <a:t> </a:t>
            </a:r>
            <a:r>
              <a:rPr lang="en-US" altLang="ko-KR" sz="2400" dirty="0"/>
              <a:t>(3.2</a:t>
            </a:r>
            <a:r>
              <a:rPr lang="ko-KR" altLang="en-US" sz="2400" dirty="0"/>
              <a:t>절</a:t>
            </a:r>
            <a:r>
              <a:rPr lang="en-US" altLang="ko-KR" sz="2400" dirty="0"/>
              <a:t>)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ko-KR" altLang="en-US" dirty="0"/>
              <a:t>문제가 </a:t>
            </a:r>
            <a:r>
              <a:rPr lang="en-US" altLang="ko-KR" dirty="0"/>
              <a:t>2</a:t>
            </a:r>
            <a:r>
              <a:rPr lang="ko-KR" altLang="en-US" dirty="0"/>
              <a:t>개로 </a:t>
            </a:r>
            <a:r>
              <a:rPr lang="ko-KR" altLang="en-US" dirty="0" smtClean="0"/>
              <a:t>분할</a:t>
            </a:r>
            <a:r>
              <a:rPr lang="en-US" altLang="ko-KR" dirty="0" smtClean="0"/>
              <a:t>, </a:t>
            </a:r>
            <a:r>
              <a:rPr lang="ko-KR" altLang="en-US" dirty="0"/>
              <a:t>그 중에 </a:t>
            </a:r>
            <a:r>
              <a:rPr lang="en-US" altLang="ko-KR" dirty="0"/>
              <a:t>1</a:t>
            </a:r>
            <a:r>
              <a:rPr lang="ko-KR" altLang="en-US" dirty="0"/>
              <a:t>개의 부분 문제는 고려할 필요 없으며</a:t>
            </a:r>
            <a:r>
              <a:rPr lang="en-US" altLang="ko-KR" dirty="0"/>
              <a:t>, </a:t>
            </a:r>
            <a:r>
              <a:rPr lang="ko-KR" altLang="en-US" dirty="0"/>
              <a:t>부분 문제의 크기가 </a:t>
            </a:r>
            <a:r>
              <a:rPr lang="en-US" altLang="ko-KR" dirty="0"/>
              <a:t>1/2</a:t>
            </a:r>
            <a:r>
              <a:rPr lang="ko-KR" altLang="en-US" dirty="0"/>
              <a:t>로 감소하는 알고리즘</a:t>
            </a:r>
            <a:r>
              <a:rPr lang="en-US" altLang="ko-KR" dirty="0"/>
              <a:t>: </a:t>
            </a:r>
            <a:r>
              <a:rPr lang="ko-KR" altLang="en-US" dirty="0">
                <a:solidFill>
                  <a:srgbClr val="FF0000"/>
                </a:solidFill>
              </a:rPr>
              <a:t>이진탐색</a:t>
            </a:r>
            <a:r>
              <a:rPr lang="ko-KR" altLang="en-US" dirty="0"/>
              <a:t> </a:t>
            </a:r>
            <a:r>
              <a:rPr lang="en-US" altLang="ko-KR" dirty="0"/>
              <a:t>(1.2</a:t>
            </a:r>
            <a:r>
              <a:rPr lang="ko-KR" altLang="en-US" dirty="0"/>
              <a:t>절</a:t>
            </a:r>
            <a:r>
              <a:rPr lang="en-US" altLang="ko-KR" dirty="0"/>
              <a:t>)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ko-KR" altLang="en-US" dirty="0"/>
              <a:t>문제가 </a:t>
            </a:r>
            <a:r>
              <a:rPr lang="en-US" altLang="ko-KR" dirty="0"/>
              <a:t>2</a:t>
            </a:r>
            <a:r>
              <a:rPr lang="ko-KR" altLang="en-US" dirty="0"/>
              <a:t>개로 </a:t>
            </a:r>
            <a:r>
              <a:rPr lang="ko-KR" altLang="en-US" dirty="0" smtClean="0"/>
              <a:t>분할</a:t>
            </a:r>
            <a:r>
              <a:rPr lang="en-US" altLang="ko-KR" dirty="0" smtClean="0"/>
              <a:t>, </a:t>
            </a:r>
            <a:r>
              <a:rPr lang="ko-KR" altLang="en-US" dirty="0"/>
              <a:t>그 중에 </a:t>
            </a:r>
            <a:r>
              <a:rPr lang="en-US" altLang="ko-KR" dirty="0"/>
              <a:t>1</a:t>
            </a:r>
            <a:r>
              <a:rPr lang="ko-KR" altLang="en-US" dirty="0"/>
              <a:t>개의 </a:t>
            </a:r>
            <a:r>
              <a:rPr lang="ko-KR" altLang="en-US" dirty="0" smtClean="0"/>
              <a:t>부분문제는 </a:t>
            </a:r>
            <a:r>
              <a:rPr lang="ko-KR" altLang="en-US" dirty="0"/>
              <a:t>고려할 필요 없으며</a:t>
            </a:r>
            <a:r>
              <a:rPr lang="en-US" altLang="ko-KR" dirty="0"/>
              <a:t>, </a:t>
            </a:r>
            <a:r>
              <a:rPr lang="ko-KR" altLang="en-US" dirty="0" smtClean="0"/>
              <a:t>부분문제의 </a:t>
            </a:r>
            <a:r>
              <a:rPr lang="ko-KR" altLang="en-US" dirty="0"/>
              <a:t>크기가 일정하지 않은 크기로 감소하는 알고리즘</a:t>
            </a:r>
            <a:r>
              <a:rPr lang="en-US" altLang="ko-KR" dirty="0"/>
              <a:t>: </a:t>
            </a:r>
            <a:r>
              <a:rPr lang="ko-KR" altLang="en-US" dirty="0">
                <a:solidFill>
                  <a:srgbClr val="FF0000"/>
                </a:solidFill>
              </a:rPr>
              <a:t>선택 문제 알고리즘 </a:t>
            </a:r>
            <a:r>
              <a:rPr lang="en-US" altLang="ko-KR" sz="2400" dirty="0"/>
              <a:t>(3.3</a:t>
            </a:r>
            <a:r>
              <a:rPr lang="ko-KR" altLang="en-US" sz="2400" dirty="0"/>
              <a:t>절</a:t>
            </a:r>
            <a:r>
              <a:rPr lang="en-US" altLang="ko-KR" sz="2400" dirty="0"/>
              <a:t>)</a:t>
            </a:r>
            <a:endParaRPr lang="ko-KR" altLang="en-US" dirty="0"/>
          </a:p>
          <a:p>
            <a:pPr lvl="0" fontAlgn="base" latinLnBrk="1">
              <a:spcAft>
                <a:spcPts val="1200"/>
              </a:spcAft>
            </a:pPr>
            <a:r>
              <a:rPr lang="ko-KR" altLang="en-US" dirty="0" smtClean="0"/>
              <a:t>부분문제의 </a:t>
            </a:r>
            <a:r>
              <a:rPr lang="ko-KR" altLang="en-US" dirty="0"/>
              <a:t>크기가 </a:t>
            </a:r>
            <a:r>
              <a:rPr lang="en-US" altLang="ko-KR" dirty="0"/>
              <a:t>1, 2</a:t>
            </a:r>
            <a:r>
              <a:rPr lang="ko-KR" altLang="en-US" dirty="0"/>
              <a:t>개씩 감소하는 알고리즘</a:t>
            </a:r>
            <a:r>
              <a:rPr lang="en-US" altLang="ko-KR" dirty="0"/>
              <a:t>: </a:t>
            </a:r>
            <a:r>
              <a:rPr lang="ko-KR" altLang="en-US" dirty="0">
                <a:solidFill>
                  <a:srgbClr val="FF0000"/>
                </a:solidFill>
              </a:rPr>
              <a:t>삽입 정렬</a:t>
            </a:r>
            <a:r>
              <a:rPr lang="ko-KR" altLang="en-US" dirty="0"/>
              <a:t> </a:t>
            </a:r>
            <a:r>
              <a:rPr lang="en-US" altLang="ko-KR" sz="2400" dirty="0"/>
              <a:t>(6.3</a:t>
            </a:r>
            <a:r>
              <a:rPr lang="ko-KR" altLang="en-US" sz="2400" dirty="0"/>
              <a:t>절</a:t>
            </a:r>
            <a:r>
              <a:rPr lang="en-US" altLang="ko-KR" sz="2400" dirty="0"/>
              <a:t>)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피보나치 수</a:t>
            </a:r>
            <a:r>
              <a:rPr lang="ko-KR" altLang="en-US" dirty="0"/>
              <a:t> </a:t>
            </a:r>
            <a:r>
              <a:rPr lang="en-US" altLang="ko-KR" sz="2400" dirty="0"/>
              <a:t>(3.5</a:t>
            </a:r>
            <a:r>
              <a:rPr lang="ko-KR" altLang="en-US" sz="2400" dirty="0"/>
              <a:t>절</a:t>
            </a:r>
            <a:r>
              <a:rPr lang="en-US" altLang="ko-KR" sz="2400" dirty="0"/>
              <a:t>)</a:t>
            </a:r>
            <a:r>
              <a:rPr lang="en-US" altLang="ko-KR" dirty="0"/>
              <a:t> </a:t>
            </a:r>
            <a:r>
              <a:rPr lang="ko-KR" altLang="en-US" dirty="0" smtClean="0"/>
              <a:t>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694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3.1 </a:t>
            </a:r>
            <a:r>
              <a:rPr lang="ko-KR" altLang="en-US" b="1" dirty="0"/>
              <a:t>합병 </a:t>
            </a:r>
            <a:r>
              <a:rPr lang="ko-KR" altLang="en-US" b="1" dirty="0" smtClean="0"/>
              <a:t>정렬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ko-KR" altLang="en-US" dirty="0"/>
              <a:t>합병 정렬 </a:t>
            </a:r>
            <a:r>
              <a:rPr lang="en-US" altLang="ko-KR" dirty="0"/>
              <a:t>(Merge Sort)</a:t>
            </a:r>
            <a:r>
              <a:rPr lang="ko-KR" altLang="en-US" dirty="0"/>
              <a:t>은 입력이 </a:t>
            </a:r>
            <a:r>
              <a:rPr lang="en-US" altLang="ko-KR" dirty="0"/>
              <a:t>2</a:t>
            </a:r>
            <a:r>
              <a:rPr lang="ko-KR" altLang="en-US" dirty="0"/>
              <a:t>개의 부분 문제로 </a:t>
            </a:r>
            <a:r>
              <a:rPr lang="ko-KR" altLang="en-US" dirty="0" smtClean="0"/>
              <a:t>분할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부분문제의 </a:t>
            </a:r>
            <a:r>
              <a:rPr lang="ko-KR" altLang="en-US" dirty="0"/>
              <a:t>크기가 </a:t>
            </a:r>
            <a:r>
              <a:rPr lang="en-US" altLang="ko-KR" dirty="0"/>
              <a:t>1/2</a:t>
            </a:r>
            <a:r>
              <a:rPr lang="ko-KR" altLang="en-US" dirty="0"/>
              <a:t>로 감소하는 분할 정복 </a:t>
            </a:r>
            <a:r>
              <a:rPr lang="ko-KR" altLang="en-US" dirty="0" smtClean="0"/>
              <a:t>알고리즘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en-US" altLang="ko-KR" dirty="0" smtClean="0"/>
              <a:t>n</a:t>
            </a:r>
            <a:r>
              <a:rPr lang="ko-KR" altLang="en-US" dirty="0"/>
              <a:t>개의 숫자들을 </a:t>
            </a:r>
            <a:r>
              <a:rPr lang="en-US" altLang="ko-KR" dirty="0"/>
              <a:t>n/2</a:t>
            </a:r>
            <a:r>
              <a:rPr lang="ko-KR" altLang="en-US" dirty="0"/>
              <a:t>개씩 </a:t>
            </a:r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ko-KR" altLang="en-US" dirty="0" smtClean="0"/>
              <a:t>부분문제로 </a:t>
            </a:r>
            <a:r>
              <a:rPr lang="ko-KR" altLang="en-US" dirty="0"/>
              <a:t>분할하고</a:t>
            </a:r>
            <a:r>
              <a:rPr lang="en-US" altLang="ko-KR" dirty="0"/>
              <a:t>, </a:t>
            </a:r>
            <a:r>
              <a:rPr lang="ko-KR" altLang="en-US" dirty="0"/>
              <a:t>각각의 </a:t>
            </a:r>
            <a:r>
              <a:rPr lang="ko-KR" altLang="en-US" dirty="0" smtClean="0"/>
              <a:t>부분문제를 </a:t>
            </a:r>
            <a:r>
              <a:rPr lang="ko-KR" altLang="en-US" dirty="0"/>
              <a:t>재귀적으로 합병 정렬한 후</a:t>
            </a:r>
            <a:r>
              <a:rPr lang="en-US" altLang="ko-KR" dirty="0"/>
              <a:t>, 2</a:t>
            </a:r>
            <a:r>
              <a:rPr lang="ko-KR" altLang="en-US" dirty="0"/>
              <a:t>개의 정렬된 부분을 합병하여 정렬 </a:t>
            </a:r>
            <a:r>
              <a:rPr lang="en-US" altLang="ko-KR" dirty="0"/>
              <a:t>(</a:t>
            </a:r>
            <a:r>
              <a:rPr lang="ko-KR" altLang="en-US" dirty="0"/>
              <a:t>정복</a:t>
            </a:r>
            <a:r>
              <a:rPr lang="en-US" altLang="ko-KR" dirty="0"/>
              <a:t>)</a:t>
            </a:r>
            <a:r>
              <a:rPr lang="ko-KR" altLang="en-US" dirty="0"/>
              <a:t>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spcAft>
                <a:spcPts val="1800"/>
              </a:spcAft>
            </a:pPr>
            <a:r>
              <a:rPr lang="ko-KR" altLang="en-US" dirty="0" smtClean="0"/>
              <a:t>합병 </a:t>
            </a:r>
            <a:r>
              <a:rPr lang="ko-KR" altLang="en-US" dirty="0"/>
              <a:t>과정이 </a:t>
            </a:r>
            <a:r>
              <a:rPr lang="en-US" altLang="ko-KR" dirty="0"/>
              <a:t>(</a:t>
            </a:r>
            <a:r>
              <a:rPr lang="ko-KR" altLang="en-US" dirty="0"/>
              <a:t>문제를</a:t>
            </a:r>
            <a:r>
              <a:rPr lang="en-US" altLang="ko-KR" dirty="0"/>
              <a:t>) </a:t>
            </a:r>
            <a:r>
              <a:rPr lang="ko-KR" altLang="en-US" dirty="0"/>
              <a:t>정복하는 것이다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504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2484</Words>
  <Application>Microsoft Office PowerPoint</Application>
  <PresentationFormat>화면 슬라이드 쇼(4:3)</PresentationFormat>
  <Paragraphs>340</Paragraphs>
  <Slides>44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44</vt:i4>
      </vt:variant>
    </vt:vector>
  </HeadingPairs>
  <TitlesOfParts>
    <vt:vector size="45" baseType="lpstr">
      <vt:lpstr>Office 테마</vt:lpstr>
      <vt:lpstr>제3장 분할 정복 알고리즘</vt:lpstr>
      <vt:lpstr>분할 정복 (Divide-and-Conquer) 알고리즘</vt:lpstr>
      <vt:lpstr>PowerPoint 프레젠테이션</vt:lpstr>
      <vt:lpstr>PowerPoint 프레젠테이션</vt:lpstr>
      <vt:lpstr>PowerPoint 프레젠테이션</vt:lpstr>
      <vt:lpstr>정복 과정</vt:lpstr>
      <vt:lpstr>분할 정복 알고리즘의 분류</vt:lpstr>
      <vt:lpstr>PowerPoint 프레젠테이션</vt:lpstr>
      <vt:lpstr>3.1 합병 정렬</vt:lpstr>
      <vt:lpstr>합병 (merge)</vt:lpstr>
      <vt:lpstr>합병 정렬 알고리즘</vt:lpstr>
      <vt:lpstr>PowerPoint 프레젠테이션</vt:lpstr>
      <vt:lpstr>PowerPoint 프레젠테이션</vt:lpstr>
      <vt:lpstr>시간복잡도</vt:lpstr>
      <vt:lpstr>PowerPoint 프레젠테이션</vt:lpstr>
      <vt:lpstr>PowerPoint 프레젠테이션</vt:lpstr>
      <vt:lpstr>PowerPoint 프레젠테이션</vt:lpstr>
      <vt:lpstr>합병 정렬의 단점</vt:lpstr>
      <vt:lpstr>응용</vt:lpstr>
      <vt:lpstr>3.2 퀵 정렬</vt:lpstr>
      <vt:lpstr>PowerPoint 프레젠테이션</vt:lpstr>
      <vt:lpstr>PowerPoint 프레젠테이션</vt:lpstr>
      <vt:lpstr>퀵 정렬 알고리즘</vt:lpstr>
      <vt:lpstr>PowerPoint 프레젠테이션</vt:lpstr>
      <vt:lpstr>PowerPoint 프레젠테이션</vt:lpstr>
      <vt:lpstr>QuickSort(A,0,11) 호출</vt:lpstr>
      <vt:lpstr>PowerPoint 프레젠테이션</vt:lpstr>
      <vt:lpstr>QuickSort(A,0,3) 호출</vt:lpstr>
      <vt:lpstr>PowerPoint 프레젠테이션</vt:lpstr>
      <vt:lpstr>PowerPoint 프레젠테이션</vt:lpstr>
      <vt:lpstr>시간복잡도</vt:lpstr>
      <vt:lpstr>PowerPoint 프레젠테이션</vt:lpstr>
      <vt:lpstr>최선 경우의 분할</vt:lpstr>
      <vt:lpstr>PowerPoint 프레젠테이션</vt:lpstr>
      <vt:lpstr>평균 경우 시간복잡도</vt:lpstr>
      <vt:lpstr>피봇 선정 방법</vt:lpstr>
      <vt:lpstr>성능 향상 방법</vt:lpstr>
      <vt:lpstr>응 용</vt:lpstr>
      <vt:lpstr>3.5 분할 정복을 적용하는데 있어서 주의할 점</vt:lpstr>
      <vt:lpstr>PowerPoint 프레젠테이션</vt:lpstr>
      <vt:lpstr>피보나치 수 계산을 위한 O(n) 시간 알고리즘</vt:lpstr>
      <vt:lpstr>PowerPoint 프레젠테이션</vt:lpstr>
      <vt:lpstr>요 약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sbyang</dc:creator>
  <cp:lastModifiedBy>Woong Jin Han</cp:lastModifiedBy>
  <cp:revision>31</cp:revision>
  <dcterms:created xsi:type="dcterms:W3CDTF">2012-09-13T12:27:49Z</dcterms:created>
  <dcterms:modified xsi:type="dcterms:W3CDTF">2019-04-13T01:55:13Z</dcterms:modified>
</cp:coreProperties>
</file>