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5" r:id="rId29"/>
    <p:sldId id="286" r:id="rId30"/>
    <p:sldId id="307" r:id="rId31"/>
    <p:sldId id="308" r:id="rId32"/>
    <p:sldId id="293" r:id="rId33"/>
    <p:sldId id="309" r:id="rId34"/>
    <p:sldId id="294" r:id="rId35"/>
    <p:sldId id="295" r:id="rId36"/>
    <p:sldId id="296" r:id="rId37"/>
    <p:sldId id="297" r:id="rId38"/>
    <p:sldId id="299" r:id="rId39"/>
    <p:sldId id="300" r:id="rId40"/>
    <p:sldId id="310" r:id="rId41"/>
    <p:sldId id="301" r:id="rId42"/>
    <p:sldId id="302" r:id="rId43"/>
    <p:sldId id="303" r:id="rId44"/>
    <p:sldId id="304" r:id="rId45"/>
    <p:sldId id="305" r:id="rId46"/>
    <p:sldId id="311" r:id="rId47"/>
    <p:sldId id="306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625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00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95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23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91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85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명품 </a:t>
            </a:r>
            <a:r>
              <a:rPr lang="en-US" altLang="ko-KR" dirty="0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ea"/>
                <a:ea typeface="+mj-ea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  <a:lvl5pPr>
              <a:defRPr sz="1200"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86" y="1700808"/>
            <a:ext cx="6964650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public class </a:t>
            </a:r>
            <a:r>
              <a:rPr lang="en-US" altLang="ko-KR" sz="1200" dirty="0" err="1"/>
              <a:t>WhileSample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count=0; // count</a:t>
            </a:r>
            <a:r>
              <a:rPr lang="ko-KR" altLang="en-US" sz="1200" dirty="0"/>
              <a:t>는 입력된 정수의 개수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sum=0; // sum</a:t>
            </a:r>
            <a:r>
              <a:rPr lang="ko-KR" altLang="en-US" sz="1200" dirty="0"/>
              <a:t>은 </a:t>
            </a:r>
            <a:r>
              <a:rPr lang="ko-KR" altLang="en-US" sz="1200" dirty="0" smtClean="0"/>
              <a:t>합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		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정수를 입력하고 마지막에 </a:t>
            </a:r>
            <a:r>
              <a:rPr lang="en-US" altLang="ko-KR" sz="1200" dirty="0"/>
              <a:t>-1</a:t>
            </a:r>
            <a:r>
              <a:rPr lang="ko-KR" altLang="en-US" sz="1200" dirty="0"/>
              <a:t>을 입력하세요</a:t>
            </a:r>
            <a:r>
              <a:rPr lang="en-US" altLang="ko-KR" sz="1200" dirty="0" smtClean="0"/>
              <a:t>.");</a:t>
            </a:r>
          </a:p>
          <a:p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n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정수 입력</a:t>
            </a:r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while(n != -1) </a:t>
            </a:r>
            <a:r>
              <a:rPr lang="en-US" altLang="ko-KR" sz="1200" dirty="0"/>
              <a:t>{ // -1</a:t>
            </a:r>
            <a:r>
              <a:rPr lang="ko-KR" altLang="en-US" sz="1200" dirty="0"/>
              <a:t>이 입력되면 </a:t>
            </a:r>
            <a:r>
              <a:rPr lang="en-US" altLang="ko-KR" sz="1200" dirty="0"/>
              <a:t>while </a:t>
            </a:r>
            <a:r>
              <a:rPr lang="ko-KR" altLang="en-US" sz="1200" dirty="0"/>
              <a:t>문 벗어남</a:t>
            </a:r>
          </a:p>
          <a:p>
            <a:r>
              <a:rPr lang="ko-KR" altLang="en-US" sz="1200" dirty="0"/>
              <a:t>			</a:t>
            </a:r>
            <a:r>
              <a:rPr lang="en-US" altLang="ko-KR" sz="1200" dirty="0"/>
              <a:t>sum += n;</a:t>
            </a:r>
          </a:p>
          <a:p>
            <a:r>
              <a:rPr lang="en-US" altLang="ko-KR" sz="1200" dirty="0"/>
              <a:t>			count++;</a:t>
            </a:r>
          </a:p>
          <a:p>
            <a:r>
              <a:rPr lang="en-US" altLang="ko-KR" sz="1200" dirty="0"/>
              <a:t>			</a:t>
            </a:r>
            <a:r>
              <a:rPr lang="en-US" altLang="ko-KR" sz="1200" b="1" dirty="0"/>
              <a:t>n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정수 입력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if(count == 0</a:t>
            </a:r>
            <a:r>
              <a:rPr lang="en-US" altLang="ko-KR" sz="1200" dirty="0" smtClean="0"/>
              <a:t>) 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입력된 수가 없습니다</a:t>
            </a:r>
            <a:r>
              <a:rPr lang="en-US" altLang="ko-KR" sz="1200" dirty="0"/>
              <a:t>.");</a:t>
            </a:r>
          </a:p>
          <a:p>
            <a:r>
              <a:rPr lang="en-US" altLang="ko-KR" sz="1200" dirty="0" smtClean="0"/>
              <a:t>		else </a:t>
            </a:r>
            <a:r>
              <a:rPr lang="en-US" altLang="ko-KR" sz="1200" dirty="0"/>
              <a:t>{</a:t>
            </a:r>
          </a:p>
          <a:p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정수의 개수는 </a:t>
            </a:r>
            <a:r>
              <a:rPr lang="en-US" altLang="ko-KR" sz="1200" dirty="0"/>
              <a:t>" + count + "</a:t>
            </a:r>
            <a:r>
              <a:rPr lang="ko-KR" altLang="en-US" sz="1200" dirty="0"/>
              <a:t>개이며 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평균은 </a:t>
            </a:r>
            <a:r>
              <a:rPr lang="en-US" altLang="ko-KR" sz="1200" dirty="0"/>
              <a:t>" + (double)sum/count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</a:p>
          <a:p>
            <a:r>
              <a:rPr lang="en-US" altLang="ko-KR" sz="1200" dirty="0" smtClean="0"/>
              <a:t>		}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	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3-2 : </a:t>
            </a:r>
            <a:r>
              <a:rPr lang="en-US" altLang="ko-KR" sz="2400" dirty="0"/>
              <a:t>-1</a:t>
            </a:r>
            <a:r>
              <a:rPr lang="ko-KR" altLang="en-US" sz="2400" dirty="0"/>
              <a:t>이 입력될 때까지 입력된 수의 평균 구하기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282991"/>
            <a:ext cx="781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while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이용하여 정수를 여러 개 입력 받고 평균을 출력하라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-1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입력되면 입력을 종료한다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31686" y="5922075"/>
            <a:ext cx="6962648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dirty="0"/>
              <a:t>정수를 입력하고 마지막에 </a:t>
            </a:r>
            <a:r>
              <a:rPr lang="en-US" altLang="ko-KR" sz="1200" dirty="0"/>
              <a:t>-1</a:t>
            </a:r>
            <a:r>
              <a:rPr lang="ko-KR" altLang="en-US" sz="1200" dirty="0"/>
              <a:t>을 입력하세요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10 30 –20 40 -1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정수의 개수는 </a:t>
            </a:r>
            <a:r>
              <a:rPr lang="en-US" altLang="ko-KR" sz="1200" dirty="0"/>
              <a:t>4</a:t>
            </a:r>
            <a:r>
              <a:rPr lang="ko-KR" altLang="en-US" sz="1200" dirty="0"/>
              <a:t>개이며 평균은 </a:t>
            </a:r>
            <a:r>
              <a:rPr lang="en-US" altLang="ko-KR" sz="1200" dirty="0"/>
              <a:t>15.0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016062" y="6064350"/>
            <a:ext cx="1656184" cy="324036"/>
          </a:xfrm>
          <a:prstGeom prst="wedgeRoundRectCallout">
            <a:avLst>
              <a:gd name="adj1" fmla="val -180685"/>
              <a:gd name="adj2" fmla="val 53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-1</a:t>
            </a:r>
            <a:r>
              <a:rPr lang="ko-KR" altLang="en-US" sz="1000" dirty="0" smtClean="0">
                <a:solidFill>
                  <a:schemeClr val="tx1"/>
                </a:solidFill>
              </a:rPr>
              <a:t>은 마지막 입력을 뜻함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en-US" altLang="ko-KR" dirty="0" smtClean="0"/>
              <a:t>do-while </a:t>
            </a:r>
            <a:r>
              <a:rPr lang="ko-KR" altLang="en-US" dirty="0" smtClean="0"/>
              <a:t>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7" y="5219612"/>
            <a:ext cx="411362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무조건 최소 한번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작업문</a:t>
            </a:r>
            <a:r>
              <a:rPr lang="ko-KR" altLang="en-US" sz="1400" dirty="0" smtClean="0">
                <a:solidFill>
                  <a:srgbClr val="0070C0"/>
                </a:solidFill>
              </a:rPr>
              <a:t> 실행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768" y="5661248"/>
            <a:ext cx="411362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smtClean="0">
                <a:solidFill>
                  <a:srgbClr val="0070C0"/>
                </a:solidFill>
              </a:rPr>
              <a:t> 반복 </a:t>
            </a:r>
            <a:r>
              <a:rPr lang="ko-KR" altLang="en-US" sz="1400" dirty="0" smtClean="0">
                <a:solidFill>
                  <a:srgbClr val="0070C0"/>
                </a:solidFill>
              </a:rPr>
              <a:t>조건이 </a:t>
            </a:r>
            <a:r>
              <a:rPr lang="en-US" altLang="ko-KR" sz="1400" dirty="0" smtClean="0">
                <a:solidFill>
                  <a:srgbClr val="0070C0"/>
                </a:solidFill>
              </a:rPr>
              <a:t>true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이면 반복</a:t>
            </a:r>
            <a:r>
              <a:rPr lang="en-US" altLang="ko-KR" sz="1400" dirty="0" smtClean="0">
                <a:solidFill>
                  <a:srgbClr val="0070C0"/>
                </a:solidFill>
              </a:rPr>
              <a:t>, false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이면 </a:t>
            </a:r>
            <a:r>
              <a:rPr lang="ko-KR" altLang="en-US" sz="1400" smtClean="0">
                <a:solidFill>
                  <a:srgbClr val="0070C0"/>
                </a:solidFill>
              </a:rPr>
              <a:t>반복 종료</a:t>
            </a:r>
            <a:endParaRPr lang="en-US" altLang="ko-KR" sz="140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smtClean="0">
                <a:solidFill>
                  <a:srgbClr val="0070C0"/>
                </a:solidFill>
              </a:rPr>
              <a:t> 반복 조건이 없으며 컴파일 오류</a:t>
            </a:r>
            <a:endParaRPr lang="en-US" altLang="ko-KR" sz="1400" smtClean="0">
              <a:solidFill>
                <a:srgbClr val="0070C0"/>
              </a:solidFill>
            </a:endParaRPr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27" y="1444022"/>
            <a:ext cx="56102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en-US" altLang="ko-KR" dirty="0" smtClean="0"/>
              <a:t>do-while</a:t>
            </a:r>
            <a:r>
              <a:rPr lang="ko-KR" altLang="en-US" dirty="0" smtClean="0"/>
              <a:t>문의 실행 과정을 나타내는 순서도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5055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3-3 : a-z</a:t>
            </a:r>
            <a:r>
              <a:rPr lang="ko-KR" altLang="en-US" dirty="0" smtClean="0"/>
              <a:t>까지 출력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569610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600" dirty="0"/>
              <a:t>public class </a:t>
            </a:r>
            <a:r>
              <a:rPr lang="en-US" altLang="ko-KR" sz="1600" dirty="0" err="1"/>
              <a:t>DoWhileSample</a:t>
            </a:r>
            <a:r>
              <a:rPr lang="en-US" altLang="ko-KR" sz="1600" dirty="0"/>
              <a:t> {</a:t>
            </a:r>
          </a:p>
          <a:p>
            <a:pPr defTabSz="180000"/>
            <a:r>
              <a:rPr lang="en-US" altLang="ko-KR" sz="1600" dirty="0"/>
              <a:t>	public static void main 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defTabSz="180000"/>
            <a:r>
              <a:rPr lang="en-US" altLang="ko-KR" sz="1600" dirty="0"/>
              <a:t>		char </a:t>
            </a:r>
            <a:r>
              <a:rPr lang="en-US" altLang="ko-KR" sz="1600" dirty="0" smtClean="0"/>
              <a:t>c </a:t>
            </a:r>
            <a:r>
              <a:rPr lang="en-US" altLang="ko-KR" sz="1600" dirty="0"/>
              <a:t>= 'a';</a:t>
            </a:r>
          </a:p>
          <a:p>
            <a:pPr defTabSz="180000"/>
            <a:r>
              <a:rPr lang="en-US" altLang="ko-KR" sz="1600" dirty="0"/>
              <a:t>		</a:t>
            </a:r>
          </a:p>
          <a:p>
            <a:pPr defTabSz="180000"/>
            <a:r>
              <a:rPr lang="en-US" altLang="ko-KR" sz="1600" dirty="0"/>
              <a:t>		do {</a:t>
            </a:r>
          </a:p>
          <a:p>
            <a:pPr defTabSz="180000"/>
            <a:r>
              <a:rPr lang="en-US" altLang="ko-KR" sz="1600" dirty="0"/>
              <a:t>			</a:t>
            </a:r>
            <a:r>
              <a:rPr lang="en-US" altLang="ko-KR" sz="1600" dirty="0" err="1" smtClean="0"/>
              <a:t>System.out.print</a:t>
            </a:r>
            <a:r>
              <a:rPr lang="en-US" altLang="ko-KR" sz="1600" dirty="0" smtClean="0"/>
              <a:t>(c);</a:t>
            </a:r>
            <a:endParaRPr lang="en-US" altLang="ko-KR" sz="1600" dirty="0"/>
          </a:p>
          <a:p>
            <a:pPr defTabSz="180000"/>
            <a:r>
              <a:rPr lang="en-US" altLang="ko-KR" sz="1600" dirty="0"/>
              <a:t>			</a:t>
            </a:r>
            <a:r>
              <a:rPr lang="en-US" altLang="ko-KR" sz="1600" dirty="0" smtClean="0"/>
              <a:t>c </a:t>
            </a:r>
            <a:r>
              <a:rPr lang="en-US" altLang="ko-KR" sz="1600" dirty="0"/>
              <a:t>= (char) </a:t>
            </a:r>
            <a:r>
              <a:rPr lang="en-US" altLang="ko-KR" sz="1600" dirty="0" smtClean="0"/>
              <a:t>(c </a:t>
            </a:r>
            <a:r>
              <a:rPr lang="en-US" altLang="ko-KR" sz="1600" dirty="0"/>
              <a:t>+ 1);</a:t>
            </a:r>
          </a:p>
          <a:p>
            <a:pPr defTabSz="180000"/>
            <a:r>
              <a:rPr lang="en-US" altLang="ko-KR" sz="1600" dirty="0"/>
              <a:t>		} while </a:t>
            </a:r>
            <a:r>
              <a:rPr lang="en-US" altLang="ko-KR" sz="1600" dirty="0" smtClean="0"/>
              <a:t>(c </a:t>
            </a:r>
            <a:r>
              <a:rPr lang="en-US" altLang="ko-KR" sz="1600" dirty="0"/>
              <a:t>&lt;= 'z'); 	</a:t>
            </a:r>
          </a:p>
          <a:p>
            <a:pPr defTabSz="180000"/>
            <a:r>
              <a:rPr lang="en-US" altLang="ko-KR" sz="1600" dirty="0"/>
              <a:t>	}</a:t>
            </a:r>
          </a:p>
          <a:p>
            <a:pPr defTabSz="180000"/>
            <a:r>
              <a:rPr lang="en-US" altLang="ko-KR" sz="1600" dirty="0"/>
              <a:t>}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282991"/>
            <a:ext cx="781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do-while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이용하여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'a'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부터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'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z'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까지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출력하는 프로그램을 작성하시오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5696102" cy="369332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abcdefghijklmnopqrstuvwxyz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중첩 반복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3212976"/>
            <a:ext cx="640871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 smtClean="0"/>
              <a:t>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=0; i&lt;100; i++) { // 100</a:t>
            </a:r>
            <a:r>
              <a:rPr lang="ko-KR" altLang="en-US" sz="1400" dirty="0" smtClean="0"/>
              <a:t>개의 학교 성적을 모두 더한다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.....</a:t>
            </a:r>
          </a:p>
          <a:p>
            <a:pPr defTabSz="180000"/>
            <a:endParaRPr lang="en-US" altLang="ko-KR" sz="1400" dirty="0" smtClean="0"/>
          </a:p>
          <a:p>
            <a:pPr defTabSz="180000"/>
            <a:endParaRPr lang="en-US" altLang="ko-KR" sz="1400" dirty="0" smtClean="0"/>
          </a:p>
          <a:p>
            <a:pPr defTabSz="180000"/>
            <a:endParaRPr lang="en-US" altLang="ko-KR" sz="1400" dirty="0" smtClean="0"/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.....</a:t>
            </a:r>
          </a:p>
          <a:p>
            <a:pPr defTabSz="180000"/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763688" y="3789040"/>
            <a:ext cx="561662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0000"/>
            <a:r>
              <a:rPr lang="en-US" altLang="ko-KR" sz="1400" dirty="0" smtClean="0">
                <a:solidFill>
                  <a:schemeClr val="tx1"/>
                </a:solidFill>
              </a:rPr>
              <a:t>for(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int</a:t>
            </a:r>
            <a:r>
              <a:rPr lang="en-US" altLang="ko-KR" sz="1400" dirty="0" smtClean="0">
                <a:solidFill>
                  <a:schemeClr val="tx1"/>
                </a:solidFill>
              </a:rPr>
              <a:t> j=0; j&lt;10000; j++) { // 10000</a:t>
            </a:r>
            <a:r>
              <a:rPr lang="ko-KR" altLang="en-US" sz="1400" dirty="0" smtClean="0">
                <a:solidFill>
                  <a:schemeClr val="tx1"/>
                </a:solidFill>
              </a:rPr>
              <a:t>명의 학생 성적을 모두 더한다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 defTabSz="180000"/>
            <a:r>
              <a:rPr lang="en-US" altLang="ko-KR" sz="1400" dirty="0" smtClean="0">
                <a:solidFill>
                  <a:schemeClr val="tx1"/>
                </a:solidFill>
              </a:rPr>
              <a:t>	   .....</a:t>
            </a:r>
          </a:p>
          <a:p>
            <a:pPr defTabSz="180000"/>
            <a:r>
              <a:rPr lang="en-US" altLang="ko-KR" sz="1400" dirty="0" smtClean="0">
                <a:solidFill>
                  <a:schemeClr val="tx1"/>
                </a:solidFill>
              </a:rPr>
              <a:t>	   .....</a:t>
            </a:r>
          </a:p>
          <a:p>
            <a:pPr defTabSz="180000"/>
            <a:r>
              <a:rPr lang="en-US" altLang="ko-KR" sz="1400" dirty="0" smtClean="0">
                <a:solidFill>
                  <a:schemeClr val="tx1"/>
                </a:solidFill>
              </a:rPr>
              <a:t>	}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7831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중첩 반복</a:t>
            </a:r>
            <a:endParaRPr lang="en-US" altLang="ko-KR" dirty="0" smtClean="0"/>
          </a:p>
          <a:p>
            <a:pPr lvl="1"/>
            <a:r>
              <a:rPr lang="ko-KR" altLang="en-US" dirty="0" err="1"/>
              <a:t>반복문이</a:t>
            </a:r>
            <a:r>
              <a:rPr lang="ko-KR" altLang="en-US" dirty="0"/>
              <a:t> 다른 </a:t>
            </a:r>
            <a:r>
              <a:rPr lang="ko-KR" altLang="en-US" dirty="0" err="1"/>
              <a:t>반복문을</a:t>
            </a:r>
            <a:r>
              <a:rPr lang="ko-KR" altLang="en-US" dirty="0"/>
              <a:t> </a:t>
            </a:r>
            <a:r>
              <a:rPr lang="ko-KR" altLang="en-US" dirty="0" smtClean="0"/>
              <a:t>내포하는 구조</a:t>
            </a:r>
            <a:endParaRPr lang="en-US" altLang="ko-KR" dirty="0" smtClean="0"/>
          </a:p>
          <a:p>
            <a:pPr lvl="1"/>
            <a:r>
              <a:rPr lang="ko-KR" altLang="en-US" dirty="0"/>
              <a:t>이론적으로는 몇 번이고 중첩 </a:t>
            </a:r>
            <a:r>
              <a:rPr lang="ko-KR" altLang="en-US" dirty="0" smtClean="0"/>
              <a:t>반복 가능</a:t>
            </a:r>
            <a:endParaRPr lang="en-US" altLang="ko-KR" dirty="0" smtClean="0"/>
          </a:p>
          <a:p>
            <a:pPr lvl="1"/>
            <a:r>
              <a:rPr lang="ko-KR" altLang="en-US" dirty="0"/>
              <a:t>너무 많은 중첩 반복은 </a:t>
            </a:r>
            <a:r>
              <a:rPr lang="ko-KR" altLang="en-US" dirty="0" smtClean="0"/>
              <a:t>프로그램 구조를 </a:t>
            </a:r>
            <a:r>
              <a:rPr lang="ko-KR" altLang="en-US" dirty="0"/>
              <a:t>복잡하게 하므로 </a:t>
            </a:r>
            <a:r>
              <a:rPr lang="en-US" altLang="ko-KR" sz="1600" dirty="0" smtClean="0"/>
              <a:t>2</a:t>
            </a:r>
            <a:r>
              <a:rPr lang="ko-KR" altLang="en-US" dirty="0"/>
              <a:t>중 또는 </a:t>
            </a:r>
            <a:r>
              <a:rPr lang="en-US" altLang="ko-KR" sz="1600" dirty="0"/>
              <a:t>3</a:t>
            </a:r>
            <a:r>
              <a:rPr lang="ko-KR" altLang="en-US" dirty="0"/>
              <a:t>중 </a:t>
            </a:r>
            <a:r>
              <a:rPr lang="ko-KR" altLang="en-US" dirty="0" smtClean="0"/>
              <a:t>반복이 적당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556903"/>
            <a:ext cx="573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10000</a:t>
            </a:r>
            <a:r>
              <a:rPr lang="ko-KR" altLang="en-US" sz="1400" dirty="0" smtClean="0"/>
              <a:t>명의 학생이 있는 </a:t>
            </a:r>
            <a:r>
              <a:rPr lang="en-US" altLang="ko-KR" sz="1400" dirty="0" smtClean="0"/>
              <a:t>100</a:t>
            </a:r>
            <a:r>
              <a:rPr lang="ko-KR" altLang="en-US" sz="1400" dirty="0" smtClean="0"/>
              <a:t>개 대학의 모든 학생 성적의 합을 구할 때</a:t>
            </a:r>
            <a:r>
              <a:rPr lang="en-US" altLang="ko-KR" sz="1400" dirty="0" smtClean="0"/>
              <a:t>,</a:t>
            </a:r>
          </a:p>
          <a:p>
            <a:pPr algn="ctr"/>
            <a:r>
              <a:rPr lang="en-US" altLang="ko-KR" sz="1400" dirty="0" smtClean="0"/>
              <a:t>for </a:t>
            </a:r>
            <a:r>
              <a:rPr lang="ko-KR" altLang="en-US" sz="1400" dirty="0"/>
              <a:t>문을 이용한 이중 중첩 구조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6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3-4 : </a:t>
            </a:r>
            <a:r>
              <a:rPr lang="en-US" altLang="ko-KR" dirty="0"/>
              <a:t>2</a:t>
            </a:r>
            <a:r>
              <a:rPr lang="ko-KR" altLang="en-US" dirty="0"/>
              <a:t>중 중첩을 이용한 </a:t>
            </a:r>
            <a:r>
              <a:rPr lang="ko-KR" altLang="en-US" dirty="0" smtClean="0"/>
              <a:t>구구단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939" y="1772816"/>
            <a:ext cx="7075976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public class </a:t>
            </a:r>
            <a:r>
              <a:rPr lang="en-US" altLang="ko-KR" dirty="0" err="1"/>
              <a:t>NestedLoop</a:t>
            </a:r>
            <a:r>
              <a:rPr lang="en-US" altLang="ko-KR" dirty="0"/>
              <a:t> {</a:t>
            </a:r>
          </a:p>
          <a:p>
            <a:r>
              <a:rPr lang="en-US" altLang="ko-KR" dirty="0"/>
              <a:t>	public static void main(String[]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r>
              <a:rPr lang="en-US" altLang="ko-KR" dirty="0"/>
              <a:t>		</a:t>
            </a:r>
            <a:r>
              <a:rPr lang="en-US" altLang="ko-KR" b="1" dirty="0"/>
              <a:t>for(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i</a:t>
            </a:r>
            <a:r>
              <a:rPr lang="en-US" altLang="ko-KR" b="1" dirty="0"/>
              <a:t>=1; </a:t>
            </a:r>
            <a:r>
              <a:rPr lang="en-US" altLang="ko-KR" b="1" dirty="0" err="1"/>
              <a:t>i</a:t>
            </a:r>
            <a:r>
              <a:rPr lang="en-US" altLang="ko-KR" b="1" dirty="0"/>
              <a:t>&lt;10; </a:t>
            </a:r>
            <a:r>
              <a:rPr lang="en-US" altLang="ko-KR" b="1" dirty="0" err="1"/>
              <a:t>i</a:t>
            </a:r>
            <a:r>
              <a:rPr lang="en-US" altLang="ko-KR" b="1" dirty="0"/>
              <a:t>++) </a:t>
            </a:r>
            <a:r>
              <a:rPr lang="en-US" altLang="ko-KR" dirty="0"/>
              <a:t>{ // 1</a:t>
            </a:r>
            <a:r>
              <a:rPr lang="ko-KR" altLang="en-US" dirty="0"/>
              <a:t>단에서 </a:t>
            </a:r>
            <a:r>
              <a:rPr lang="en-US" altLang="ko-KR" dirty="0"/>
              <a:t>9</a:t>
            </a:r>
            <a:r>
              <a:rPr lang="ko-KR" altLang="en-US" dirty="0"/>
              <a:t>단</a:t>
            </a:r>
          </a:p>
          <a:p>
            <a:r>
              <a:rPr lang="ko-KR" altLang="en-US" dirty="0"/>
              <a:t>			</a:t>
            </a:r>
            <a:r>
              <a:rPr lang="en-US" altLang="ko-KR" b="1" dirty="0"/>
              <a:t>for(</a:t>
            </a:r>
            <a:r>
              <a:rPr lang="en-US" altLang="ko-KR" b="1" dirty="0" err="1"/>
              <a:t>int</a:t>
            </a:r>
            <a:r>
              <a:rPr lang="en-US" altLang="ko-KR" b="1" dirty="0"/>
              <a:t> j=1; j&lt;10; </a:t>
            </a:r>
            <a:r>
              <a:rPr lang="en-US" altLang="ko-KR" b="1" dirty="0" err="1"/>
              <a:t>j++</a:t>
            </a:r>
            <a:r>
              <a:rPr lang="en-US" altLang="ko-KR" b="1" dirty="0"/>
              <a:t>) </a:t>
            </a:r>
            <a:r>
              <a:rPr lang="en-US" altLang="ko-KR" dirty="0"/>
              <a:t>{ // </a:t>
            </a:r>
            <a:r>
              <a:rPr lang="ko-KR" altLang="en-US" dirty="0"/>
              <a:t>각 단의 </a:t>
            </a:r>
            <a:r>
              <a:rPr lang="ko-KR" altLang="en-US" dirty="0" err="1"/>
              <a:t>구구셈</a:t>
            </a:r>
            <a:r>
              <a:rPr lang="ko-KR" altLang="en-US" dirty="0"/>
              <a:t> 출력</a:t>
            </a:r>
          </a:p>
          <a:p>
            <a:r>
              <a:rPr lang="ko-KR" altLang="en-US" dirty="0"/>
              <a:t>				</a:t>
            </a:r>
            <a:r>
              <a:rPr lang="en-US" altLang="ko-KR" dirty="0" err="1"/>
              <a:t>System.out.print</a:t>
            </a:r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 + "*" + j + "=" + </a:t>
            </a:r>
            <a:r>
              <a:rPr lang="en-US" altLang="ko-KR" dirty="0" err="1"/>
              <a:t>i</a:t>
            </a:r>
            <a:r>
              <a:rPr lang="en-US" altLang="ko-KR" dirty="0"/>
              <a:t>*j); // </a:t>
            </a:r>
            <a:r>
              <a:rPr lang="ko-KR" altLang="en-US" dirty="0" err="1"/>
              <a:t>구구셈</a:t>
            </a:r>
            <a:r>
              <a:rPr lang="ko-KR" altLang="en-US" dirty="0"/>
              <a:t> 출력</a:t>
            </a:r>
          </a:p>
          <a:p>
            <a:r>
              <a:rPr lang="ko-KR" altLang="en-US" dirty="0"/>
              <a:t>				</a:t>
            </a:r>
            <a:r>
              <a:rPr lang="en-US" altLang="ko-KR" dirty="0" err="1"/>
              <a:t>System.out.print</a:t>
            </a:r>
            <a:r>
              <a:rPr lang="en-US" altLang="ko-KR" dirty="0"/>
              <a:t>('\t'); // </a:t>
            </a:r>
            <a:r>
              <a:rPr lang="ko-KR" altLang="en-US" dirty="0"/>
              <a:t>하나씩 탭으로 띄기</a:t>
            </a:r>
          </a:p>
          <a:p>
            <a:r>
              <a:rPr lang="ko-KR" altLang="en-US" dirty="0"/>
              <a:t>		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ko-KR" altLang="en-US" dirty="0"/>
              <a:t>			</a:t>
            </a:r>
            <a:r>
              <a:rPr lang="en-US" altLang="ko-KR" dirty="0" err="1"/>
              <a:t>System.out.println</a:t>
            </a:r>
            <a:r>
              <a:rPr lang="en-US" altLang="ko-KR" dirty="0"/>
              <a:t>(); // </a:t>
            </a:r>
            <a:r>
              <a:rPr lang="ko-KR" altLang="en-US" dirty="0"/>
              <a:t>한 단이 끝나면 다음 줄로 커서 이동</a:t>
            </a:r>
          </a:p>
          <a:p>
            <a:r>
              <a:rPr lang="ko-KR" altLang="en-US" dirty="0"/>
              <a:t>	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630" y="1342509"/>
            <a:ext cx="798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중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중첩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for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사용하여 구구단을 출력하는 프로그램을 작성하시오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한 줄에 한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단씩 출력한다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5" y="4437112"/>
            <a:ext cx="7099379" cy="1754326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396000"/>
            <a:r>
              <a:rPr lang="en-US" altLang="ko-KR" sz="1200" dirty="0" smtClean="0"/>
              <a:t>1*1=1	1*2=2	1*3=3	1*4=4	1*5=5	1*6=6	1*7=7	1*8=8	1*9=9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2*1=2	2*2=4	2*3=6	2*4=8	2*5=10	2*6=12	2*7=14	2*8=16	2*9=18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3*1=3	3*2=6	3*3=9	3*4=12	3*5=15	3*6=18	3*7=21	3*8=24	3*9=27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4*1=4	4*2=8	4*3=12	4*4=16	4*5=20	4*6=24	4*7=28	4*8=32	4*9=36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5*1=5	5*2=10	5*3=15	5*4=20	5*5=25	5*6=30	5*7=35	5*8=40	5*9=45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6*1=6	6*2=12	6*3=18	6*4=24	6*5=30	6*6=36	6*7=42	6*8=48	6*9=54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7*1=7	7*2=14	7*3=21	7*4=28	7*5=35	7*6=42	7*7=49	7*8=56	7*9=63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8*1=8	8*2=16	8*3=24	8*4=32	8*5=40	8*6=48	8*7=56	8*8=64	8*9=72</a:t>
            </a:r>
            <a:endParaRPr lang="en-US" altLang="ko-KR" sz="1200" dirty="0"/>
          </a:p>
          <a:p>
            <a:pPr defTabSz="396000"/>
            <a:r>
              <a:rPr lang="en-US" altLang="ko-KR" sz="1200" dirty="0" smtClean="0"/>
              <a:t>9*1=9	9*2=18	9*3=27	9*4=36	9*5=45	9*6=54	9*7=63	9*8=72	9*9=81</a:t>
            </a:r>
            <a:endParaRPr lang="ko-KR" altLang="en-US" sz="1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2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7052310" cy="12306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continue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5031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continue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반복문을</a:t>
            </a:r>
            <a:r>
              <a:rPr lang="ko-KR" altLang="en-US" dirty="0" smtClean="0"/>
              <a:t> 빠져 나가지 않으면서 다음 반복으로 진행</a:t>
            </a:r>
            <a:endParaRPr lang="en-US" altLang="ko-KR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411760" y="3814082"/>
            <a:ext cx="720080" cy="258126"/>
          </a:xfrm>
          <a:prstGeom prst="wedgeRoundRectCallout">
            <a:avLst>
              <a:gd name="adj1" fmla="val -30586"/>
              <a:gd name="adj2" fmla="val -320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분기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427984" y="4063075"/>
            <a:ext cx="890049" cy="345087"/>
          </a:xfrm>
          <a:prstGeom prst="wedgeRoundRectCallout">
            <a:avLst>
              <a:gd name="adj1" fmla="val 36283"/>
              <a:gd name="adj2" fmla="val -3374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조건식으로분기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7308304" y="3943145"/>
            <a:ext cx="890049" cy="345087"/>
          </a:xfrm>
          <a:prstGeom prst="wedgeRoundRectCallout">
            <a:avLst>
              <a:gd name="adj1" fmla="val -38078"/>
              <a:gd name="adj2" fmla="val -249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조건식으로분기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496944" cy="680120"/>
          </a:xfrm>
        </p:spPr>
        <p:txBody>
          <a:bodyPr>
            <a:normAutofit fontScale="90000"/>
          </a:bodyPr>
          <a:lstStyle/>
          <a:p>
            <a:pPr fontAlgn="base"/>
            <a:r>
              <a:rPr lang="ko-KR" altLang="en-US" dirty="0" smtClean="0"/>
              <a:t>예제 </a:t>
            </a:r>
            <a:r>
              <a:rPr lang="en-US" altLang="ko-KR" dirty="0" smtClean="0"/>
              <a:t>3-5 : </a:t>
            </a:r>
            <a:r>
              <a:rPr lang="en-US" altLang="ko-KR" dirty="0"/>
              <a:t>continue </a:t>
            </a:r>
            <a:r>
              <a:rPr lang="ko-KR" altLang="en-US" dirty="0"/>
              <a:t>문을 이용하여 양수 합 구하기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855693"/>
            <a:ext cx="5300026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import </a:t>
            </a:r>
            <a:r>
              <a:rPr lang="en-US" altLang="ko-KR" dirty="0" err="1"/>
              <a:t>java.util.Scanner</a:t>
            </a:r>
            <a:r>
              <a:rPr lang="en-US" altLang="ko-KR" dirty="0" smtClean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public class </a:t>
            </a:r>
            <a:r>
              <a:rPr lang="en-US" altLang="ko-KR" dirty="0" err="1"/>
              <a:t>ContinueExample</a:t>
            </a:r>
            <a:r>
              <a:rPr lang="en-US" altLang="ko-KR" dirty="0"/>
              <a:t> {</a:t>
            </a:r>
          </a:p>
          <a:p>
            <a:r>
              <a:rPr lang="en-US" altLang="ko-KR" dirty="0"/>
              <a:t>	public static void main(String[]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r>
              <a:rPr lang="en-US" altLang="ko-KR" dirty="0"/>
              <a:t>		Scanner </a:t>
            </a:r>
            <a:r>
              <a:rPr lang="en-US" altLang="ko-KR" dirty="0" err="1"/>
              <a:t>scanner</a:t>
            </a:r>
            <a:r>
              <a:rPr lang="en-US" altLang="ko-KR" dirty="0"/>
              <a:t> = new Scanner(System.in);</a:t>
            </a:r>
          </a:p>
          <a:p>
            <a:r>
              <a:rPr lang="en-US" altLang="ko-KR" dirty="0"/>
              <a:t>		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</a:t>
            </a:r>
            <a:r>
              <a:rPr lang="ko-KR" altLang="en-US" dirty="0"/>
              <a:t>정수를 </a:t>
            </a:r>
            <a:r>
              <a:rPr lang="en-US" altLang="ko-KR" dirty="0"/>
              <a:t>5</a:t>
            </a:r>
            <a:r>
              <a:rPr lang="ko-KR" altLang="en-US" dirty="0"/>
              <a:t>개 입력하세요</a:t>
            </a:r>
            <a:r>
              <a:rPr lang="en-US" altLang="ko-KR" dirty="0"/>
              <a:t>.");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dirty="0" err="1"/>
              <a:t>int</a:t>
            </a:r>
            <a:r>
              <a:rPr lang="en-US" altLang="ko-KR" dirty="0"/>
              <a:t> sum=0;</a:t>
            </a:r>
          </a:p>
          <a:p>
            <a:r>
              <a:rPr lang="en-US" altLang="ko-KR" dirty="0"/>
              <a:t>		</a:t>
            </a:r>
            <a:r>
              <a:rPr lang="en-US" altLang="ko-KR" b="1" dirty="0"/>
              <a:t>for(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i</a:t>
            </a:r>
            <a:r>
              <a:rPr lang="en-US" altLang="ko-KR" b="1" dirty="0"/>
              <a:t>=0; </a:t>
            </a:r>
            <a:r>
              <a:rPr lang="en-US" altLang="ko-KR" b="1" dirty="0" err="1"/>
              <a:t>i</a:t>
            </a:r>
            <a:r>
              <a:rPr lang="en-US" altLang="ko-KR" b="1" dirty="0"/>
              <a:t>&lt;5; </a:t>
            </a:r>
            <a:r>
              <a:rPr lang="en-US" altLang="ko-KR" b="1" dirty="0" err="1"/>
              <a:t>i</a:t>
            </a:r>
            <a:r>
              <a:rPr lang="en-US" altLang="ko-KR" b="1" dirty="0"/>
              <a:t>++) </a:t>
            </a:r>
            <a:r>
              <a:rPr lang="en-US" altLang="ko-KR" dirty="0"/>
              <a:t>{</a:t>
            </a:r>
          </a:p>
          <a:p>
            <a:r>
              <a:rPr lang="en-US" altLang="ko-KR" dirty="0"/>
              <a:t>			</a:t>
            </a:r>
            <a:r>
              <a:rPr lang="en-US" altLang="ko-KR" dirty="0" err="1"/>
              <a:t>int</a:t>
            </a:r>
            <a:r>
              <a:rPr lang="en-US" altLang="ko-KR" dirty="0"/>
              <a:t> n = </a:t>
            </a:r>
            <a:r>
              <a:rPr lang="en-US" altLang="ko-KR" dirty="0" err="1"/>
              <a:t>scanner.nextInt</a:t>
            </a:r>
            <a:r>
              <a:rPr lang="en-US" altLang="ko-KR" dirty="0"/>
              <a:t>(); // </a:t>
            </a:r>
            <a:r>
              <a:rPr lang="ko-KR" altLang="en-US" dirty="0"/>
              <a:t>키보드에서 정수 입력</a:t>
            </a:r>
          </a:p>
          <a:p>
            <a:r>
              <a:rPr lang="ko-KR" altLang="en-US" dirty="0"/>
              <a:t>			</a:t>
            </a:r>
            <a:r>
              <a:rPr lang="en-US" altLang="ko-KR" b="1" dirty="0"/>
              <a:t>if(n&lt;=0) </a:t>
            </a:r>
          </a:p>
          <a:p>
            <a:r>
              <a:rPr lang="en-US" altLang="ko-KR" dirty="0"/>
              <a:t>				</a:t>
            </a:r>
            <a:r>
              <a:rPr lang="en-US" altLang="ko-KR" b="1" dirty="0"/>
              <a:t>continue</a:t>
            </a:r>
            <a:r>
              <a:rPr lang="en-US" altLang="ko-KR" dirty="0"/>
              <a:t>; // </a:t>
            </a:r>
            <a:r>
              <a:rPr lang="ko-KR" altLang="en-US" dirty="0"/>
              <a:t>양수가 아닌 경우 다음 반복으로 진행</a:t>
            </a:r>
          </a:p>
          <a:p>
            <a:r>
              <a:rPr lang="ko-KR" altLang="en-US" dirty="0"/>
              <a:t>			</a:t>
            </a:r>
            <a:r>
              <a:rPr lang="en-US" altLang="ko-KR" dirty="0"/>
              <a:t>else </a:t>
            </a:r>
          </a:p>
          <a:p>
            <a:r>
              <a:rPr lang="en-US" altLang="ko-KR" dirty="0"/>
              <a:t>				sum += n; // </a:t>
            </a:r>
            <a:r>
              <a:rPr lang="ko-KR" altLang="en-US" dirty="0"/>
              <a:t>양수인 경우 덧셈</a:t>
            </a:r>
          </a:p>
          <a:p>
            <a:r>
              <a:rPr lang="ko-KR" altLang="en-US" dirty="0"/>
              <a:t>	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</a:t>
            </a:r>
            <a:r>
              <a:rPr lang="ko-KR" altLang="en-US" dirty="0"/>
              <a:t>양수의 합은 </a:t>
            </a:r>
            <a:r>
              <a:rPr lang="en-US" altLang="ko-KR" dirty="0"/>
              <a:t>" + sum);</a:t>
            </a:r>
          </a:p>
          <a:p>
            <a:r>
              <a:rPr lang="en-US" altLang="ko-KR" dirty="0"/>
              <a:t>		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scanner.close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}</a:t>
            </a:r>
          </a:p>
          <a:p>
            <a:r>
              <a:rPr lang="en-US" altLang="ko-KR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75" y="1358375"/>
            <a:ext cx="781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5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개의 정수를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 받고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그 중 양수들만 합하여 출력하는 프로그램을 작성하라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22218" y="4646651"/>
            <a:ext cx="2332822" cy="1600438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정수를 </a:t>
            </a:r>
            <a:r>
              <a:rPr lang="en-US" altLang="ko-KR" sz="1400" dirty="0"/>
              <a:t>5</a:t>
            </a:r>
            <a:r>
              <a:rPr lang="ko-KR" altLang="en-US" sz="1400" dirty="0"/>
              <a:t>개 입력하세요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/>
            <a:r>
              <a:rPr lang="en-US" altLang="ko-KR" sz="1400" dirty="0" smtClean="0">
                <a:solidFill>
                  <a:srgbClr val="00B050"/>
                </a:solidFill>
              </a:rPr>
              <a:t>5</a:t>
            </a:r>
          </a:p>
          <a:p>
            <a:pPr fontAlgn="base"/>
            <a:r>
              <a:rPr lang="en-US" altLang="ko-KR" sz="1400" dirty="0" smtClean="0">
                <a:solidFill>
                  <a:srgbClr val="00B050"/>
                </a:solidFill>
              </a:rPr>
              <a:t>-2</a:t>
            </a:r>
          </a:p>
          <a:p>
            <a:pPr fontAlgn="base"/>
            <a:r>
              <a:rPr lang="en-US" altLang="ko-KR" sz="1400" dirty="0" smtClean="0">
                <a:solidFill>
                  <a:srgbClr val="00B050"/>
                </a:solidFill>
              </a:rPr>
              <a:t>6</a:t>
            </a:r>
          </a:p>
          <a:p>
            <a:pPr fontAlgn="base"/>
            <a:r>
              <a:rPr lang="en-US" altLang="ko-KR" sz="1400" dirty="0" smtClean="0">
                <a:solidFill>
                  <a:srgbClr val="00B050"/>
                </a:solidFill>
              </a:rPr>
              <a:t>10</a:t>
            </a:r>
          </a:p>
          <a:p>
            <a:pPr fontAlgn="base"/>
            <a:r>
              <a:rPr lang="en-US" altLang="ko-KR" sz="1400" dirty="0" smtClean="0">
                <a:solidFill>
                  <a:srgbClr val="00B050"/>
                </a:solidFill>
              </a:rPr>
              <a:t>-</a:t>
            </a:r>
            <a:r>
              <a:rPr lang="en-US" altLang="ko-KR" sz="1400" dirty="0">
                <a:solidFill>
                  <a:srgbClr val="00B050"/>
                </a:solidFill>
              </a:rPr>
              <a:t>4</a:t>
            </a:r>
            <a:endParaRPr lang="ko-KR" altLang="en-US" sz="14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400" dirty="0"/>
              <a:t>양수의 합은 </a:t>
            </a:r>
            <a:r>
              <a:rPr lang="en-US" altLang="ko-KR" sz="1400" dirty="0"/>
              <a:t>21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2599218" y="3556415"/>
            <a:ext cx="2962575" cy="785510"/>
          </a:xfrm>
          <a:custGeom>
            <a:avLst/>
            <a:gdLst>
              <a:gd name="connsiteX0" fmla="*/ 2953283 w 3028961"/>
              <a:gd name="connsiteY0" fmla="*/ 785510 h 785510"/>
              <a:gd name="connsiteX1" fmla="*/ 3006377 w 3028961"/>
              <a:gd name="connsiteY1" fmla="*/ 443348 h 785510"/>
              <a:gd name="connsiteX2" fmla="*/ 2752705 w 3028961"/>
              <a:gd name="connsiteY2" fmla="*/ 195575 h 785510"/>
              <a:gd name="connsiteX3" fmla="*/ 422460 w 3028961"/>
              <a:gd name="connsiteY3" fmla="*/ 896 h 785510"/>
              <a:gd name="connsiteX4" fmla="*/ 9505 w 3028961"/>
              <a:gd name="connsiteY4" fmla="*/ 136581 h 7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961" h="785510">
                <a:moveTo>
                  <a:pt x="2953283" y="785510"/>
                </a:moveTo>
                <a:cubicBezTo>
                  <a:pt x="2996545" y="663590"/>
                  <a:pt x="3039807" y="541670"/>
                  <a:pt x="3006377" y="443348"/>
                </a:cubicBezTo>
                <a:cubicBezTo>
                  <a:pt x="2972947" y="345026"/>
                  <a:pt x="3183358" y="269317"/>
                  <a:pt x="2752705" y="195575"/>
                </a:cubicBezTo>
                <a:cubicBezTo>
                  <a:pt x="2322052" y="121833"/>
                  <a:pt x="879660" y="10728"/>
                  <a:pt x="422460" y="896"/>
                </a:cubicBezTo>
                <a:cubicBezTo>
                  <a:pt x="-34740" y="-8936"/>
                  <a:pt x="-12618" y="63822"/>
                  <a:pt x="9505" y="136581"/>
                </a:cubicBezTo>
              </a:path>
            </a:pathLst>
          </a:custGeom>
          <a:noFill/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4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break</a:t>
            </a:r>
            <a:r>
              <a:rPr lang="ko-KR" altLang="en-US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break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반복문</a:t>
            </a:r>
            <a:r>
              <a:rPr lang="ko-KR" altLang="en-US" dirty="0" smtClean="0"/>
              <a:t> 하나를 완전히 빠져 나갈 때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하나의 </a:t>
            </a:r>
            <a:r>
              <a:rPr lang="ko-KR" altLang="en-US" dirty="0" err="1" smtClean="0"/>
              <a:t>반복문만</a:t>
            </a:r>
            <a:r>
              <a:rPr lang="ko-KR" altLang="en-US" dirty="0" smtClean="0"/>
              <a:t> 벗어남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중첩 반복의 경우 안쪽 반복문의 </a:t>
            </a:r>
            <a:r>
              <a:rPr lang="en-US" altLang="ko-KR" dirty="0" smtClean="0"/>
              <a:t>break </a:t>
            </a:r>
            <a:r>
              <a:rPr lang="ko-KR" altLang="en-US" dirty="0" smtClean="0"/>
              <a:t>문이 실행되면 안쪽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반복문만</a:t>
            </a:r>
            <a:r>
              <a:rPr lang="ko-KR" altLang="en-US" dirty="0" smtClean="0"/>
              <a:t> 벗어남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56992"/>
            <a:ext cx="717804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95856" cy="68012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3-6 : </a:t>
            </a:r>
            <a:r>
              <a:rPr lang="en-US" altLang="ko-KR" dirty="0"/>
              <a:t>break </a:t>
            </a:r>
            <a:r>
              <a:rPr lang="ko-KR" altLang="en-US" dirty="0"/>
              <a:t>문을 이용하여 </a:t>
            </a:r>
            <a:r>
              <a:rPr lang="en-US" altLang="ko-KR" dirty="0"/>
              <a:t>while </a:t>
            </a:r>
            <a:r>
              <a:rPr lang="ko-KR" altLang="en-US" dirty="0"/>
              <a:t>문 </a:t>
            </a:r>
            <a:r>
              <a:rPr lang="ko-KR" altLang="en-US" dirty="0" smtClean="0"/>
              <a:t>벗어나기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81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"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exit"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 입력되면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while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벗어나도록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break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활용하는 프로그램을 작성하라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29" y="1844824"/>
            <a:ext cx="511256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import </a:t>
            </a:r>
            <a:r>
              <a:rPr lang="en-US" altLang="ko-KR" dirty="0" err="1"/>
              <a:t>java.util.Scanner</a:t>
            </a:r>
            <a:r>
              <a:rPr lang="en-US" altLang="ko-KR" dirty="0" smtClean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public class </a:t>
            </a:r>
            <a:r>
              <a:rPr lang="en-US" altLang="ko-KR" dirty="0" err="1"/>
              <a:t>BreakExample</a:t>
            </a:r>
            <a:r>
              <a:rPr lang="en-US" altLang="ko-KR" dirty="0"/>
              <a:t> {</a:t>
            </a:r>
          </a:p>
          <a:p>
            <a:r>
              <a:rPr lang="en-US" altLang="ko-KR" dirty="0"/>
              <a:t>	public static void main(String[]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r>
              <a:rPr lang="en-US" altLang="ko-KR" dirty="0"/>
              <a:t>		Scanner </a:t>
            </a:r>
            <a:r>
              <a:rPr lang="en-US" altLang="ko-KR" dirty="0" err="1"/>
              <a:t>scanner</a:t>
            </a:r>
            <a:r>
              <a:rPr lang="en-US" altLang="ko-KR" dirty="0"/>
              <a:t> = new Scanner(System.in);</a:t>
            </a:r>
          </a:p>
          <a:p>
            <a:r>
              <a:rPr lang="en-US" altLang="ko-KR" dirty="0"/>
              <a:t>		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("exit</a:t>
            </a:r>
            <a:r>
              <a:rPr lang="ko-KR" altLang="en-US" dirty="0"/>
              <a:t>을 입력하면 종료합니다</a:t>
            </a:r>
            <a:r>
              <a:rPr lang="en-US" altLang="ko-KR" dirty="0"/>
              <a:t>.");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b="1" dirty="0"/>
              <a:t>while(true)</a:t>
            </a:r>
            <a:r>
              <a:rPr lang="en-US" altLang="ko-KR" dirty="0"/>
              <a:t> </a:t>
            </a:r>
            <a:r>
              <a:rPr lang="en-US" altLang="ko-KR" b="1" dirty="0"/>
              <a:t>{</a:t>
            </a:r>
          </a:p>
          <a:p>
            <a:r>
              <a:rPr lang="en-US" altLang="ko-KR" dirty="0"/>
              <a:t>			</a:t>
            </a:r>
            <a:r>
              <a:rPr lang="en-US" altLang="ko-KR" dirty="0" err="1"/>
              <a:t>System.out.print</a:t>
            </a:r>
            <a:r>
              <a:rPr lang="en-US" altLang="ko-KR" dirty="0"/>
              <a:t>("&gt;&gt;");</a:t>
            </a:r>
          </a:p>
          <a:p>
            <a:r>
              <a:rPr lang="en-US" altLang="ko-KR" dirty="0"/>
              <a:t>			String text = </a:t>
            </a:r>
            <a:r>
              <a:rPr lang="en-US" altLang="ko-KR" dirty="0" err="1"/>
              <a:t>scanner.nextLine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		</a:t>
            </a:r>
            <a:r>
              <a:rPr lang="en-US" altLang="ko-KR" b="1" dirty="0"/>
              <a:t>if(</a:t>
            </a:r>
            <a:r>
              <a:rPr lang="en-US" altLang="ko-KR" b="1" dirty="0" err="1"/>
              <a:t>text.equals</a:t>
            </a:r>
            <a:r>
              <a:rPr lang="en-US" altLang="ko-KR" b="1" dirty="0"/>
              <a:t>("exit")) </a:t>
            </a:r>
            <a:r>
              <a:rPr lang="en-US" altLang="ko-KR" dirty="0"/>
              <a:t>// "exit"</a:t>
            </a:r>
            <a:r>
              <a:rPr lang="ko-KR" altLang="en-US" dirty="0"/>
              <a:t>이 입력되면 반복 종료</a:t>
            </a:r>
          </a:p>
          <a:p>
            <a:r>
              <a:rPr lang="ko-KR" altLang="en-US" dirty="0"/>
              <a:t>				</a:t>
            </a:r>
            <a:r>
              <a:rPr lang="en-US" altLang="ko-KR" b="1" dirty="0"/>
              <a:t>break; </a:t>
            </a:r>
            <a:r>
              <a:rPr lang="en-US" altLang="ko-KR" dirty="0"/>
              <a:t>// while </a:t>
            </a:r>
            <a:r>
              <a:rPr lang="ko-KR" altLang="en-US" dirty="0"/>
              <a:t>문을 </a:t>
            </a:r>
            <a:r>
              <a:rPr lang="ko-KR" altLang="en-US" dirty="0" smtClean="0"/>
              <a:t>벗어남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b="1" dirty="0"/>
              <a:t>}</a:t>
            </a:r>
            <a:endParaRPr lang="ko-KR" altLang="en-US" b="1" dirty="0"/>
          </a:p>
          <a:p>
            <a:r>
              <a:rPr lang="ko-KR" altLang="en-US" dirty="0"/>
              <a:t>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</a:t>
            </a:r>
            <a:r>
              <a:rPr lang="ko-KR" altLang="en-US" dirty="0"/>
              <a:t>종료합니다</a:t>
            </a:r>
            <a:r>
              <a:rPr lang="en-US" altLang="ko-KR" dirty="0"/>
              <a:t>...");</a:t>
            </a:r>
            <a:endParaRPr lang="ko-KR" altLang="en-US" dirty="0"/>
          </a:p>
          <a:p>
            <a:r>
              <a:rPr lang="ko-KR" altLang="en-US" dirty="0"/>
              <a:t> 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scanner.close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}</a:t>
            </a:r>
          </a:p>
          <a:p>
            <a:r>
              <a:rPr lang="en-US" altLang="ko-KR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40152" y="4861035"/>
            <a:ext cx="2432076" cy="95410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400" dirty="0"/>
              <a:t>exit</a:t>
            </a:r>
            <a:r>
              <a:rPr lang="ko-KR" altLang="en-US" sz="1400" dirty="0"/>
              <a:t>을 입력하면 종료합니다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/>
            <a:r>
              <a:rPr lang="en-US" altLang="ko-KR" sz="1400" dirty="0"/>
              <a:t>&gt;&gt;</a:t>
            </a:r>
            <a:r>
              <a:rPr lang="en-US" altLang="ko-KR" sz="1400" dirty="0">
                <a:solidFill>
                  <a:srgbClr val="00B050"/>
                </a:solidFill>
              </a:rPr>
              <a:t>edit</a:t>
            </a:r>
            <a:endParaRPr lang="ko-KR" altLang="en-US" sz="14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400" dirty="0"/>
              <a:t>&gt;&gt;</a:t>
            </a:r>
            <a:r>
              <a:rPr lang="en-US" altLang="ko-KR" sz="1400" dirty="0">
                <a:solidFill>
                  <a:srgbClr val="00B050"/>
                </a:solidFill>
              </a:rPr>
              <a:t>exit</a:t>
            </a:r>
            <a:endParaRPr lang="ko-KR" altLang="en-US" sz="14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400" dirty="0"/>
              <a:t>종료합니다</a:t>
            </a:r>
            <a:r>
              <a:rPr lang="en-US" altLang="ko-KR" sz="1400" dirty="0"/>
              <a:t>...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797893" y="4391372"/>
            <a:ext cx="533747" cy="405780"/>
          </a:xfrm>
          <a:custGeom>
            <a:avLst/>
            <a:gdLst>
              <a:gd name="connsiteX0" fmla="*/ 533216 w 533216"/>
              <a:gd name="connsiteY0" fmla="*/ 0 h 742950"/>
              <a:gd name="connsiteX1" fmla="*/ 9341 w 533216"/>
              <a:gd name="connsiteY1" fmla="*/ 371475 h 742950"/>
              <a:gd name="connsiteX2" fmla="*/ 247466 w 533216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216" h="742950">
                <a:moveTo>
                  <a:pt x="533216" y="0"/>
                </a:moveTo>
                <a:cubicBezTo>
                  <a:pt x="295091" y="123825"/>
                  <a:pt x="56966" y="247650"/>
                  <a:pt x="9341" y="371475"/>
                </a:cubicBezTo>
                <a:cubicBezTo>
                  <a:pt x="-38284" y="495300"/>
                  <a:pt x="104591" y="619125"/>
                  <a:pt x="247466" y="74295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4929062" y="3546579"/>
            <a:ext cx="1583069" cy="345087"/>
          </a:xfrm>
          <a:prstGeom prst="wedgeRoundRectCallout">
            <a:avLst>
              <a:gd name="adj1" fmla="val -120977"/>
              <a:gd name="adj2" fmla="val 951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000" dirty="0">
                <a:solidFill>
                  <a:schemeClr val="tx1"/>
                </a:solidFill>
              </a:rPr>
              <a:t>문자열 비교 시 </a:t>
            </a:r>
            <a:r>
              <a:rPr lang="en-US" altLang="ko-KR" sz="1000" dirty="0">
                <a:solidFill>
                  <a:schemeClr val="tx1"/>
                </a:solidFill>
              </a:rPr>
              <a:t>equals</a:t>
            </a:r>
            <a:r>
              <a:rPr lang="en-US" altLang="ko-KR" sz="1000" dirty="0" smtClean="0">
                <a:solidFill>
                  <a:schemeClr val="tx1"/>
                </a:solidFill>
              </a:rPr>
              <a:t>()</a:t>
            </a:r>
            <a:r>
              <a:rPr lang="ko-KR" altLang="en-US" sz="1000" dirty="0" smtClean="0">
                <a:solidFill>
                  <a:schemeClr val="tx1"/>
                </a:solidFill>
              </a:rPr>
              <a:t>사용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반복문의 특징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783100"/>
          </a:xfrm>
        </p:spPr>
        <p:txBody>
          <a:bodyPr/>
          <a:lstStyle/>
          <a:p>
            <a:r>
              <a:rPr lang="ko-KR" altLang="en-US" dirty="0" smtClean="0"/>
              <a:t>자바 반복문의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for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while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 while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88695"/>
            <a:ext cx="822960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배열</a:t>
            </a:r>
            <a:r>
              <a:rPr lang="en-US" altLang="ko-KR" dirty="0" smtClean="0"/>
              <a:t>(array)</a:t>
            </a:r>
          </a:p>
          <a:p>
            <a:pPr lvl="1"/>
            <a:r>
              <a:rPr lang="ko-KR" altLang="en-US" dirty="0" smtClean="0"/>
              <a:t>인덱스와 인덱스에 대응하는 데이터들로 이루어진 자료 구조</a:t>
            </a:r>
            <a:endParaRPr lang="en-US" altLang="ko-KR" dirty="0" smtClean="0"/>
          </a:p>
          <a:p>
            <a:pPr lvl="2"/>
            <a:r>
              <a:rPr lang="ko-KR" altLang="en-US" dirty="0"/>
              <a:t>배열을 이용하면 한 번에 많은 메모리 공간 </a:t>
            </a:r>
            <a:r>
              <a:rPr lang="ko-KR" altLang="en-US" dirty="0" smtClean="0"/>
              <a:t>할당 </a:t>
            </a:r>
            <a:r>
              <a:rPr lang="ko-KR" altLang="en-US" dirty="0"/>
              <a:t>가능</a:t>
            </a:r>
            <a:endParaRPr lang="en-US" altLang="ko-KR" dirty="0"/>
          </a:p>
          <a:p>
            <a:pPr lvl="1"/>
            <a:r>
              <a:rPr lang="ko-KR" altLang="en-US" dirty="0" smtClean="0"/>
              <a:t>같은 타</a:t>
            </a:r>
            <a:r>
              <a:rPr lang="ko-KR" altLang="en-US" dirty="0"/>
              <a:t>입</a:t>
            </a:r>
            <a:r>
              <a:rPr lang="ko-KR" altLang="en-US" dirty="0" smtClean="0"/>
              <a:t>의 데이터들이 순차적으로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인덱스를 이용하여 원소 데이터 접근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반복문을</a:t>
            </a:r>
            <a:r>
              <a:rPr lang="ko-KR" altLang="en-US" dirty="0" smtClean="0"/>
              <a:t> </a:t>
            </a:r>
            <a:r>
              <a:rPr lang="ko-KR" altLang="en-US" dirty="0"/>
              <a:t>이용하여 처리하기에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 인덱스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0</a:t>
            </a:r>
            <a:r>
              <a:rPr lang="ko-KR" altLang="en-US" dirty="0" smtClean="0"/>
              <a:t>부터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인덱스는 배열의 시작 위치에서부터 데이터가 있는 상대 위치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배열의 필요성과 모양</a:t>
            </a:r>
            <a:endParaRPr lang="ko-KR" altLang="en-US" dirty="0"/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701790" cy="49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일차원</a:t>
            </a:r>
            <a:r>
              <a:rPr lang="ko-KR" altLang="en-US" dirty="0" smtClean="0"/>
              <a:t> 배열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배열 선언과 배열 생성의 두 단계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 선언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배열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선언과 함께 초기화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 선언 시 값 초기화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잘못된 배열 선언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81230" y="2252455"/>
            <a:ext cx="264320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	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[];</a:t>
            </a:r>
          </a:p>
          <a:p>
            <a:r>
              <a:rPr lang="en-US" altLang="ko-KR" sz="1400" dirty="0" smtClean="0">
                <a:latin typeface="+mj-lt"/>
              </a:rPr>
              <a:t>char	</a:t>
            </a:r>
            <a:r>
              <a:rPr lang="en-US" altLang="ko-KR" sz="1400" dirty="0" err="1" smtClean="0">
                <a:latin typeface="+mj-lt"/>
              </a:rPr>
              <a:t>charArray</a:t>
            </a:r>
            <a:r>
              <a:rPr lang="en-US" altLang="ko-KR" sz="1400" dirty="0" smtClean="0">
                <a:latin typeface="+mj-lt"/>
              </a:rPr>
              <a:t>[];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9153" y="2252454"/>
            <a:ext cx="28592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[]	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;</a:t>
            </a:r>
          </a:p>
          <a:p>
            <a:r>
              <a:rPr lang="en-US" altLang="ko-KR" sz="1400" dirty="0" smtClean="0">
                <a:latin typeface="+mj-lt"/>
              </a:rPr>
              <a:t>char[]	</a:t>
            </a:r>
            <a:r>
              <a:rPr lang="en-US" altLang="ko-KR" sz="1400" dirty="0" err="1" smtClean="0">
                <a:latin typeface="+mj-lt"/>
              </a:rPr>
              <a:t>charArray</a:t>
            </a:r>
            <a:r>
              <a:rPr lang="en-US" altLang="ko-KR" sz="1400" dirty="0" smtClean="0">
                <a:latin typeface="+mj-lt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230" y="3383414"/>
            <a:ext cx="264320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 = </a:t>
            </a:r>
            <a:r>
              <a:rPr lang="en-US" altLang="ko-KR" sz="1400" b="1" dirty="0" smtClean="0">
                <a:latin typeface="+mj-lt"/>
              </a:rPr>
              <a:t>new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[10];</a:t>
            </a:r>
          </a:p>
          <a:p>
            <a:r>
              <a:rPr lang="en-US" altLang="ko-KR" sz="1400" dirty="0" err="1" smtClean="0">
                <a:latin typeface="+mj-lt"/>
              </a:rPr>
              <a:t>charArray</a:t>
            </a:r>
            <a:r>
              <a:rPr lang="en-US" altLang="ko-KR" sz="1400" dirty="0" smtClean="0">
                <a:latin typeface="+mj-lt"/>
              </a:rPr>
              <a:t> = </a:t>
            </a:r>
            <a:r>
              <a:rPr lang="en-US" altLang="ko-KR" sz="1400" b="1" dirty="0" smtClean="0">
                <a:latin typeface="+mj-lt"/>
              </a:rPr>
              <a:t>new</a:t>
            </a:r>
            <a:r>
              <a:rPr lang="en-US" altLang="ko-KR" sz="1400" dirty="0" smtClean="0">
                <a:latin typeface="+mj-lt"/>
              </a:rPr>
              <a:t> char[20];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154" y="3371544"/>
            <a:ext cx="28592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 = </a:t>
            </a:r>
            <a:r>
              <a:rPr lang="en-US" altLang="ko-KR" sz="1400" b="1" dirty="0" smtClean="0">
                <a:latin typeface="+mj-lt"/>
              </a:rPr>
              <a:t>new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</a:t>
            </a:r>
            <a:r>
              <a:rPr lang="en-US" altLang="ko-KR" sz="1400" dirty="0" smtClean="0">
                <a:latin typeface="+mj-lt"/>
              </a:rPr>
              <a:t>[10];</a:t>
            </a:r>
          </a:p>
          <a:p>
            <a:r>
              <a:rPr lang="en-US" altLang="ko-KR" sz="1400" dirty="0" smtClean="0">
                <a:latin typeface="+mj-lt"/>
              </a:rPr>
              <a:t>char </a:t>
            </a:r>
            <a:r>
              <a:rPr lang="en-US" altLang="ko-KR" sz="1400" dirty="0" err="1" smtClean="0">
                <a:latin typeface="+mj-lt"/>
              </a:rPr>
              <a:t>charArray</a:t>
            </a:r>
            <a:r>
              <a:rPr lang="en-US" altLang="ko-KR" sz="1400" dirty="0" smtClean="0">
                <a:latin typeface="+mj-lt"/>
              </a:rPr>
              <a:t>[] = </a:t>
            </a:r>
            <a:r>
              <a:rPr lang="en-US" altLang="ko-KR" sz="1400" b="1" dirty="0" smtClean="0">
                <a:latin typeface="+mj-lt"/>
              </a:rPr>
              <a:t>new</a:t>
            </a:r>
            <a:r>
              <a:rPr lang="en-US" altLang="ko-KR" sz="1400" dirty="0" smtClean="0">
                <a:latin typeface="+mj-lt"/>
              </a:rPr>
              <a:t> char[20];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1273" y="3494654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또는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556" y="4869160"/>
            <a:ext cx="65938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dirty="0" smtClean="0">
                <a:latin typeface="+mj-lt"/>
              </a:rPr>
              <a:t>[] = {0,1,2,3,4,5,6,7,8,9};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초기화된 값의 개수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(10)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만큼의 배열 생성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273" y="2467898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또는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555" y="5877272"/>
            <a:ext cx="65938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+mj-lt"/>
              </a:rPr>
              <a:t>int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en-US" altLang="ko-KR" sz="1400" dirty="0" err="1" smtClean="0">
                <a:latin typeface="+mj-lt"/>
              </a:rPr>
              <a:t>intArray</a:t>
            </a:r>
            <a:r>
              <a:rPr lang="en-US" altLang="ko-KR" sz="1400" strike="sngStrike" dirty="0" smtClean="0">
                <a:latin typeface="+mj-lt"/>
              </a:rPr>
              <a:t>[10];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//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컴파일 오류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배열의 크기를 지정하면 안됨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6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레퍼런스</a:t>
            </a:r>
            <a:r>
              <a:rPr lang="ko-KR" altLang="en-US" dirty="0" smtClean="0"/>
              <a:t> 변수와 배열</a:t>
            </a:r>
            <a:endParaRPr lang="ko-KR" altLang="en-US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56792"/>
            <a:ext cx="781023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배열을 초기화하면서 생성한 결과</a:t>
            </a:r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28" y="1988840"/>
            <a:ext cx="797563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 인덱스와 원소 접근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3835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배열 원소 접근</a:t>
            </a:r>
            <a:endParaRPr lang="en-US" altLang="ko-KR" dirty="0"/>
          </a:p>
          <a:p>
            <a:pPr lvl="1"/>
            <a:r>
              <a:rPr lang="ko-KR" altLang="en-US" dirty="0" smtClean="0"/>
              <a:t>배열 변수명과 </a:t>
            </a:r>
            <a:r>
              <a:rPr lang="en-US" altLang="ko-KR" dirty="0" smtClean="0"/>
              <a:t>[] </a:t>
            </a:r>
            <a:r>
              <a:rPr lang="ko-KR" altLang="en-US" dirty="0" smtClean="0"/>
              <a:t>사이에 원소의 인덱스를 적어 접근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배열의 인덱스는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부터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배열의 마지막 항목의 인덱스는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배열</a:t>
            </a:r>
            <a:r>
              <a:rPr lang="en-US" altLang="ko-KR" dirty="0" smtClean="0"/>
              <a:t> </a:t>
            </a:r>
            <a:r>
              <a:rPr lang="ko-KR" altLang="en-US" dirty="0" smtClean="0"/>
              <a:t>크기 </a:t>
            </a:r>
            <a:r>
              <a:rPr lang="en-US" altLang="ko-KR" dirty="0" smtClean="0"/>
              <a:t>– 1)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ko-KR" altLang="en-US" dirty="0" smtClean="0"/>
              <a:t>인덱스의 범위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반드시 </a:t>
            </a:r>
            <a:r>
              <a:rPr lang="ko-KR" altLang="en-US" dirty="0"/>
              <a:t>배열 생성 후 접근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2924944"/>
            <a:ext cx="676875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intArray</a:t>
            </a:r>
            <a:r>
              <a:rPr lang="en-US" altLang="ko-KR" sz="1400" dirty="0"/>
              <a:t> []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[5]; </a:t>
            </a:r>
            <a:r>
              <a:rPr lang="en-US" altLang="ko-KR" sz="1400" dirty="0"/>
              <a:t>// </a:t>
            </a:r>
            <a:r>
              <a:rPr lang="ko-KR" altLang="en-US" sz="1400" dirty="0"/>
              <a:t>원소가 </a:t>
            </a:r>
            <a:r>
              <a:rPr lang="en-US" altLang="ko-KR" sz="1400" dirty="0"/>
              <a:t>5</a:t>
            </a:r>
            <a:r>
              <a:rPr lang="ko-KR" altLang="en-US" sz="1400" dirty="0"/>
              <a:t>개인 배열 생성</a:t>
            </a:r>
            <a:r>
              <a:rPr lang="en-US" altLang="ko-KR" sz="1400" dirty="0"/>
              <a:t>. </a:t>
            </a:r>
            <a:r>
              <a:rPr lang="ko-KR" altLang="en-US" sz="1400" dirty="0"/>
              <a:t>인덱스는 </a:t>
            </a:r>
            <a:r>
              <a:rPr lang="en-US" altLang="ko-KR" sz="1400" dirty="0"/>
              <a:t>0~4</a:t>
            </a:r>
            <a:r>
              <a:rPr lang="ko-KR" altLang="en-US" sz="1400" dirty="0"/>
              <a:t>까지 가능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[0] = 5; 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0</a:t>
            </a:r>
            <a:r>
              <a:rPr lang="ko-KR" altLang="en-US" sz="1400" dirty="0"/>
              <a:t>에 </a:t>
            </a:r>
            <a:r>
              <a:rPr lang="en-US" altLang="ko-KR" sz="1400" dirty="0"/>
              <a:t>5 </a:t>
            </a:r>
            <a:r>
              <a:rPr lang="ko-KR" altLang="en-US" sz="1400" dirty="0"/>
              <a:t>저장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[3] = 6; 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3</a:t>
            </a:r>
            <a:r>
              <a:rPr lang="ko-KR" altLang="en-US" sz="1400" dirty="0"/>
              <a:t>에 </a:t>
            </a:r>
            <a:r>
              <a:rPr lang="en-US" altLang="ko-KR" sz="1400" dirty="0"/>
              <a:t>6 </a:t>
            </a:r>
            <a:r>
              <a:rPr lang="ko-KR" altLang="en-US" sz="1400" dirty="0"/>
              <a:t>저장</a:t>
            </a:r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n =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[3]; // </a:t>
            </a:r>
            <a:r>
              <a:rPr lang="ko-KR" altLang="en-US" sz="1400" dirty="0"/>
              <a:t>원소 </a:t>
            </a:r>
            <a:r>
              <a:rPr lang="en-US" altLang="ko-KR" sz="1400" dirty="0"/>
              <a:t>3</a:t>
            </a:r>
            <a:r>
              <a:rPr lang="ko-KR" altLang="en-US" sz="1400" dirty="0"/>
              <a:t>의 값을 읽어 </a:t>
            </a:r>
            <a:r>
              <a:rPr lang="en-US" altLang="ko-KR" sz="1400" dirty="0"/>
              <a:t>n</a:t>
            </a:r>
            <a:r>
              <a:rPr lang="ko-KR" altLang="en-US" sz="1400" dirty="0"/>
              <a:t>에 저장</a:t>
            </a:r>
            <a:r>
              <a:rPr lang="en-US" altLang="ko-KR" sz="1400" dirty="0"/>
              <a:t>. n</a:t>
            </a:r>
            <a:r>
              <a:rPr lang="ko-KR" altLang="en-US" sz="1400" dirty="0"/>
              <a:t>은 </a:t>
            </a:r>
            <a:r>
              <a:rPr lang="en-US" altLang="ko-KR" sz="1400" dirty="0"/>
              <a:t>6</a:t>
            </a:r>
            <a:r>
              <a:rPr lang="ko-KR" altLang="en-US" sz="1400" dirty="0"/>
              <a:t>이 됨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836041"/>
            <a:ext cx="67687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[];</a:t>
            </a:r>
          </a:p>
          <a:p>
            <a:r>
              <a:rPr lang="en-US" altLang="ko-KR" sz="1400" dirty="0" err="1" smtClean="0"/>
              <a:t>intArray</a:t>
            </a:r>
            <a:r>
              <a:rPr lang="en-US" altLang="ko-KR" sz="1400" dirty="0" smtClean="0"/>
              <a:t>[1] </a:t>
            </a:r>
            <a:r>
              <a:rPr lang="en-US" altLang="ko-KR" sz="1400" dirty="0"/>
              <a:t>= 8; // </a:t>
            </a:r>
            <a:r>
              <a:rPr lang="ko-KR" altLang="en-US" sz="1400" b="1" dirty="0">
                <a:solidFill>
                  <a:srgbClr val="FF0000"/>
                </a:solidFill>
              </a:rPr>
              <a:t>오류</a:t>
            </a:r>
            <a:r>
              <a:rPr lang="en-US" altLang="ko-KR" sz="1400" dirty="0"/>
              <a:t>, </a:t>
            </a:r>
            <a:r>
              <a:rPr lang="ko-KR" altLang="en-US" sz="1400" dirty="0"/>
              <a:t>생성 되지 않은 배열 사용</a:t>
            </a:r>
            <a:endParaRPr lang="en-US" altLang="ko-KR" sz="1400" dirty="0" smtClean="0">
              <a:latin typeface="+mj-lt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331640" y="4595936"/>
            <a:ext cx="676875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ea typeface="+mj-ea"/>
              </a:rPr>
              <a:t>n = </a:t>
            </a:r>
            <a:r>
              <a:rPr lang="en-US" altLang="ko-KR" sz="1400" dirty="0" err="1">
                <a:ea typeface="+mj-ea"/>
              </a:rPr>
              <a:t>intArray</a:t>
            </a:r>
            <a:r>
              <a:rPr lang="en-US" altLang="ko-KR" sz="1400" dirty="0">
                <a:ea typeface="+mj-ea"/>
              </a:rPr>
              <a:t>[</a:t>
            </a:r>
            <a:r>
              <a:rPr lang="en-US" altLang="ko-KR" sz="1400" b="1" dirty="0">
                <a:ea typeface="+mj-ea"/>
              </a:rPr>
              <a:t>-2</a:t>
            </a:r>
            <a:r>
              <a:rPr lang="en-US" altLang="ko-KR" sz="1400" dirty="0">
                <a:ea typeface="+mj-ea"/>
              </a:rPr>
              <a:t>]; // </a:t>
            </a:r>
            <a:r>
              <a:rPr lang="ko-KR" altLang="en-US" sz="1400" dirty="0">
                <a:ea typeface="+mj-ea"/>
              </a:rPr>
              <a:t>실행 오류</a:t>
            </a:r>
            <a:r>
              <a:rPr lang="en-US" altLang="ko-KR" sz="1400" dirty="0">
                <a:ea typeface="+mj-ea"/>
              </a:rPr>
              <a:t>. </a:t>
            </a:r>
            <a:r>
              <a:rPr lang="ko-KR" altLang="en-US" sz="1400" dirty="0">
                <a:ea typeface="+mj-ea"/>
              </a:rPr>
              <a:t>인덱스로 음수 사용 불가</a:t>
            </a:r>
          </a:p>
          <a:p>
            <a:r>
              <a:rPr lang="en-US" altLang="ko-KR" sz="1400" dirty="0">
                <a:ea typeface="+mj-ea"/>
              </a:rPr>
              <a:t>n = </a:t>
            </a:r>
            <a:r>
              <a:rPr lang="en-US" altLang="ko-KR" sz="1400" dirty="0" err="1">
                <a:ea typeface="+mj-ea"/>
              </a:rPr>
              <a:t>intArray</a:t>
            </a:r>
            <a:r>
              <a:rPr lang="en-US" altLang="ko-KR" sz="1400" dirty="0">
                <a:ea typeface="+mj-ea"/>
              </a:rPr>
              <a:t>[</a:t>
            </a:r>
            <a:r>
              <a:rPr lang="en-US" altLang="ko-KR" sz="1400" b="1" dirty="0">
                <a:ea typeface="+mj-ea"/>
              </a:rPr>
              <a:t>5</a:t>
            </a:r>
            <a:r>
              <a:rPr lang="en-US" altLang="ko-KR" sz="1400" dirty="0">
                <a:ea typeface="+mj-ea"/>
              </a:rPr>
              <a:t>]; // </a:t>
            </a:r>
            <a:r>
              <a:rPr lang="ko-KR" altLang="en-US" sz="1400" dirty="0">
                <a:ea typeface="+mj-ea"/>
              </a:rPr>
              <a:t>실행 오류</a:t>
            </a:r>
            <a:r>
              <a:rPr lang="en-US" altLang="ko-KR" sz="1400" dirty="0">
                <a:ea typeface="+mj-ea"/>
              </a:rPr>
              <a:t>. 5</a:t>
            </a:r>
            <a:r>
              <a:rPr lang="ko-KR" altLang="en-US" sz="1400" dirty="0">
                <a:ea typeface="+mj-ea"/>
              </a:rPr>
              <a:t>는 인덱스의 범위</a:t>
            </a:r>
            <a:r>
              <a:rPr lang="en-US" altLang="ko-KR" sz="1400" dirty="0">
                <a:ea typeface="+mj-ea"/>
              </a:rPr>
              <a:t>(0~4)</a:t>
            </a:r>
            <a:r>
              <a:rPr lang="ko-KR" altLang="en-US" sz="1400" dirty="0">
                <a:ea typeface="+mj-ea"/>
              </a:rPr>
              <a:t>를 넘었음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80" y="4719434"/>
            <a:ext cx="295273" cy="2762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70" y="6071627"/>
            <a:ext cx="295273" cy="2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레퍼런스</a:t>
            </a:r>
            <a:r>
              <a:rPr lang="ko-KR" altLang="en-US" dirty="0" smtClean="0"/>
              <a:t> </a:t>
            </a:r>
            <a:r>
              <a:rPr lang="ko-KR" altLang="en-US" dirty="0"/>
              <a:t>치환과 배열 공유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하나의 배열을 다수의 </a:t>
            </a:r>
            <a:r>
              <a:rPr lang="ko-KR" altLang="en-US" dirty="0" err="1" smtClean="0"/>
              <a:t>레퍼런스가</a:t>
            </a:r>
            <a:r>
              <a:rPr lang="ko-KR" altLang="en-US" dirty="0" smtClean="0"/>
              <a:t> 참조 가능</a:t>
            </a:r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44824"/>
            <a:ext cx="668178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3-7 : </a:t>
            </a:r>
            <a:r>
              <a:rPr lang="ko-KR" altLang="en-US" dirty="0"/>
              <a:t>배열에 </a:t>
            </a:r>
            <a:r>
              <a:rPr lang="ko-KR" altLang="en-US" dirty="0" err="1" smtClean="0"/>
              <a:t>입력받은</a:t>
            </a:r>
            <a:r>
              <a:rPr lang="ko-KR" altLang="en-US" dirty="0" smtClean="0"/>
              <a:t> </a:t>
            </a:r>
            <a:r>
              <a:rPr lang="ko-KR" altLang="en-US" dirty="0"/>
              <a:t>수 중 </a:t>
            </a:r>
            <a:r>
              <a:rPr lang="ko-KR" altLang="en-US" dirty="0" err="1" smtClean="0"/>
              <a:t>제일큰수</a:t>
            </a:r>
            <a:r>
              <a:rPr lang="ko-KR" altLang="en-US" dirty="0" smtClean="0"/>
              <a:t> </a:t>
            </a:r>
            <a:r>
              <a:rPr lang="ko-KR" altLang="en-US" dirty="0"/>
              <a:t>찾기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4" y="1334491"/>
            <a:ext cx="781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양수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5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개를 입력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받아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배열에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저장하고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제일 큰 수를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출력하는 프로그램을 작성하라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07757"/>
            <a:ext cx="54006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/>
              <a:t>public class </a:t>
            </a:r>
            <a:r>
              <a:rPr lang="en-US" altLang="ko-KR" sz="1200" dirty="0" err="1"/>
              <a:t>ArrayAccess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[] = new 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[5]; </a:t>
            </a:r>
            <a:r>
              <a:rPr lang="en-US" altLang="ko-KR" sz="1200" dirty="0"/>
              <a:t>// </a:t>
            </a:r>
            <a:r>
              <a:rPr lang="ko-KR" altLang="en-US" sz="1200" dirty="0"/>
              <a:t>배열 </a:t>
            </a:r>
            <a:r>
              <a:rPr lang="ko-KR" altLang="en-US" sz="1200" dirty="0" smtClean="0"/>
              <a:t>생성</a:t>
            </a:r>
            <a:endParaRPr lang="en-US" altLang="ko-KR" sz="1200" dirty="0" smtClean="0"/>
          </a:p>
          <a:p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max=0; 		// </a:t>
            </a:r>
            <a:r>
              <a:rPr lang="ko-KR" altLang="en-US" sz="1200" dirty="0"/>
              <a:t>현재 가장 큰 수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양수 </a:t>
            </a:r>
            <a:r>
              <a:rPr lang="en-US" altLang="ko-KR" sz="1200" dirty="0"/>
              <a:t>5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.");</a:t>
            </a:r>
            <a:r>
              <a:rPr lang="ko-KR" altLang="en-US" sz="1200" dirty="0"/>
              <a:t>		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for(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&lt;5;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r>
              <a:rPr lang="en-US" altLang="ko-KR" sz="1200" dirty="0"/>
              <a:t>			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] 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 err="1"/>
              <a:t>입력받은</a:t>
            </a:r>
            <a:r>
              <a:rPr lang="ko-KR" altLang="en-US" sz="1200" dirty="0"/>
              <a:t> 정수를 배열에 저장</a:t>
            </a:r>
          </a:p>
          <a:p>
            <a:r>
              <a:rPr lang="ko-KR" altLang="en-US" sz="1200" dirty="0"/>
              <a:t>			</a:t>
            </a:r>
            <a:r>
              <a:rPr lang="en-US" altLang="ko-KR" sz="1200" b="1" dirty="0"/>
              <a:t>if(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] &gt;max) </a:t>
            </a:r>
            <a:r>
              <a:rPr lang="en-US" altLang="ko-KR" sz="1200" dirty="0"/>
              <a:t>// </a:t>
            </a:r>
            <a:r>
              <a:rPr lang="en-US" altLang="ko-KR" sz="1200" dirty="0" err="1"/>
              <a:t>intArray</a:t>
            </a:r>
            <a:r>
              <a:rPr lang="en-US" altLang="ko-KR" sz="1200" dirty="0"/>
              <a:t>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</a:t>
            </a:r>
            <a:r>
              <a:rPr lang="ko-KR" altLang="en-US" sz="1200" dirty="0"/>
              <a:t>가 현재 가장 큰 수보다 크면</a:t>
            </a:r>
          </a:p>
          <a:p>
            <a:r>
              <a:rPr lang="ko-KR" altLang="en-US" sz="1200" dirty="0"/>
              <a:t>				</a:t>
            </a:r>
            <a:r>
              <a:rPr lang="en-US" altLang="ko-KR" sz="1200" b="1" dirty="0"/>
              <a:t>max = </a:t>
            </a:r>
            <a:r>
              <a:rPr lang="en-US" altLang="ko-KR" sz="1200" b="1" dirty="0" err="1"/>
              <a:t>intArray</a:t>
            </a:r>
            <a:r>
              <a:rPr lang="en-US" altLang="ko-KR" sz="1200" b="1" dirty="0"/>
              <a:t>[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]; </a:t>
            </a:r>
            <a:r>
              <a:rPr lang="en-US" altLang="ko-KR" sz="1200" dirty="0"/>
              <a:t>// </a:t>
            </a:r>
            <a:r>
              <a:rPr lang="en-US" altLang="ko-KR" sz="1200" dirty="0" err="1"/>
              <a:t>intArray</a:t>
            </a:r>
            <a:r>
              <a:rPr lang="en-US" altLang="ko-KR" sz="1200" dirty="0"/>
              <a:t>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</a:t>
            </a:r>
            <a:r>
              <a:rPr lang="ko-KR" altLang="en-US" sz="1200" dirty="0"/>
              <a:t>를 </a:t>
            </a:r>
            <a:r>
              <a:rPr lang="en-US" altLang="ko-KR" sz="1200" dirty="0"/>
              <a:t>max</a:t>
            </a:r>
            <a:r>
              <a:rPr lang="ko-KR" altLang="en-US" sz="1200" dirty="0"/>
              <a:t>로 변경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}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가장 큰 수는 </a:t>
            </a:r>
            <a:r>
              <a:rPr lang="en-US" altLang="ko-KR" sz="1200" dirty="0"/>
              <a:t>" + max 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	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84168" y="4208414"/>
            <a:ext cx="2160240" cy="138499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200" dirty="0"/>
              <a:t>양수 </a:t>
            </a:r>
            <a:r>
              <a:rPr lang="en-US" altLang="ko-KR" sz="1200" dirty="0"/>
              <a:t>5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1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39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78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100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00B050"/>
                </a:solidFill>
              </a:rPr>
              <a:t>99</a:t>
            </a:r>
            <a:endParaRPr lang="ko-KR" altLang="en-US" sz="1200" dirty="0">
              <a:solidFill>
                <a:srgbClr val="00B050"/>
              </a:solidFill>
            </a:endParaRPr>
          </a:p>
          <a:p>
            <a:pPr fontAlgn="base"/>
            <a:r>
              <a:rPr lang="ko-KR" altLang="en-US" sz="1200" dirty="0"/>
              <a:t>가장 큰 수는 </a:t>
            </a:r>
            <a:r>
              <a:rPr lang="en-US" altLang="ko-KR" sz="1200" dirty="0"/>
              <a:t>100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배열의 </a:t>
            </a:r>
            <a:r>
              <a:rPr lang="ko-KR" altLang="en-US" dirty="0"/>
              <a:t>크기</a:t>
            </a:r>
            <a:r>
              <a:rPr lang="en-US" altLang="ko-KR" dirty="0"/>
              <a:t>, length </a:t>
            </a:r>
            <a:r>
              <a:rPr lang="ko-KR" altLang="en-US" dirty="0"/>
              <a:t>필드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배열은 자바에서 객체로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 객체 내에 </a:t>
            </a:r>
            <a:r>
              <a:rPr lang="en-US" altLang="ko-KR" dirty="0" smtClean="0"/>
              <a:t>length </a:t>
            </a:r>
            <a:r>
              <a:rPr lang="ko-KR" altLang="en-US" dirty="0" smtClean="0"/>
              <a:t>필드는 배열의 크기를 나타냄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765473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3-8 : </a:t>
            </a:r>
            <a:r>
              <a:rPr lang="ko-KR" altLang="en-US" dirty="0"/>
              <a:t>배열 원소의 평균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270507"/>
            <a:ext cx="781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배열의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length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필드를 이용하여 배열 크기만큼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정수를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 받고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평균을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구하는 프로그램을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작성하라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5256584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/>
              <a:t>public class </a:t>
            </a:r>
            <a:r>
              <a:rPr lang="en-US" altLang="ko-KR" sz="1200" dirty="0" err="1"/>
              <a:t>ArrayLength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intArray</a:t>
            </a:r>
            <a:r>
              <a:rPr lang="en-US" altLang="ko-KR" sz="1200" dirty="0"/>
              <a:t>[] = new 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[5]; // </a:t>
            </a:r>
            <a:r>
              <a:rPr lang="ko-KR" altLang="en-US" sz="1200" dirty="0"/>
              <a:t>배열의 선언과 생성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sum=0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intArray.length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+ "</a:t>
            </a:r>
            <a:r>
              <a:rPr lang="ko-KR" altLang="en-US" sz="1200" dirty="0"/>
              <a:t>개의 정수를 </a:t>
            </a:r>
            <a:r>
              <a:rPr lang="ko-KR" altLang="en-US" sz="1200" dirty="0" smtClean="0"/>
              <a:t>입력하세요</a:t>
            </a:r>
            <a:r>
              <a:rPr lang="en-US" altLang="ko-KR" sz="1200" dirty="0" smtClean="0"/>
              <a:t>&gt;&gt;");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for(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=0;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&lt;</a:t>
            </a:r>
            <a:r>
              <a:rPr lang="en-US" altLang="ko-KR" sz="1200" b="1" dirty="0" err="1"/>
              <a:t>intArray.length</a:t>
            </a:r>
            <a:r>
              <a:rPr lang="en-US" altLang="ko-KR" sz="1200" b="1" dirty="0"/>
              <a:t>;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++)</a:t>
            </a:r>
          </a:p>
          <a:p>
            <a:r>
              <a:rPr lang="en-US" altLang="ko-KR" sz="1200" dirty="0"/>
              <a:t>			</a:t>
            </a:r>
            <a:r>
              <a:rPr lang="en-US" altLang="ko-KR" sz="1200" dirty="0" err="1"/>
              <a:t>intArray</a:t>
            </a:r>
            <a:r>
              <a:rPr lang="en-US" altLang="ko-KR" sz="1200" dirty="0"/>
              <a:t>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키보드에서 </a:t>
            </a:r>
            <a:r>
              <a:rPr lang="ko-KR" altLang="en-US" sz="1200" dirty="0" err="1"/>
              <a:t>입력받은</a:t>
            </a:r>
            <a:r>
              <a:rPr lang="ko-KR" altLang="en-US" sz="1200" dirty="0"/>
              <a:t> 정수 저장</a:t>
            </a:r>
          </a:p>
          <a:p>
            <a:r>
              <a:rPr lang="ko-KR" altLang="en-US" sz="1200" dirty="0"/>
              <a:t>		</a:t>
            </a:r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for(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=0;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&lt;</a:t>
            </a:r>
            <a:r>
              <a:rPr lang="en-US" altLang="ko-KR" sz="1200" b="1" dirty="0" err="1"/>
              <a:t>intArray.length</a:t>
            </a:r>
            <a:r>
              <a:rPr lang="en-US" altLang="ko-KR" sz="1200" b="1" dirty="0"/>
              <a:t>; 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++)</a:t>
            </a:r>
          </a:p>
          <a:p>
            <a:r>
              <a:rPr lang="en-US" altLang="ko-KR" sz="1200" dirty="0"/>
              <a:t>			sum += </a:t>
            </a:r>
            <a:r>
              <a:rPr lang="en-US" altLang="ko-KR" sz="1200" dirty="0" err="1"/>
              <a:t>intArray</a:t>
            </a:r>
            <a:r>
              <a:rPr lang="en-US" altLang="ko-KR" sz="1200" dirty="0"/>
              <a:t>[</a:t>
            </a:r>
            <a:r>
              <a:rPr lang="en-US" altLang="ko-KR" sz="1200" dirty="0" err="1"/>
              <a:t>i</a:t>
            </a:r>
            <a:r>
              <a:rPr lang="en-US" altLang="ko-KR" sz="1200" dirty="0"/>
              <a:t>]; // </a:t>
            </a:r>
            <a:r>
              <a:rPr lang="ko-KR" altLang="en-US" sz="1200" dirty="0"/>
              <a:t>배열에 저장된 정수 값을 </a:t>
            </a:r>
            <a:r>
              <a:rPr lang="ko-KR" altLang="en-US" sz="1200" dirty="0" smtClean="0"/>
              <a:t>더하기</a:t>
            </a:r>
            <a:endParaRPr lang="en-US" altLang="ko-KR" sz="1200" dirty="0" smtClean="0"/>
          </a:p>
          <a:p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평균은 </a:t>
            </a:r>
            <a:r>
              <a:rPr lang="en-US" altLang="ko-KR" sz="1200" dirty="0"/>
              <a:t>" + (double)sum/</a:t>
            </a:r>
            <a:r>
              <a:rPr lang="en-US" altLang="ko-KR" sz="1200" dirty="0" err="1"/>
              <a:t>intArray.length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	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3568" y="5733256"/>
            <a:ext cx="5256584" cy="46166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5</a:t>
            </a:r>
            <a:r>
              <a:rPr lang="ko-KR" altLang="en-US" sz="1200" dirty="0"/>
              <a:t>개의 정수를 입력하세요</a:t>
            </a:r>
            <a:r>
              <a:rPr lang="en-US" altLang="ko-KR" sz="1200" dirty="0"/>
              <a:t>&gt;&gt; </a:t>
            </a:r>
            <a:r>
              <a:rPr lang="en-US" altLang="ko-KR" sz="1200" dirty="0">
                <a:solidFill>
                  <a:srgbClr val="00B050"/>
                </a:solidFill>
              </a:rPr>
              <a:t>2 3 4 5 9</a:t>
            </a:r>
          </a:p>
          <a:p>
            <a:r>
              <a:rPr lang="ko-KR" altLang="en-US" sz="1200" dirty="0"/>
              <a:t>평균은 </a:t>
            </a:r>
            <a:r>
              <a:rPr lang="en-US" altLang="ko-KR" sz="1200" dirty="0"/>
              <a:t>4.6</a:t>
            </a:r>
            <a:endParaRPr lang="ko-KR" altLang="en-US" sz="12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4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en-US" altLang="ko-KR" dirty="0" smtClean="0"/>
              <a:t>for </a:t>
            </a:r>
            <a:r>
              <a:rPr lang="ko-KR" altLang="en-US" dirty="0" smtClean="0"/>
              <a:t>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6046470" cy="36576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91680" y="5229200"/>
            <a:ext cx="503122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for(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=0;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&lt;10;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++) </a:t>
            </a:r>
            <a:r>
              <a:rPr lang="en-US" altLang="ko-KR" sz="1400" dirty="0" smtClean="0">
                <a:latin typeface="+mn-ea"/>
              </a:rPr>
              <a:t>{ // </a:t>
            </a:r>
            <a:r>
              <a:rPr lang="en-US" altLang="ko-KR" sz="1400" dirty="0" err="1">
                <a:latin typeface="+mn-ea"/>
              </a:rPr>
              <a:t>i</a:t>
            </a:r>
            <a:r>
              <a:rPr lang="ko-KR" altLang="en-US" sz="1400" dirty="0">
                <a:latin typeface="+mn-ea"/>
              </a:rPr>
              <a:t>가 </a:t>
            </a:r>
            <a:r>
              <a:rPr lang="en-US" altLang="ko-KR" sz="1400" dirty="0">
                <a:latin typeface="+mn-ea"/>
              </a:rPr>
              <a:t>0~9</a:t>
            </a:r>
            <a:r>
              <a:rPr lang="ko-KR" altLang="en-US" sz="1400" dirty="0">
                <a:latin typeface="+mn-ea"/>
              </a:rPr>
              <a:t>까지 </a:t>
            </a:r>
            <a:r>
              <a:rPr lang="en-US" altLang="ko-KR" sz="1400" dirty="0">
                <a:latin typeface="+mn-ea"/>
              </a:rPr>
              <a:t>10</a:t>
            </a:r>
            <a:r>
              <a:rPr lang="ko-KR" altLang="en-US" sz="1400" dirty="0">
                <a:latin typeface="+mn-ea"/>
              </a:rPr>
              <a:t>번 반복</a:t>
            </a:r>
          </a:p>
          <a:p>
            <a:r>
              <a:rPr lang="en-US" altLang="ko-KR" sz="1400" dirty="0" smtClean="0">
                <a:latin typeface="+mn-ea"/>
              </a:rPr>
              <a:t>	</a:t>
            </a:r>
            <a:r>
              <a:rPr lang="en-US" altLang="ko-KR" sz="1400" dirty="0" err="1" smtClean="0">
                <a:latin typeface="+mn-ea"/>
              </a:rPr>
              <a:t>System.out.print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en-US" altLang="ko-KR" sz="1400" dirty="0" err="1" smtClean="0">
                <a:latin typeface="+mn-ea"/>
              </a:rPr>
              <a:t>i</a:t>
            </a:r>
            <a:r>
              <a:rPr lang="en-US" altLang="ko-KR" sz="1400" dirty="0">
                <a:latin typeface="+mn-ea"/>
              </a:rPr>
              <a:t>); // 0</a:t>
            </a:r>
            <a:r>
              <a:rPr lang="ko-KR" altLang="en-US" sz="1400" dirty="0">
                <a:latin typeface="+mn-ea"/>
              </a:rPr>
              <a:t>에서 </a:t>
            </a:r>
            <a:r>
              <a:rPr lang="en-US" altLang="ko-KR" sz="1400" dirty="0">
                <a:latin typeface="+mn-ea"/>
              </a:rPr>
              <a:t>9</a:t>
            </a:r>
            <a:r>
              <a:rPr lang="ko-KR" altLang="en-US" sz="1400" dirty="0">
                <a:latin typeface="+mn-ea"/>
              </a:rPr>
              <a:t>까지 출력</a:t>
            </a:r>
          </a:p>
          <a:p>
            <a:r>
              <a:rPr lang="en-US" altLang="ko-KR" sz="1400" dirty="0">
                <a:latin typeface="+mn-ea"/>
              </a:rPr>
              <a:t>}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48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배열과 </a:t>
            </a:r>
            <a:r>
              <a:rPr lang="en-US" altLang="ko-KR" dirty="0" smtClean="0"/>
              <a:t>for-each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93610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ko-KR" dirty="0" smtClean="0"/>
              <a:t>for-each </a:t>
            </a:r>
            <a:r>
              <a:rPr lang="ko-KR" altLang="en-US" dirty="0" smtClean="0"/>
              <a:t>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배열이나 나열</a:t>
            </a:r>
            <a:r>
              <a:rPr lang="en-US" altLang="ko-KR" dirty="0" smtClean="0"/>
              <a:t>(enumeration)</a:t>
            </a:r>
            <a:r>
              <a:rPr lang="ko-KR" altLang="en-US" dirty="0" smtClean="0"/>
              <a:t>의 각 원소를 순차적으로 접근하는데 유용한 </a:t>
            </a:r>
            <a:r>
              <a:rPr lang="en-US" altLang="ko-KR" dirty="0" smtClean="0"/>
              <a:t>for </a:t>
            </a:r>
            <a:r>
              <a:rPr lang="ko-KR" altLang="en-US" dirty="0" smtClean="0"/>
              <a:t>문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684076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 err="1"/>
              <a:t>int</a:t>
            </a:r>
            <a:r>
              <a:rPr lang="en-US" altLang="ko-KR" sz="1200" dirty="0"/>
              <a:t>[]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 = { 1,2,3,4,5 };</a:t>
            </a:r>
          </a:p>
          <a:p>
            <a:pPr defTabSz="180000" fontAlgn="base" latinLnBrk="0"/>
            <a:r>
              <a:rPr lang="en-US" altLang="ko-KR" sz="1200" dirty="0" err="1"/>
              <a:t>int</a:t>
            </a:r>
            <a:r>
              <a:rPr lang="en-US" altLang="ko-KR" sz="1200" dirty="0"/>
              <a:t> sum = 0;</a:t>
            </a:r>
          </a:p>
          <a:p>
            <a:pPr defTabSz="180000" fontAlgn="base" latinLnBrk="0"/>
            <a:r>
              <a:rPr lang="en-US" altLang="ko-KR" sz="1200" b="1" dirty="0"/>
              <a:t>for (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k : </a:t>
            </a:r>
            <a:r>
              <a:rPr lang="en-US" altLang="ko-KR" sz="1200" b="1" dirty="0" err="1"/>
              <a:t>num</a:t>
            </a:r>
            <a:r>
              <a:rPr lang="en-US" altLang="ko-KR" sz="1200" b="1" dirty="0"/>
              <a:t>) </a:t>
            </a:r>
            <a:r>
              <a:rPr lang="en-US" altLang="ko-KR" sz="1200" dirty="0"/>
              <a:t>// </a:t>
            </a:r>
            <a:r>
              <a:rPr lang="ko-KR" altLang="en-US" sz="1200" dirty="0"/>
              <a:t>반복될 때마다 </a:t>
            </a:r>
            <a:r>
              <a:rPr lang="en-US" altLang="ko-KR" sz="1200" dirty="0"/>
              <a:t>k</a:t>
            </a:r>
            <a:r>
              <a:rPr lang="ko-KR" altLang="en-US" sz="1200" dirty="0"/>
              <a:t>는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[0],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[1], ...,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[4] </a:t>
            </a:r>
            <a:r>
              <a:rPr lang="ko-KR" altLang="en-US" sz="1200" dirty="0"/>
              <a:t>값으로 설정</a:t>
            </a:r>
          </a:p>
          <a:p>
            <a:pPr defTabSz="180000" fontAlgn="base" latinLnBrk="0"/>
            <a:r>
              <a:rPr lang="ko-KR" altLang="en-US" sz="1200" dirty="0"/>
              <a:t>	</a:t>
            </a:r>
            <a:r>
              <a:rPr lang="en-US" altLang="ko-KR" sz="1200" dirty="0"/>
              <a:t>sum += k;</a:t>
            </a:r>
          </a:p>
          <a:p>
            <a:pPr defTabSz="180000" fontAlgn="base" latinLnBrk="0"/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합은 </a:t>
            </a:r>
            <a:r>
              <a:rPr lang="en-US" altLang="ko-KR" sz="1200" dirty="0"/>
              <a:t>" + sum);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005065"/>
            <a:ext cx="68407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/>
              <a:t>String names[] = { "</a:t>
            </a:r>
            <a:r>
              <a:rPr lang="ko-KR" altLang="en-US" sz="1200" dirty="0"/>
              <a:t>사과</a:t>
            </a:r>
            <a:r>
              <a:rPr lang="en-US" altLang="ko-KR" sz="1200" dirty="0"/>
              <a:t>", "</a:t>
            </a:r>
            <a:r>
              <a:rPr lang="ko-KR" altLang="en-US" sz="1200" dirty="0"/>
              <a:t>배</a:t>
            </a:r>
            <a:r>
              <a:rPr lang="en-US" altLang="ko-KR" sz="1200" dirty="0"/>
              <a:t>", "</a:t>
            </a:r>
            <a:r>
              <a:rPr lang="ko-KR" altLang="en-US" sz="1200" dirty="0"/>
              <a:t>바나나</a:t>
            </a:r>
            <a:r>
              <a:rPr lang="en-US" altLang="ko-KR" sz="1200" dirty="0"/>
              <a:t>", "</a:t>
            </a:r>
            <a:r>
              <a:rPr lang="ko-KR" altLang="en-US" sz="1200" dirty="0"/>
              <a:t>체리</a:t>
            </a:r>
            <a:r>
              <a:rPr lang="en-US" altLang="ko-KR" sz="1200" dirty="0"/>
              <a:t>", "</a:t>
            </a:r>
            <a:r>
              <a:rPr lang="ko-KR" altLang="en-US" sz="1200" dirty="0"/>
              <a:t>딸기</a:t>
            </a:r>
            <a:r>
              <a:rPr lang="en-US" altLang="ko-KR" sz="1200" dirty="0"/>
              <a:t>", "</a:t>
            </a:r>
            <a:r>
              <a:rPr lang="ko-KR" altLang="en-US" sz="1200" dirty="0"/>
              <a:t>포도</a:t>
            </a:r>
            <a:r>
              <a:rPr lang="en-US" altLang="ko-KR" sz="1200" dirty="0"/>
              <a:t>" } ;</a:t>
            </a:r>
            <a:endParaRPr lang="ko-KR" altLang="en-US" sz="1200" dirty="0"/>
          </a:p>
          <a:p>
            <a:pPr defTabSz="180000" fontAlgn="base" latinLnBrk="0"/>
            <a:r>
              <a:rPr lang="en-US" altLang="ko-KR" sz="1200" b="1" dirty="0"/>
              <a:t>for (String s : names) </a:t>
            </a:r>
            <a:r>
              <a:rPr lang="en-US" altLang="ko-KR" sz="1200" dirty="0"/>
              <a:t>// </a:t>
            </a:r>
            <a:r>
              <a:rPr lang="ko-KR" altLang="en-US" sz="1200" dirty="0"/>
              <a:t>반복할 때마다 </a:t>
            </a:r>
            <a:r>
              <a:rPr lang="en-US" altLang="ko-KR" sz="1200" dirty="0"/>
              <a:t>s</a:t>
            </a:r>
            <a:r>
              <a:rPr lang="ko-KR" altLang="en-US" sz="1200" dirty="0"/>
              <a:t>는 </a:t>
            </a:r>
            <a:r>
              <a:rPr lang="en-US" altLang="ko-KR" sz="1200" dirty="0"/>
              <a:t>names[0], names[1], ..., names[5] </a:t>
            </a:r>
            <a:r>
              <a:rPr lang="ko-KR" altLang="en-US" sz="1200" dirty="0"/>
              <a:t>로 설정</a:t>
            </a:r>
          </a:p>
          <a:p>
            <a:pPr defTabSz="180000" fontAlgn="base" latinLnBrk="0"/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(s </a:t>
            </a:r>
            <a:r>
              <a:rPr lang="en-US" altLang="ko-KR" sz="1200" dirty="0"/>
              <a:t>+ </a:t>
            </a:r>
            <a:r>
              <a:rPr lang="en-US" altLang="ko-KR" sz="1200" dirty="0" smtClean="0"/>
              <a:t>" ");</a:t>
            </a:r>
            <a:endParaRPr lang="en-US" altLang="ko-K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240233"/>
            <a:ext cx="68407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200" dirty="0" err="1"/>
              <a:t>enum</a:t>
            </a:r>
            <a:r>
              <a:rPr lang="en-US" altLang="ko-KR" sz="1200" dirty="0"/>
              <a:t> Week { </a:t>
            </a:r>
            <a:r>
              <a:rPr lang="ko-KR" altLang="en-US" sz="1200" dirty="0"/>
              <a:t>월</a:t>
            </a:r>
            <a:r>
              <a:rPr lang="en-US" altLang="ko-KR" sz="1200" dirty="0"/>
              <a:t>, </a:t>
            </a:r>
            <a:r>
              <a:rPr lang="ko-KR" altLang="en-US" sz="1200" dirty="0"/>
              <a:t>화</a:t>
            </a:r>
            <a:r>
              <a:rPr lang="en-US" altLang="ko-KR" sz="1200" dirty="0"/>
              <a:t>, </a:t>
            </a:r>
            <a:r>
              <a:rPr lang="ko-KR" altLang="en-US" sz="1200" dirty="0"/>
              <a:t>수</a:t>
            </a:r>
            <a:r>
              <a:rPr lang="en-US" altLang="ko-KR" sz="1200" dirty="0"/>
              <a:t>, </a:t>
            </a:r>
            <a:r>
              <a:rPr lang="ko-KR" altLang="en-US" sz="1200" dirty="0"/>
              <a:t>목</a:t>
            </a:r>
            <a:r>
              <a:rPr lang="en-US" altLang="ko-KR" sz="1200" dirty="0"/>
              <a:t>, </a:t>
            </a:r>
            <a:r>
              <a:rPr lang="ko-KR" altLang="en-US" sz="1200" dirty="0"/>
              <a:t>금</a:t>
            </a:r>
            <a:r>
              <a:rPr lang="en-US" altLang="ko-KR" sz="1200" dirty="0"/>
              <a:t>, </a:t>
            </a:r>
            <a:r>
              <a:rPr lang="ko-KR" altLang="en-US" sz="1200" dirty="0"/>
              <a:t>토</a:t>
            </a:r>
            <a:r>
              <a:rPr lang="en-US" altLang="ko-KR" sz="1200" dirty="0"/>
              <a:t>, </a:t>
            </a:r>
            <a:r>
              <a:rPr lang="ko-KR" altLang="en-US" sz="1200" dirty="0"/>
              <a:t>일 </a:t>
            </a:r>
            <a:r>
              <a:rPr lang="en-US" altLang="ko-KR" sz="1200" dirty="0"/>
              <a:t>}</a:t>
            </a:r>
            <a:endParaRPr lang="ko-KR" altLang="en-US" sz="1200" dirty="0"/>
          </a:p>
          <a:p>
            <a:pPr defTabSz="180000" fontAlgn="base" latinLnBrk="0"/>
            <a:r>
              <a:rPr lang="en-US" altLang="ko-KR" sz="1200" b="1" dirty="0"/>
              <a:t>for (Week day : </a:t>
            </a:r>
            <a:r>
              <a:rPr lang="en-US" altLang="ko-KR" sz="1200" b="1" dirty="0" err="1"/>
              <a:t>Week.values</a:t>
            </a:r>
            <a:r>
              <a:rPr lang="en-US" altLang="ko-KR" sz="1200" b="1" dirty="0"/>
              <a:t>()) </a:t>
            </a:r>
            <a:r>
              <a:rPr lang="en-US" altLang="ko-KR" sz="1200" dirty="0"/>
              <a:t>// </a:t>
            </a:r>
            <a:r>
              <a:rPr lang="ko-KR" altLang="en-US" sz="1200" dirty="0"/>
              <a:t>반복될 때마다 </a:t>
            </a:r>
            <a:r>
              <a:rPr lang="en-US" altLang="ko-KR" sz="1200" dirty="0"/>
              <a:t>day</a:t>
            </a:r>
            <a:r>
              <a:rPr lang="ko-KR" altLang="en-US" sz="1200" dirty="0"/>
              <a:t>는 월</a:t>
            </a:r>
            <a:r>
              <a:rPr lang="en-US" altLang="ko-KR" sz="1200" dirty="0"/>
              <a:t>, </a:t>
            </a:r>
            <a:r>
              <a:rPr lang="ko-KR" altLang="en-US" sz="1200" dirty="0"/>
              <a:t>화</a:t>
            </a:r>
            <a:r>
              <a:rPr lang="en-US" altLang="ko-KR" sz="1200" dirty="0"/>
              <a:t>, </a:t>
            </a:r>
            <a:r>
              <a:rPr lang="ko-KR" altLang="en-US" sz="1200" dirty="0"/>
              <a:t>수</a:t>
            </a:r>
            <a:r>
              <a:rPr lang="en-US" altLang="ko-KR" sz="1200" dirty="0"/>
              <a:t>, </a:t>
            </a:r>
            <a:r>
              <a:rPr lang="ko-KR" altLang="en-US" sz="1200" dirty="0"/>
              <a:t>목</a:t>
            </a:r>
            <a:r>
              <a:rPr lang="en-US" altLang="ko-KR" sz="1200" dirty="0"/>
              <a:t>, </a:t>
            </a:r>
            <a:r>
              <a:rPr lang="ko-KR" altLang="en-US" sz="1200" dirty="0"/>
              <a:t>금</a:t>
            </a:r>
            <a:r>
              <a:rPr lang="en-US" altLang="ko-KR" sz="1200" dirty="0"/>
              <a:t>, </a:t>
            </a:r>
            <a:r>
              <a:rPr lang="ko-KR" altLang="en-US" sz="1200" dirty="0"/>
              <a:t>토</a:t>
            </a:r>
            <a:r>
              <a:rPr lang="en-US" altLang="ko-KR" sz="1200" dirty="0"/>
              <a:t>, </a:t>
            </a:r>
            <a:r>
              <a:rPr lang="ko-KR" altLang="en-US" sz="1200" dirty="0"/>
              <a:t>일로 설정 </a:t>
            </a:r>
          </a:p>
          <a:p>
            <a:pPr defTabSz="180000" fontAlgn="base" latinLnBrk="0"/>
            <a:r>
              <a:rPr lang="ko-KR" altLang="en-US" sz="1200" dirty="0"/>
              <a:t>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(day </a:t>
            </a:r>
            <a:r>
              <a:rPr lang="en-US" altLang="ko-KR" sz="1200" dirty="0"/>
              <a:t>+ "</a:t>
            </a:r>
            <a:r>
              <a:rPr lang="ko-KR" altLang="en-US" sz="1200" dirty="0" smtClean="0"/>
              <a:t>요일 </a:t>
            </a:r>
            <a:r>
              <a:rPr lang="en-US" altLang="ko-KR" sz="1200" dirty="0" smtClean="0"/>
              <a:t>");</a:t>
            </a:r>
            <a:endParaRPr lang="ko-KR" altLang="en-US" sz="1200" dirty="0"/>
          </a:p>
        </p:txBody>
      </p:sp>
      <p:sp>
        <p:nvSpPr>
          <p:cNvPr id="8" name="직사각형 7"/>
          <p:cNvSpPr/>
          <p:nvPr/>
        </p:nvSpPr>
        <p:spPr>
          <a:xfrm>
            <a:off x="1257003" y="3512041"/>
            <a:ext cx="716863" cy="27699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/>
              <a:t>합은 </a:t>
            </a:r>
            <a:r>
              <a:rPr lang="en-US" altLang="ko-KR" sz="1200" dirty="0"/>
              <a:t>15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1259632" y="4736177"/>
            <a:ext cx="2303836" cy="27699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/>
              <a:t>사과 배 바나나 체리 딸기 포도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257003" y="5960313"/>
            <a:ext cx="3743332" cy="27699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200" dirty="0" smtClean="0"/>
              <a:t>월요일 화요일 수요일 목요일 금요일 토요일 일요일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327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3-9 : for-each </a:t>
            </a:r>
            <a:r>
              <a:rPr lang="ko-KR" altLang="en-US" dirty="0" smtClean="0"/>
              <a:t>문 활용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1281336"/>
            <a:ext cx="1752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for-each 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활용하는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사례를 보자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003835"/>
            <a:ext cx="5466264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200" dirty="0"/>
              <a:t>public class </a:t>
            </a:r>
            <a:r>
              <a:rPr lang="en-US" altLang="ko-KR" sz="1200" dirty="0" err="1"/>
              <a:t>foreachEx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	</a:t>
            </a:r>
            <a:r>
              <a:rPr lang="en-US" altLang="ko-KR" sz="1200" b="1" dirty="0" err="1"/>
              <a:t>enum</a:t>
            </a:r>
            <a:r>
              <a:rPr lang="en-US" altLang="ko-KR" sz="1200" b="1" dirty="0"/>
              <a:t> Week { </a:t>
            </a:r>
            <a:r>
              <a:rPr lang="ko-KR" altLang="en-US" sz="1200" b="1" dirty="0"/>
              <a:t>월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화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수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목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금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일 </a:t>
            </a:r>
            <a:r>
              <a:rPr lang="en-US" altLang="ko-KR" sz="1200" b="1" dirty="0"/>
              <a:t>}</a:t>
            </a:r>
            <a:endParaRPr lang="ko-KR" altLang="en-US" sz="1200" b="1" dirty="0"/>
          </a:p>
          <a:p>
            <a:r>
              <a:rPr lang="ko-KR" altLang="en-US" sz="1200" dirty="0"/>
              <a:t>	</a:t>
            </a:r>
          </a:p>
          <a:p>
            <a:r>
              <a:rPr lang="ko-KR" altLang="en-US" sz="1200" dirty="0"/>
              <a:t>	</a:t>
            </a:r>
            <a:r>
              <a:rPr lang="en-US" altLang="ko-KR" sz="1200" dirty="0"/>
              <a:t>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		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[] n = { 1,2,3,4,5 };</a:t>
            </a:r>
          </a:p>
          <a:p>
            <a:r>
              <a:rPr lang="en-US" altLang="ko-KR" sz="1200" b="1" dirty="0"/>
              <a:t>		String names[] = { "</a:t>
            </a:r>
            <a:r>
              <a:rPr lang="ko-KR" altLang="en-US" sz="1200" b="1" dirty="0"/>
              <a:t>사과</a:t>
            </a:r>
            <a:r>
              <a:rPr lang="en-US" altLang="ko-KR" sz="1200" b="1" dirty="0"/>
              <a:t>", "</a:t>
            </a:r>
            <a:r>
              <a:rPr lang="ko-KR" altLang="en-US" sz="1200" b="1" dirty="0"/>
              <a:t>배</a:t>
            </a:r>
            <a:r>
              <a:rPr lang="en-US" altLang="ko-KR" sz="1200" b="1" dirty="0"/>
              <a:t>", "</a:t>
            </a:r>
            <a:r>
              <a:rPr lang="ko-KR" altLang="en-US" sz="1200" b="1" dirty="0"/>
              <a:t>바나나</a:t>
            </a:r>
            <a:r>
              <a:rPr lang="en-US" altLang="ko-KR" sz="1200" b="1" dirty="0"/>
              <a:t>", "</a:t>
            </a:r>
            <a:r>
              <a:rPr lang="ko-KR" altLang="en-US" sz="1200" b="1" dirty="0"/>
              <a:t>체리</a:t>
            </a:r>
            <a:r>
              <a:rPr lang="en-US" altLang="ko-KR" sz="1200" b="1" dirty="0"/>
              <a:t>", "</a:t>
            </a:r>
            <a:r>
              <a:rPr lang="ko-KR" altLang="en-US" sz="1200" b="1" dirty="0"/>
              <a:t>딸기</a:t>
            </a:r>
            <a:r>
              <a:rPr lang="en-US" altLang="ko-KR" sz="1200" b="1" dirty="0"/>
              <a:t>", "</a:t>
            </a:r>
            <a:r>
              <a:rPr lang="ko-KR" altLang="en-US" sz="1200" b="1" dirty="0"/>
              <a:t>포도</a:t>
            </a:r>
            <a:r>
              <a:rPr lang="en-US" altLang="ko-KR" sz="1200" b="1" dirty="0"/>
              <a:t>" } </a:t>
            </a:r>
            <a:r>
              <a:rPr lang="en-US" altLang="ko-KR" sz="1200" b="1" dirty="0" smtClean="0"/>
              <a:t>;</a:t>
            </a:r>
          </a:p>
          <a:p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sum = 0;</a:t>
            </a:r>
          </a:p>
          <a:p>
            <a:r>
              <a:rPr lang="en-US" altLang="ko-KR" sz="1200" dirty="0"/>
              <a:t>		// </a:t>
            </a:r>
            <a:r>
              <a:rPr lang="ko-KR" altLang="en-US" sz="1200" dirty="0"/>
              <a:t>아래 </a:t>
            </a:r>
            <a:r>
              <a:rPr lang="en-US" altLang="ko-KR" sz="1200" dirty="0"/>
              <a:t>for-each</a:t>
            </a:r>
            <a:r>
              <a:rPr lang="ko-KR" altLang="en-US" sz="1200" dirty="0"/>
              <a:t>에서 </a:t>
            </a:r>
            <a:r>
              <a:rPr lang="en-US" altLang="ko-KR" sz="1200" dirty="0"/>
              <a:t>k</a:t>
            </a:r>
            <a:r>
              <a:rPr lang="ko-KR" altLang="en-US" sz="1200" dirty="0"/>
              <a:t>는 </a:t>
            </a:r>
            <a:r>
              <a:rPr lang="en-US" altLang="ko-KR" sz="1200" dirty="0"/>
              <a:t>n[0], n[1], ..., n[4]</a:t>
            </a:r>
            <a:r>
              <a:rPr lang="ko-KR" altLang="en-US" sz="1200" dirty="0"/>
              <a:t>로 반복</a:t>
            </a:r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for (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k : n) </a:t>
            </a:r>
            <a:r>
              <a:rPr lang="en-US" altLang="ko-KR" sz="1200" dirty="0"/>
              <a:t>{</a:t>
            </a:r>
          </a:p>
          <a:p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(k + " "); // </a:t>
            </a:r>
            <a:r>
              <a:rPr lang="ko-KR" altLang="en-US" sz="1200" dirty="0"/>
              <a:t>반복되는 </a:t>
            </a:r>
            <a:r>
              <a:rPr lang="en-US" altLang="ko-KR" sz="1200" dirty="0"/>
              <a:t>k </a:t>
            </a:r>
            <a:r>
              <a:rPr lang="ko-KR" altLang="en-US" sz="1200" dirty="0"/>
              <a:t>값 출력</a:t>
            </a:r>
          </a:p>
          <a:p>
            <a:r>
              <a:rPr lang="ko-KR" altLang="en-US" sz="1200" dirty="0"/>
              <a:t>			</a:t>
            </a:r>
            <a:r>
              <a:rPr lang="en-US" altLang="ko-KR" sz="1200" dirty="0"/>
              <a:t>sum += k;</a:t>
            </a:r>
          </a:p>
          <a:p>
            <a:r>
              <a:rPr lang="en-US" altLang="ko-KR" sz="1200" dirty="0"/>
              <a:t>		}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합은</a:t>
            </a:r>
            <a:r>
              <a:rPr lang="en-US" altLang="ko-KR" sz="1200" dirty="0"/>
              <a:t>" + sum);</a:t>
            </a:r>
          </a:p>
          <a:p>
            <a:r>
              <a:rPr lang="en-US" altLang="ko-KR" sz="1200" dirty="0"/>
              <a:t>		</a:t>
            </a:r>
          </a:p>
          <a:p>
            <a:r>
              <a:rPr lang="en-US" altLang="ko-KR" sz="1200" dirty="0"/>
              <a:t>		// </a:t>
            </a:r>
            <a:r>
              <a:rPr lang="ko-KR" altLang="en-US" sz="1200" dirty="0"/>
              <a:t>아래 </a:t>
            </a:r>
            <a:r>
              <a:rPr lang="en-US" altLang="ko-KR" sz="1200" dirty="0"/>
              <a:t>for-each</a:t>
            </a:r>
            <a:r>
              <a:rPr lang="ko-KR" altLang="en-US" sz="1200" dirty="0"/>
              <a:t>에서 </a:t>
            </a:r>
            <a:r>
              <a:rPr lang="en-US" altLang="ko-KR" sz="1200" dirty="0"/>
              <a:t>s</a:t>
            </a:r>
            <a:r>
              <a:rPr lang="ko-KR" altLang="en-US" sz="1200" dirty="0"/>
              <a:t>는 </a:t>
            </a:r>
            <a:r>
              <a:rPr lang="en-US" altLang="ko-KR" sz="1200" dirty="0"/>
              <a:t>names[0], names[1], ..., names[5]</a:t>
            </a:r>
            <a:r>
              <a:rPr lang="ko-KR" altLang="en-US" sz="1200" dirty="0"/>
              <a:t>로 반복</a:t>
            </a:r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for (String s : names) </a:t>
            </a:r>
          </a:p>
          <a:p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(s + " ");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 smtClean="0"/>
              <a:t>();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		// </a:t>
            </a:r>
            <a:r>
              <a:rPr lang="ko-KR" altLang="en-US" sz="1200" dirty="0"/>
              <a:t>아래 </a:t>
            </a:r>
            <a:r>
              <a:rPr lang="en-US" altLang="ko-KR" sz="1200" dirty="0"/>
              <a:t>for-each</a:t>
            </a:r>
            <a:r>
              <a:rPr lang="ko-KR" altLang="en-US" sz="1200" dirty="0"/>
              <a:t>에서 </a:t>
            </a:r>
            <a:r>
              <a:rPr lang="en-US" altLang="ko-KR" sz="1200" dirty="0"/>
              <a:t>day</a:t>
            </a:r>
            <a:r>
              <a:rPr lang="ko-KR" altLang="en-US" sz="1200" dirty="0"/>
              <a:t>는 월</a:t>
            </a:r>
            <a:r>
              <a:rPr lang="en-US" altLang="ko-KR" sz="1200" dirty="0"/>
              <a:t>, </a:t>
            </a:r>
            <a:r>
              <a:rPr lang="ko-KR" altLang="en-US" sz="1200" dirty="0"/>
              <a:t>화</a:t>
            </a:r>
            <a:r>
              <a:rPr lang="en-US" altLang="ko-KR" sz="1200" dirty="0"/>
              <a:t>, </a:t>
            </a:r>
            <a:r>
              <a:rPr lang="ko-KR" altLang="en-US" sz="1200" dirty="0"/>
              <a:t>수</a:t>
            </a:r>
            <a:r>
              <a:rPr lang="en-US" altLang="ko-KR" sz="1200" dirty="0"/>
              <a:t>, </a:t>
            </a:r>
            <a:r>
              <a:rPr lang="ko-KR" altLang="en-US" sz="1200" dirty="0"/>
              <a:t>목</a:t>
            </a:r>
            <a:r>
              <a:rPr lang="en-US" altLang="ko-KR" sz="1200" dirty="0"/>
              <a:t>, </a:t>
            </a:r>
            <a:r>
              <a:rPr lang="ko-KR" altLang="en-US" sz="1200" dirty="0"/>
              <a:t>금</a:t>
            </a:r>
            <a:r>
              <a:rPr lang="en-US" altLang="ko-KR" sz="1200" dirty="0"/>
              <a:t>, </a:t>
            </a:r>
            <a:r>
              <a:rPr lang="ko-KR" altLang="en-US" sz="1200" dirty="0"/>
              <a:t>토</a:t>
            </a:r>
            <a:r>
              <a:rPr lang="en-US" altLang="ko-KR" sz="1200" dirty="0"/>
              <a:t>, </a:t>
            </a:r>
            <a:r>
              <a:rPr lang="ko-KR" altLang="en-US" sz="1200" dirty="0"/>
              <a:t>일 값으로 반복 </a:t>
            </a:r>
          </a:p>
          <a:p>
            <a:r>
              <a:rPr lang="ko-KR" altLang="en-US" sz="1200" dirty="0"/>
              <a:t>		</a:t>
            </a:r>
            <a:r>
              <a:rPr lang="en-US" altLang="ko-KR" sz="1200" b="1" dirty="0"/>
              <a:t>for (Week day : </a:t>
            </a:r>
            <a:r>
              <a:rPr lang="en-US" altLang="ko-KR" sz="1200" b="1" dirty="0" err="1"/>
              <a:t>Week.values</a:t>
            </a:r>
            <a:r>
              <a:rPr lang="en-US" altLang="ko-KR" sz="1200" b="1" dirty="0"/>
              <a:t>()) </a:t>
            </a:r>
          </a:p>
          <a:p>
            <a:r>
              <a:rPr lang="en-US" altLang="ko-KR" sz="1200" dirty="0"/>
              <a:t>	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(day + "</a:t>
            </a:r>
            <a:r>
              <a:rPr lang="ko-KR" altLang="en-US" sz="1200" dirty="0"/>
              <a:t>요일 </a:t>
            </a:r>
            <a:r>
              <a:rPr lang="en-US" altLang="ko-KR" sz="1200" dirty="0"/>
              <a:t>");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	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411760" y="5992597"/>
            <a:ext cx="5466264" cy="64633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ko-KR" sz="1200" dirty="0"/>
              <a:t>1 2 3 4 5 </a:t>
            </a:r>
            <a:r>
              <a:rPr lang="ko-KR" altLang="en-US" sz="1200" dirty="0"/>
              <a:t>합은 </a:t>
            </a:r>
            <a:r>
              <a:rPr lang="en-US" altLang="ko-KR" sz="1200" dirty="0"/>
              <a:t>15</a:t>
            </a:r>
            <a:endParaRPr lang="ko-KR" altLang="en-US" sz="1200" dirty="0"/>
          </a:p>
          <a:p>
            <a:pPr fontAlgn="base"/>
            <a:r>
              <a:rPr lang="ko-KR" altLang="en-US" sz="1200" dirty="0"/>
              <a:t>사과 배 바나나 체리 딸기 포도 </a:t>
            </a:r>
          </a:p>
          <a:p>
            <a:pPr fontAlgn="base"/>
            <a:r>
              <a:rPr lang="ko-KR" altLang="en-US" sz="1200" dirty="0"/>
              <a:t>월요일 화요일 수요일 목요일 금요일 토요일 일요일 </a:t>
            </a:r>
          </a:p>
        </p:txBody>
      </p:sp>
    </p:spTree>
    <p:extLst>
      <p:ext uri="{BB962C8B-B14F-4D97-AF65-F5344CB8AC3E}">
        <p14:creationId xmlns:p14="http://schemas.microsoft.com/office/powerpoint/2010/main" val="15268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메소드에서</a:t>
            </a:r>
            <a:r>
              <a:rPr lang="ko-KR" altLang="en-US" dirty="0" smtClean="0"/>
              <a:t> 배열 리턴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메소드의</a:t>
            </a:r>
            <a:r>
              <a:rPr lang="ko-KR" altLang="en-US" dirty="0" smtClean="0"/>
              <a:t> 배열 리턴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배열의 </a:t>
            </a:r>
            <a:r>
              <a:rPr lang="ko-KR" altLang="en-US" dirty="0" err="1" smtClean="0"/>
              <a:t>레퍼런스</a:t>
            </a:r>
            <a:r>
              <a:rPr lang="ko-KR" altLang="en-US" dirty="0" smtClean="0"/>
              <a:t> 리턴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메소드의</a:t>
            </a:r>
            <a:r>
              <a:rPr lang="ko-KR" altLang="en-US" dirty="0" smtClean="0"/>
              <a:t> 리턴 타입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메소드의</a:t>
            </a:r>
            <a:r>
              <a:rPr lang="ko-KR" altLang="en-US" dirty="0" smtClean="0"/>
              <a:t> 리턴 타입과 리턴 받는 배열 </a:t>
            </a:r>
            <a:r>
              <a:rPr lang="ko-KR" altLang="en-US" dirty="0"/>
              <a:t>타입과 </a:t>
            </a:r>
            <a:r>
              <a:rPr lang="ko-KR" altLang="en-US" dirty="0" smtClean="0"/>
              <a:t>일치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리턴 타입에 배열의 크기를 지정하지 않음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618919"/>
            <a:ext cx="3744416" cy="254638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076056" y="4599723"/>
            <a:ext cx="3150096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err="1">
                <a:solidFill>
                  <a:srgbClr val="9A009A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9A009A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intArray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altLang="ko-KR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intArray</a:t>
            </a:r>
            <a:r>
              <a:rPr lang="en-US" altLang="ko-K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makeArray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333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 리턴 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79912" y="1302652"/>
            <a:ext cx="2533675" cy="936104"/>
            <a:chOff x="4429077" y="277799"/>
            <a:chExt cx="4032448" cy="1440160"/>
          </a:xfrm>
        </p:grpSpPr>
        <p:sp>
          <p:nvSpPr>
            <p:cNvPr id="10" name="직사각형 9"/>
            <p:cNvSpPr/>
            <p:nvPr/>
          </p:nvSpPr>
          <p:spPr>
            <a:xfrm>
              <a:off x="4429077" y="277799"/>
              <a:ext cx="4032448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>
              <a:grpSpLocks noChangeAspect="1"/>
            </p:cNvGrpSpPr>
            <p:nvPr/>
          </p:nvGrpSpPr>
          <p:grpSpPr>
            <a:xfrm>
              <a:off x="4505699" y="367503"/>
              <a:ext cx="3879204" cy="1333305"/>
              <a:chOff x="1204912" y="2576512"/>
              <a:chExt cx="6734175" cy="231457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04912" y="2576512"/>
                <a:ext cx="6734175" cy="1704975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632" y="4281487"/>
                <a:ext cx="428625" cy="609600"/>
              </a:xfrm>
              <a:prstGeom prst="rect">
                <a:avLst/>
              </a:prstGeom>
            </p:spPr>
          </p:pic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54" y="2564904"/>
            <a:ext cx="7885366" cy="36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3-12 : </a:t>
            </a:r>
            <a:r>
              <a:rPr lang="ko-KR" altLang="en-US" dirty="0" smtClean="0"/>
              <a:t>배열 리턴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5944744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public class </a:t>
            </a:r>
            <a:r>
              <a:rPr lang="en-US" altLang="ko-KR" dirty="0" err="1"/>
              <a:t>ReturnArray</a:t>
            </a:r>
            <a:r>
              <a:rPr lang="en-US" altLang="ko-KR" dirty="0"/>
              <a:t> </a:t>
            </a:r>
            <a:r>
              <a:rPr lang="en-US" altLang="ko-KR" dirty="0" smtClean="0"/>
              <a:t>{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b="1" dirty="0"/>
              <a:t>static </a:t>
            </a:r>
            <a:r>
              <a:rPr lang="en-US" altLang="ko-KR" b="1" dirty="0" err="1"/>
              <a:t>int</a:t>
            </a:r>
            <a:r>
              <a:rPr lang="en-US" altLang="ko-KR" b="1" dirty="0"/>
              <a:t>[] </a:t>
            </a:r>
            <a:r>
              <a:rPr lang="en-US" altLang="ko-KR" b="1" dirty="0" err="1"/>
              <a:t>makeArray</a:t>
            </a:r>
            <a:r>
              <a:rPr lang="en-US" altLang="ko-KR" b="1" dirty="0"/>
              <a:t>() </a:t>
            </a:r>
            <a:r>
              <a:rPr lang="en-US" altLang="ko-KR" dirty="0"/>
              <a:t>{ // </a:t>
            </a:r>
            <a:r>
              <a:rPr lang="ko-KR" altLang="en-US" dirty="0"/>
              <a:t>정수형 배열을 </a:t>
            </a:r>
            <a:r>
              <a:rPr lang="ko-KR" altLang="en-US" dirty="0" err="1"/>
              <a:t>리턴하는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dirty="0" err="1"/>
              <a:t>int</a:t>
            </a:r>
            <a:r>
              <a:rPr lang="en-US" altLang="ko-KR" dirty="0"/>
              <a:t> temp[] </a:t>
            </a:r>
            <a:r>
              <a:rPr lang="en-US" altLang="ko-KR" b="1" dirty="0"/>
              <a:t>= new </a:t>
            </a:r>
            <a:r>
              <a:rPr lang="en-US" altLang="ko-KR" b="1" dirty="0" err="1"/>
              <a:t>int</a:t>
            </a:r>
            <a:r>
              <a:rPr lang="en-US" altLang="ko-KR" b="1" dirty="0"/>
              <a:t>[4]; </a:t>
            </a:r>
            <a:r>
              <a:rPr lang="en-US" altLang="ko-KR" dirty="0"/>
              <a:t>// </a:t>
            </a:r>
            <a:r>
              <a:rPr lang="ko-KR" altLang="en-US" dirty="0"/>
              <a:t>배열 생성</a:t>
            </a:r>
          </a:p>
          <a:p>
            <a:r>
              <a:rPr lang="ko-KR" altLang="en-US" dirty="0"/>
              <a:t>		</a:t>
            </a:r>
            <a:r>
              <a:rPr lang="en-US" altLang="ko-KR" dirty="0"/>
              <a:t>for 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=0; </a:t>
            </a:r>
            <a:r>
              <a:rPr lang="en-US" altLang="ko-KR" dirty="0" err="1"/>
              <a:t>i</a:t>
            </a:r>
            <a:r>
              <a:rPr lang="en-US" altLang="ko-KR" dirty="0"/>
              <a:t>&lt;</a:t>
            </a:r>
            <a:r>
              <a:rPr lang="en-US" altLang="ko-KR" dirty="0" err="1"/>
              <a:t>temp.length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</a:t>
            </a:r>
          </a:p>
          <a:p>
            <a:r>
              <a:rPr lang="en-US" altLang="ko-KR" dirty="0"/>
              <a:t>			temp[</a:t>
            </a:r>
            <a:r>
              <a:rPr lang="en-US" altLang="ko-KR" dirty="0" err="1"/>
              <a:t>i</a:t>
            </a:r>
            <a:r>
              <a:rPr lang="en-US" altLang="ko-KR" dirty="0"/>
              <a:t>] = </a:t>
            </a:r>
            <a:r>
              <a:rPr lang="en-US" altLang="ko-KR" dirty="0" err="1"/>
              <a:t>i</a:t>
            </a:r>
            <a:r>
              <a:rPr lang="en-US" altLang="ko-KR" dirty="0"/>
              <a:t>; // </a:t>
            </a:r>
            <a:r>
              <a:rPr lang="ko-KR" altLang="en-US" dirty="0"/>
              <a:t>배열의 원소를 </a:t>
            </a:r>
            <a:r>
              <a:rPr lang="en-US" altLang="ko-KR" dirty="0"/>
              <a:t>0, 1, 2, 3</a:t>
            </a:r>
            <a:r>
              <a:rPr lang="ko-KR" altLang="en-US" dirty="0"/>
              <a:t>으로 초기화</a:t>
            </a:r>
          </a:p>
          <a:p>
            <a:r>
              <a:rPr lang="ko-KR" altLang="en-US" dirty="0"/>
              <a:t>		</a:t>
            </a:r>
            <a:r>
              <a:rPr lang="en-US" altLang="ko-KR" b="1" dirty="0"/>
              <a:t>return temp; </a:t>
            </a:r>
            <a:r>
              <a:rPr lang="en-US" altLang="ko-KR" dirty="0"/>
              <a:t>// </a:t>
            </a:r>
            <a:r>
              <a:rPr lang="ko-KR" altLang="en-US" dirty="0"/>
              <a:t>배열 리턴</a:t>
            </a:r>
          </a:p>
          <a:p>
            <a:r>
              <a:rPr lang="ko-KR" altLang="en-US" dirty="0"/>
              <a:t>	</a:t>
            </a:r>
            <a:r>
              <a:rPr lang="en-US" altLang="ko-KR" dirty="0" smtClean="0"/>
              <a:t>}</a:t>
            </a:r>
          </a:p>
          <a:p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public static void main 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r>
              <a:rPr lang="en-US" altLang="ko-KR" dirty="0"/>
              <a:t>		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intArray</a:t>
            </a:r>
            <a:r>
              <a:rPr lang="en-US" altLang="ko-KR" b="1" dirty="0"/>
              <a:t>[]; </a:t>
            </a:r>
            <a:r>
              <a:rPr lang="en-US" altLang="ko-KR" dirty="0"/>
              <a:t>// </a:t>
            </a:r>
            <a:r>
              <a:rPr lang="ko-KR" altLang="en-US" dirty="0"/>
              <a:t>배열 </a:t>
            </a:r>
            <a:r>
              <a:rPr lang="ko-KR" altLang="en-US" dirty="0" err="1"/>
              <a:t>레퍼런스</a:t>
            </a:r>
            <a:r>
              <a:rPr lang="ko-KR" altLang="en-US" dirty="0"/>
              <a:t> 변수 선언</a:t>
            </a:r>
          </a:p>
          <a:p>
            <a:r>
              <a:rPr lang="ko-KR" altLang="en-US" dirty="0"/>
              <a:t>		</a:t>
            </a:r>
            <a:r>
              <a:rPr lang="en-US" altLang="ko-KR" b="1" dirty="0" err="1"/>
              <a:t>intArray</a:t>
            </a:r>
            <a:r>
              <a:rPr lang="en-US" altLang="ko-KR" b="1" dirty="0"/>
              <a:t> = </a:t>
            </a:r>
            <a:r>
              <a:rPr lang="en-US" altLang="ko-KR" b="1" dirty="0" err="1"/>
              <a:t>makeArray</a:t>
            </a:r>
            <a:r>
              <a:rPr lang="en-US" altLang="ko-KR" b="1" dirty="0"/>
              <a:t>(); </a:t>
            </a:r>
            <a:r>
              <a:rPr lang="en-US" altLang="ko-KR" dirty="0"/>
              <a:t>// </a:t>
            </a:r>
            <a:r>
              <a:rPr lang="ko-KR" altLang="en-US" dirty="0" err="1"/>
              <a:t>메소드로부터</a:t>
            </a:r>
            <a:r>
              <a:rPr lang="ko-KR" altLang="en-US" dirty="0"/>
              <a:t> 배열 전달받음</a:t>
            </a:r>
          </a:p>
          <a:p>
            <a:r>
              <a:rPr lang="ko-KR" altLang="en-US" dirty="0"/>
              <a:t>		</a:t>
            </a:r>
            <a:r>
              <a:rPr lang="en-US" altLang="ko-KR" dirty="0"/>
              <a:t>for 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=0; </a:t>
            </a:r>
            <a:r>
              <a:rPr lang="en-US" altLang="ko-KR" dirty="0" err="1"/>
              <a:t>i</a:t>
            </a:r>
            <a:r>
              <a:rPr lang="en-US" altLang="ko-KR" dirty="0"/>
              <a:t>&lt;</a:t>
            </a:r>
            <a:r>
              <a:rPr lang="en-US" altLang="ko-KR" dirty="0" err="1"/>
              <a:t>intArray.length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</a:t>
            </a:r>
          </a:p>
          <a:p>
            <a:r>
              <a:rPr lang="en-US" altLang="ko-KR" dirty="0"/>
              <a:t>			</a:t>
            </a:r>
            <a:r>
              <a:rPr lang="en-US" altLang="ko-KR" dirty="0" err="1" smtClean="0"/>
              <a:t>System.out.print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intArray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i</a:t>
            </a:r>
            <a:r>
              <a:rPr lang="en-US" altLang="ko-KR" dirty="0"/>
              <a:t>] + " "); // </a:t>
            </a:r>
            <a:r>
              <a:rPr lang="ko-KR" altLang="en-US" dirty="0"/>
              <a:t>배열 모든 원소 출력</a:t>
            </a:r>
          </a:p>
          <a:p>
            <a:r>
              <a:rPr lang="ko-KR" altLang="en-US" dirty="0"/>
              <a:t>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268760"/>
            <a:ext cx="796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정수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개를 가지는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일차원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배열을 생성하고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1,2,3,4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로 초기화한 다음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배열을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리턴하는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makeArray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()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작성하고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이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메소드로부터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배열을 전달받아 값을 출력하는 프로그램을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작성하라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5601394"/>
            <a:ext cx="5944744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0 1 2 3</a:t>
            </a:r>
            <a:endParaRPr lang="ko-KR" altLang="en-US" sz="1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8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main() </a:t>
            </a:r>
            <a:r>
              <a:rPr lang="ko-KR" altLang="en-US" smtClean="0"/>
              <a:t>메소드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main()</a:t>
            </a:r>
            <a:r>
              <a:rPr lang="ko-KR" altLang="en-US" dirty="0" smtClean="0"/>
              <a:t>은 자바 응용프로그램의 실행 시작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main()</a:t>
            </a:r>
            <a:r>
              <a:rPr lang="ko-KR" altLang="en-US" dirty="0" smtClean="0"/>
              <a:t>의 원형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반드시 </a:t>
            </a:r>
            <a:r>
              <a:rPr lang="en-US" altLang="ko-KR" dirty="0" smtClean="0"/>
              <a:t>static</a:t>
            </a:r>
          </a:p>
          <a:p>
            <a:pPr lvl="2"/>
            <a:r>
              <a:rPr lang="ko-KR" altLang="en-US" dirty="0" smtClean="0"/>
              <a:t>반드시 </a:t>
            </a:r>
            <a:r>
              <a:rPr lang="en-US" altLang="ko-KR" dirty="0" smtClean="0"/>
              <a:t>public</a:t>
            </a:r>
          </a:p>
          <a:p>
            <a:pPr lvl="2"/>
            <a:r>
              <a:rPr lang="ko-KR" altLang="en-US" dirty="0" smtClean="0"/>
              <a:t>반드시 </a:t>
            </a:r>
            <a:r>
              <a:rPr lang="en-US" altLang="ko-KR" dirty="0" smtClean="0"/>
              <a:t>void</a:t>
            </a:r>
          </a:p>
          <a:p>
            <a:pPr lvl="2"/>
            <a:r>
              <a:rPr lang="ko-KR" altLang="en-US" dirty="0" smtClean="0"/>
              <a:t>반드시 매개 변수 타입은 문자열 배열</a:t>
            </a:r>
            <a:endParaRPr lang="ko-KR" altLang="en-US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73016"/>
            <a:ext cx="7005638" cy="2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main(string [] </a:t>
            </a:r>
            <a:r>
              <a:rPr lang="en-US" altLang="ko-KR" dirty="0" err="1" smtClean="0"/>
              <a:t>args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메소드의</a:t>
            </a:r>
            <a:r>
              <a:rPr lang="ko-KR" altLang="en-US" dirty="0" smtClean="0"/>
              <a:t> 인자 전달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main() </a:t>
            </a:r>
            <a:r>
              <a:rPr lang="ko-KR" altLang="en-US" dirty="0" err="1"/>
              <a:t>메소드의</a:t>
            </a:r>
            <a:r>
              <a:rPr lang="ko-KR" altLang="en-US" dirty="0"/>
              <a:t> 매개변수로 </a:t>
            </a:r>
            <a:r>
              <a:rPr lang="ko-KR" altLang="en-US" dirty="0" err="1"/>
              <a:t>명령행</a:t>
            </a:r>
            <a:r>
              <a:rPr lang="ko-KR" altLang="en-US" dirty="0"/>
              <a:t> 인자의 전달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6" y="2028403"/>
            <a:ext cx="7510463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5720592" cy="495857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이클립스에서</a:t>
            </a:r>
            <a:r>
              <a:rPr lang="ko-KR" altLang="en-US" dirty="0"/>
              <a:t> </a:t>
            </a:r>
            <a:r>
              <a:rPr lang="en-US" altLang="ko-KR" dirty="0"/>
              <a:t>main() </a:t>
            </a:r>
            <a:r>
              <a:rPr lang="ko-KR" altLang="en-US" dirty="0" err="1"/>
              <a:t>메소드의</a:t>
            </a:r>
            <a:r>
              <a:rPr lang="ko-KR" altLang="en-US" dirty="0"/>
              <a:t> </a:t>
            </a:r>
            <a:r>
              <a:rPr lang="ko-KR" altLang="en-US" dirty="0" smtClean="0"/>
              <a:t>인자전달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067944" y="321297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5536" y="1340768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Run </a:t>
            </a:r>
            <a:r>
              <a:rPr lang="ko-KR" altLang="en-US" dirty="0"/>
              <a:t>메뉴의 </a:t>
            </a:r>
            <a:endParaRPr lang="en-US" altLang="ko-KR" dirty="0" smtClean="0"/>
          </a:p>
          <a:p>
            <a:r>
              <a:rPr lang="en-US" altLang="ko-KR" dirty="0" smtClean="0"/>
              <a:t>Run </a:t>
            </a:r>
            <a:r>
              <a:rPr lang="en-US" altLang="ko-KR" dirty="0"/>
              <a:t>Configurations </a:t>
            </a:r>
            <a:endParaRPr lang="en-US" altLang="ko-KR" dirty="0" smtClean="0"/>
          </a:p>
          <a:p>
            <a:r>
              <a:rPr lang="ko-KR" altLang="en-US" dirty="0" smtClean="0"/>
              <a:t>항목에서 </a:t>
            </a:r>
            <a:endParaRPr lang="en-US" altLang="ko-KR" dirty="0" smtClean="0"/>
          </a:p>
          <a:p>
            <a:r>
              <a:rPr lang="en-US" altLang="ko-KR" dirty="0" smtClean="0"/>
              <a:t>main</a:t>
            </a:r>
            <a:r>
              <a:rPr lang="en-US" altLang="ko-KR" dirty="0"/>
              <a:t>() </a:t>
            </a:r>
            <a:r>
              <a:rPr lang="ko-KR" altLang="en-US" dirty="0" err="1"/>
              <a:t>메소드의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인자 </a:t>
            </a:r>
            <a:r>
              <a:rPr lang="ko-KR" altLang="en-US" dirty="0"/>
              <a:t>나열</a:t>
            </a:r>
          </a:p>
        </p:txBody>
      </p:sp>
    </p:spTree>
    <p:extLst>
      <p:ext uri="{BB962C8B-B14F-4D97-AF65-F5344CB8AC3E}">
        <p14:creationId xmlns:p14="http://schemas.microsoft.com/office/powerpoint/2010/main" val="3065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548836" cy="12192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 smtClean="0"/>
              <a:t>예제 </a:t>
            </a:r>
            <a:r>
              <a:rPr lang="en-US" altLang="ko-KR" dirty="0" smtClean="0"/>
              <a:t>3-13</a:t>
            </a:r>
            <a:r>
              <a:rPr lang="ko-KR" altLang="en-US" dirty="0" smtClean="0"/>
              <a:t> </a:t>
            </a:r>
            <a:r>
              <a:rPr lang="en-US" altLang="ko-KR" dirty="0" smtClean="0"/>
              <a:t>: main</a:t>
            </a:r>
            <a:r>
              <a:rPr lang="en-US" altLang="ko-KR" dirty="0"/>
              <a:t>()</a:t>
            </a:r>
            <a:r>
              <a:rPr lang="ko-KR" altLang="en-US" dirty="0"/>
              <a:t>에서 </a:t>
            </a:r>
            <a:r>
              <a:rPr lang="ko-KR" altLang="en-US" dirty="0" err="1"/>
              <a:t>명령행</a:t>
            </a:r>
            <a:r>
              <a:rPr lang="ko-KR" altLang="en-US" dirty="0"/>
              <a:t> 인자의 합 계산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7686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public class </a:t>
            </a:r>
            <a:r>
              <a:rPr lang="en-US" altLang="ko-KR" dirty="0" err="1"/>
              <a:t>Calc</a:t>
            </a:r>
            <a:r>
              <a:rPr lang="en-US" altLang="ko-KR" dirty="0"/>
              <a:t> {</a:t>
            </a:r>
          </a:p>
          <a:p>
            <a:r>
              <a:rPr lang="en-US" altLang="ko-KR" dirty="0"/>
              <a:t>	public static void </a:t>
            </a:r>
            <a:r>
              <a:rPr lang="en-US" altLang="ko-KR" b="1" dirty="0"/>
              <a:t>main (String[] </a:t>
            </a:r>
            <a:r>
              <a:rPr lang="en-US" altLang="ko-KR" b="1" dirty="0" err="1"/>
              <a:t>args</a:t>
            </a:r>
            <a:r>
              <a:rPr lang="en-US" altLang="ko-KR" b="1" dirty="0"/>
              <a:t>) </a:t>
            </a:r>
            <a:r>
              <a:rPr lang="en-US" altLang="ko-KR" dirty="0"/>
              <a:t>{</a:t>
            </a:r>
          </a:p>
          <a:p>
            <a:r>
              <a:rPr lang="en-US" altLang="ko-KR" dirty="0"/>
              <a:t>		double sum = 0.0;</a:t>
            </a:r>
          </a:p>
          <a:p>
            <a:r>
              <a:rPr lang="en-US" altLang="ko-KR" dirty="0"/>
              <a:t>		</a:t>
            </a:r>
          </a:p>
          <a:p>
            <a:r>
              <a:rPr lang="en-US" altLang="ko-KR" dirty="0"/>
              <a:t>		for 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=0; </a:t>
            </a:r>
            <a:r>
              <a:rPr lang="en-US" altLang="ko-KR" dirty="0" err="1"/>
              <a:t>i</a:t>
            </a:r>
            <a:r>
              <a:rPr lang="en-US" altLang="ko-KR" dirty="0"/>
              <a:t>&lt;</a:t>
            </a:r>
            <a:r>
              <a:rPr lang="en-US" altLang="ko-KR" b="1" dirty="0" err="1"/>
              <a:t>args.length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 // </a:t>
            </a:r>
            <a:r>
              <a:rPr lang="ko-KR" altLang="en-US" dirty="0"/>
              <a:t>인자 개수만큼 반복</a:t>
            </a:r>
          </a:p>
          <a:p>
            <a:r>
              <a:rPr lang="ko-KR" altLang="en-US" dirty="0"/>
              <a:t>			</a:t>
            </a:r>
            <a:r>
              <a:rPr lang="en-US" altLang="ko-KR" b="1" dirty="0"/>
              <a:t>sum += </a:t>
            </a:r>
            <a:r>
              <a:rPr lang="en-US" altLang="ko-KR" b="1" dirty="0" err="1"/>
              <a:t>Double.parseDouble</a:t>
            </a:r>
            <a:r>
              <a:rPr lang="en-US" altLang="ko-KR" b="1" dirty="0"/>
              <a:t>(</a:t>
            </a:r>
            <a:r>
              <a:rPr lang="en-US" altLang="ko-KR" b="1" dirty="0" err="1"/>
              <a:t>args</a:t>
            </a:r>
            <a:r>
              <a:rPr lang="en-US" altLang="ko-KR" b="1" dirty="0"/>
              <a:t>[</a:t>
            </a:r>
            <a:r>
              <a:rPr lang="en-US" altLang="ko-KR" b="1" dirty="0" err="1"/>
              <a:t>i</a:t>
            </a:r>
            <a:r>
              <a:rPr lang="en-US" altLang="ko-KR" b="1" dirty="0"/>
              <a:t>]); </a:t>
            </a:r>
            <a:r>
              <a:rPr lang="en-US" altLang="ko-KR" dirty="0"/>
              <a:t>// </a:t>
            </a:r>
            <a:r>
              <a:rPr lang="ko-KR" altLang="en-US" dirty="0"/>
              <a:t>문자열을 실수</a:t>
            </a:r>
            <a:r>
              <a:rPr lang="en-US" altLang="ko-KR" dirty="0"/>
              <a:t>(double </a:t>
            </a:r>
            <a:r>
              <a:rPr lang="ko-KR" altLang="en-US" dirty="0"/>
              <a:t>타입</a:t>
            </a:r>
            <a:r>
              <a:rPr lang="en-US" altLang="ko-KR" dirty="0"/>
              <a:t>)</a:t>
            </a:r>
            <a:r>
              <a:rPr lang="ko-KR" altLang="en-US" dirty="0"/>
              <a:t>로 변환하여 합산</a:t>
            </a:r>
          </a:p>
          <a:p>
            <a:r>
              <a:rPr lang="ko-KR" altLang="en-US" dirty="0"/>
              <a:t>	</a:t>
            </a:r>
          </a:p>
          <a:p>
            <a:r>
              <a:rPr lang="ko-KR" altLang="en-US" dirty="0"/>
              <a:t>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</a:t>
            </a:r>
            <a:r>
              <a:rPr lang="ko-KR" altLang="en-US" dirty="0"/>
              <a:t>합계 </a:t>
            </a:r>
            <a:r>
              <a:rPr lang="en-US" altLang="ko-KR" dirty="0"/>
              <a:t>:" + sum);</a:t>
            </a:r>
          </a:p>
          <a:p>
            <a:r>
              <a:rPr lang="en-US" altLang="ko-KR" dirty="0"/>
              <a:t>	}</a:t>
            </a:r>
          </a:p>
          <a:p>
            <a:r>
              <a:rPr lang="en-US" altLang="ko-KR" dirty="0"/>
              <a:t>}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268760"/>
            <a:ext cx="832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사용자가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명령행에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입력한 여러 개의 실수를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main()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메소드에서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전달받아 합을 구하는 프로그램을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148064" y="3573016"/>
            <a:ext cx="2206710" cy="806608"/>
          </a:xfrm>
          <a:prstGeom prst="wedgeRoundRectCallout">
            <a:avLst>
              <a:gd name="adj1" fmla="val -87320"/>
              <a:gd name="adj2" fmla="val -893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 smtClean="0">
                <a:solidFill>
                  <a:schemeClr val="tx1"/>
                </a:solidFill>
              </a:rPr>
              <a:t>Double.parseDouble</a:t>
            </a:r>
            <a:r>
              <a:rPr lang="en-US" altLang="ko-KR" sz="1000" dirty="0" smtClean="0">
                <a:solidFill>
                  <a:schemeClr val="tx1"/>
                </a:solidFill>
              </a:rPr>
              <a:t>()</a:t>
            </a:r>
            <a:r>
              <a:rPr lang="ko-KR" altLang="en-US" sz="1000" dirty="0" smtClean="0">
                <a:solidFill>
                  <a:schemeClr val="tx1"/>
                </a:solidFill>
              </a:rPr>
              <a:t>는 매개변수로 주어진 문자열을 실수로 변환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ko-KR" sz="1000" dirty="0" err="1" smtClean="0">
                <a:solidFill>
                  <a:schemeClr val="tx1"/>
                </a:solidFill>
              </a:rPr>
              <a:t>Double.parseDouble</a:t>
            </a:r>
            <a:r>
              <a:rPr lang="en-US" altLang="ko-KR" sz="1000" dirty="0" smtClean="0">
                <a:solidFill>
                  <a:schemeClr val="tx1"/>
                </a:solidFill>
              </a:rPr>
              <a:t>(“20.5") </a:t>
            </a:r>
            <a:r>
              <a:rPr lang="ko-KR" altLang="en-US" sz="1000" dirty="0" smtClean="0">
                <a:solidFill>
                  <a:schemeClr val="tx1"/>
                </a:solidFill>
              </a:rPr>
              <a:t>은 실수 </a:t>
            </a:r>
            <a:r>
              <a:rPr lang="en-US" altLang="ko-KR" sz="1000" dirty="0" smtClean="0">
                <a:solidFill>
                  <a:schemeClr val="tx1"/>
                </a:solidFill>
              </a:rPr>
              <a:t>20.5 </a:t>
            </a:r>
            <a:r>
              <a:rPr lang="ko-KR" altLang="en-US" sz="1000" dirty="0" smtClean="0">
                <a:solidFill>
                  <a:schemeClr val="tx1"/>
                </a:solidFill>
              </a:rPr>
              <a:t>리턴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3851920" y="5301208"/>
            <a:ext cx="2005559" cy="620159"/>
          </a:xfrm>
          <a:prstGeom prst="wedgeRoundRectCallout">
            <a:avLst>
              <a:gd name="adj1" fmla="val -159663"/>
              <a:gd name="adj2" fmla="val -310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명령행</a:t>
            </a:r>
            <a:r>
              <a:rPr lang="ko-KR" altLang="en-US" sz="1000" dirty="0" smtClean="0">
                <a:solidFill>
                  <a:schemeClr val="tx1"/>
                </a:solidFill>
              </a:rPr>
              <a:t> 인자 </a:t>
            </a:r>
            <a:r>
              <a:rPr lang="en-US" altLang="ko-KR" sz="1000" dirty="0" smtClean="0">
                <a:solidFill>
                  <a:schemeClr val="tx1"/>
                </a:solidFill>
              </a:rPr>
              <a:t>2 20.5 88.1</a:t>
            </a:r>
            <a:r>
              <a:rPr lang="ko-KR" altLang="en-US" sz="1000" dirty="0" smtClean="0">
                <a:solidFill>
                  <a:schemeClr val="tx1"/>
                </a:solidFill>
              </a:rPr>
              <a:t>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 모두 합하여 </a:t>
            </a:r>
            <a:r>
              <a:rPr lang="en-US" altLang="ko-KR" sz="1000" dirty="0" smtClean="0">
                <a:solidFill>
                  <a:schemeClr val="tx1"/>
                </a:solidFill>
              </a:rPr>
              <a:t>110.6 </a:t>
            </a:r>
            <a:r>
              <a:rPr lang="ko-KR" altLang="en-US" sz="1000" dirty="0" smtClean="0">
                <a:solidFill>
                  <a:schemeClr val="tx1"/>
                </a:solidFill>
              </a:rPr>
              <a:t>출력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예외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컴파일 오류</a:t>
            </a:r>
            <a:endParaRPr lang="en-US" altLang="ko-KR" dirty="0" smtClean="0"/>
          </a:p>
          <a:p>
            <a:pPr lvl="1"/>
            <a:r>
              <a:rPr lang="ko-KR" altLang="en-US" dirty="0"/>
              <a:t>문법에 맞지 않게 작성된 </a:t>
            </a:r>
            <a:r>
              <a:rPr lang="ko-KR" altLang="en-US" dirty="0" smtClean="0"/>
              <a:t>코드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컴파일할</a:t>
            </a:r>
            <a:r>
              <a:rPr lang="ko-KR" altLang="en-US" dirty="0" smtClean="0"/>
              <a:t> 때 발견</a:t>
            </a:r>
            <a:endParaRPr lang="en-US" altLang="ko-KR" dirty="0" smtClean="0"/>
          </a:p>
          <a:p>
            <a:r>
              <a:rPr lang="ko-KR" altLang="en-US" dirty="0" smtClean="0"/>
              <a:t>예외</a:t>
            </a:r>
            <a:r>
              <a:rPr lang="en-US" altLang="ko-KR" dirty="0" smtClean="0"/>
              <a:t>(Exception)</a:t>
            </a:r>
          </a:p>
          <a:p>
            <a:pPr lvl="1"/>
            <a:r>
              <a:rPr lang="ko-KR" altLang="en-US" dirty="0" err="1"/>
              <a:t>오동작이나</a:t>
            </a:r>
            <a:r>
              <a:rPr lang="ko-KR" altLang="en-US" dirty="0"/>
              <a:t> 결과에 악영향을 미칠 수 있는 실행 중 발생한 </a:t>
            </a:r>
            <a:r>
              <a:rPr lang="ko-KR" altLang="en-US" dirty="0" smtClean="0"/>
              <a:t>오류</a:t>
            </a:r>
            <a:endParaRPr lang="en-US" altLang="ko-KR" dirty="0" smtClean="0"/>
          </a:p>
          <a:p>
            <a:pPr lvl="2"/>
            <a:r>
              <a:rPr lang="ko-KR" altLang="en-US" dirty="0"/>
              <a:t>정수를 </a:t>
            </a:r>
            <a:r>
              <a:rPr lang="en-US" altLang="ko-KR" sz="1400" dirty="0"/>
              <a:t>0</a:t>
            </a:r>
            <a:r>
              <a:rPr lang="ko-KR" altLang="en-US" dirty="0"/>
              <a:t>으로 나누는 경우</a:t>
            </a:r>
          </a:p>
          <a:p>
            <a:pPr lvl="2"/>
            <a:r>
              <a:rPr lang="ko-KR" altLang="en-US" dirty="0" smtClean="0"/>
              <a:t>배열보다 </a:t>
            </a:r>
            <a:r>
              <a:rPr lang="ko-KR" altLang="en-US" dirty="0"/>
              <a:t>큰 인덱스로 배열의 원소를 접근하는 경우</a:t>
            </a:r>
          </a:p>
          <a:p>
            <a:pPr lvl="2"/>
            <a:r>
              <a:rPr lang="ko-KR" altLang="en-US" dirty="0" smtClean="0"/>
              <a:t>존재하지 </a:t>
            </a:r>
            <a:r>
              <a:rPr lang="ko-KR" altLang="en-US" dirty="0"/>
              <a:t>않는 파일을 읽으려고 하는 경우</a:t>
            </a:r>
          </a:p>
          <a:p>
            <a:pPr lvl="2"/>
            <a:r>
              <a:rPr lang="ko-KR" altLang="en-US" dirty="0" smtClean="0"/>
              <a:t>정수 </a:t>
            </a:r>
            <a:r>
              <a:rPr lang="ko-KR" altLang="en-US" dirty="0"/>
              <a:t>입력을 기다리는 코드가 실행되고 있을 때</a:t>
            </a:r>
            <a:r>
              <a:rPr lang="en-US" altLang="ko-KR" dirty="0"/>
              <a:t>, </a:t>
            </a:r>
            <a:r>
              <a:rPr lang="ko-KR" altLang="en-US" dirty="0" smtClean="0"/>
              <a:t>문자가 입력된 </a:t>
            </a:r>
            <a:r>
              <a:rPr lang="ko-KR" altLang="en-US" dirty="0"/>
              <a:t>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자바에서 예외 처리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예외 발생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자바 플랫폼 인지</a:t>
            </a:r>
            <a:r>
              <a:rPr lang="en-US" altLang="ko-KR" dirty="0"/>
              <a:t>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응용프로그램에서 전달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응용프로그램이 예외를 처리하지 않으면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응용프로그램 강제 종료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 </a:t>
            </a:r>
            <a:r>
              <a:rPr lang="ko-KR" altLang="en-US" dirty="0" smtClean="0"/>
              <a:t>문의 실행 과정을 나타내는 순서도</a:t>
            </a:r>
            <a:endParaRPr lang="ko-KR" altLang="en-US" dirty="0"/>
          </a:p>
        </p:txBody>
      </p: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6336704" cy="42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예제 </a:t>
            </a:r>
            <a:r>
              <a:rPr lang="en-US" altLang="ko-KR" sz="2800" dirty="0" smtClean="0"/>
              <a:t>3-14 : </a:t>
            </a:r>
            <a:r>
              <a:rPr lang="en-US" altLang="ko-KR" sz="2800" dirty="0"/>
              <a:t>0</a:t>
            </a:r>
            <a:r>
              <a:rPr lang="ko-KR" altLang="en-US" sz="2800" dirty="0"/>
              <a:t>으로 나누기 예외 발생으로 프로그램이 강제 종료되는 </a:t>
            </a:r>
            <a:r>
              <a:rPr lang="ko-KR" altLang="en-US" sz="2800" dirty="0" smtClean="0"/>
              <a:t>경우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098" y="2060848"/>
            <a:ext cx="8080442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DivideByZero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	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r>
              <a:rPr lang="en-US" altLang="ko-KR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dividend; // </a:t>
            </a:r>
            <a:r>
              <a:rPr lang="ko-KR" altLang="en-US" sz="1200" dirty="0"/>
              <a:t>나뉨수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divisor; // </a:t>
            </a:r>
            <a:r>
              <a:rPr lang="ko-KR" altLang="en-US" sz="1200" dirty="0"/>
              <a:t>나눗수</a:t>
            </a:r>
          </a:p>
          <a:p>
            <a:r>
              <a:rPr lang="ko-KR" altLang="en-US" sz="1200" dirty="0"/>
              <a:t>		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나뉨수를 입력하시오</a:t>
            </a:r>
            <a:r>
              <a:rPr lang="en-US" altLang="ko-KR" sz="1200" dirty="0"/>
              <a:t>:"); 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dividend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나뉨수 입력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</a:t>
            </a:r>
            <a:r>
              <a:rPr lang="en-US" altLang="ko-KR" sz="1200" dirty="0"/>
              <a:t>("</a:t>
            </a:r>
            <a:r>
              <a:rPr lang="ko-KR" altLang="en-US" sz="1200" dirty="0"/>
              <a:t>나눗수를 입력하시오</a:t>
            </a:r>
            <a:r>
              <a:rPr lang="en-US" altLang="ko-KR" sz="1200" dirty="0"/>
              <a:t>:"); 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/>
              <a:t>divisor = </a:t>
            </a:r>
            <a:r>
              <a:rPr lang="en-US" altLang="ko-KR" sz="1200" dirty="0" err="1"/>
              <a:t>scanner.nextInt</a:t>
            </a:r>
            <a:r>
              <a:rPr lang="en-US" altLang="ko-KR" sz="1200" dirty="0"/>
              <a:t>(); // </a:t>
            </a:r>
            <a:r>
              <a:rPr lang="ko-KR" altLang="en-US" sz="1200" dirty="0"/>
              <a:t>나눗수 입력</a:t>
            </a:r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(dividend+"</a:t>
            </a:r>
            <a:r>
              <a:rPr lang="ko-KR" altLang="en-US" sz="1200" dirty="0"/>
              <a:t>를 </a:t>
            </a:r>
            <a:r>
              <a:rPr lang="en-US" altLang="ko-KR" sz="1200" dirty="0"/>
              <a:t>"+ divisor + "</a:t>
            </a:r>
            <a:r>
              <a:rPr lang="ko-KR" altLang="en-US" sz="1200" dirty="0"/>
              <a:t>로 나누면 몫은 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 </a:t>
            </a:r>
            <a:r>
              <a:rPr lang="en-US" altLang="ko-KR" sz="1200" dirty="0"/>
              <a:t>+ </a:t>
            </a:r>
            <a:endParaRPr lang="en-US" altLang="ko-KR" sz="1200" dirty="0" smtClean="0"/>
          </a:p>
          <a:p>
            <a:r>
              <a:rPr lang="en-US" altLang="ko-KR" sz="1200" b="1" dirty="0"/>
              <a:t>	</a:t>
            </a:r>
            <a:r>
              <a:rPr lang="en-US" altLang="ko-KR" sz="1200" b="1" dirty="0" smtClean="0"/>
              <a:t>			dividend/divisor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+ "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  <a:endParaRPr lang="ko-KR" altLang="en-US" sz="1200" dirty="0"/>
          </a:p>
          <a:p>
            <a:r>
              <a:rPr lang="ko-KR" altLang="en-US" sz="1200" dirty="0"/>
              <a:t>		</a:t>
            </a:r>
            <a:r>
              <a:rPr lang="en-US" altLang="ko-KR" sz="1200" dirty="0" err="1"/>
              <a:t>scanner.close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	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7544" y="1412776"/>
            <a:ext cx="7625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400"/>
              </a:spcAft>
            </a:pPr>
            <a:r>
              <a:rPr lang="ko-KR" altLang="en-US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두 정수를 </a:t>
            </a:r>
            <a:r>
              <a:rPr lang="ko-KR" altLang="en-US" sz="1400" kern="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 받아 </a:t>
            </a:r>
            <a:r>
              <a:rPr lang="ko-KR" altLang="en-US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나눗셈을 하고 몫을 구하는 프로그램 코드이다</a:t>
            </a:r>
            <a:r>
              <a:rPr lang="en-US" altLang="ko-KR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사용자가 나누는 수에 </a:t>
            </a:r>
            <a:r>
              <a:rPr lang="en-US" altLang="ko-KR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ko-KR" altLang="en-US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을 입력하면 </a:t>
            </a:r>
            <a:r>
              <a:rPr lang="en-US" altLang="ko-KR" sz="1400" kern="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ArithmeticException</a:t>
            </a:r>
            <a:r>
              <a:rPr lang="en-US" altLang="ko-KR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예외가 발생하여 프로그램이 강제 종료된다</a:t>
            </a:r>
            <a:r>
              <a:rPr lang="en-US" altLang="ko-KR" sz="1400" kern="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kern="0" spc="0" dirty="0">
              <a:solidFill>
                <a:schemeClr val="accent2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14568"/>
            <a:ext cx="8080442" cy="83099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나뉨수를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100</a:t>
            </a:r>
          </a:p>
          <a:p>
            <a:r>
              <a:rPr lang="ko-KR" altLang="en-US" sz="1200" dirty="0"/>
              <a:t>나눗수를 입력하시오</a:t>
            </a:r>
            <a:r>
              <a:rPr lang="en-US" altLang="ko-KR" sz="1200" dirty="0"/>
              <a:t>:</a:t>
            </a:r>
            <a:r>
              <a:rPr lang="en-US" altLang="ko-KR" sz="1200" dirty="0">
                <a:solidFill>
                  <a:srgbClr val="00B050"/>
                </a:solidFill>
              </a:rPr>
              <a:t>0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Exception in thread "main" </a:t>
            </a:r>
            <a:r>
              <a:rPr lang="en-US" altLang="ko-KR" sz="1200" u="sng" dirty="0" err="1">
                <a:solidFill>
                  <a:srgbClr val="002060"/>
                </a:solidFill>
              </a:rPr>
              <a:t>java.lang.ArithmeticException</a:t>
            </a:r>
            <a:r>
              <a:rPr lang="en-US" altLang="ko-KR" sz="1200" u="sng" dirty="0">
                <a:solidFill>
                  <a:srgbClr val="FF0000"/>
                </a:solidFill>
              </a:rPr>
              <a:t>: / by zero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at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DivideByZero.main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en-US" altLang="ko-KR" sz="1200" u="sng" dirty="0" smtClean="0">
                <a:solidFill>
                  <a:srgbClr val="002060"/>
                </a:solidFill>
              </a:rPr>
              <a:t>ExceptionExample1.java:14</a:t>
            </a:r>
            <a:r>
              <a:rPr lang="en-US" altLang="ko-KR" sz="1200" u="sng" dirty="0" smtClean="0">
                <a:solidFill>
                  <a:srgbClr val="FF0000"/>
                </a:solidFill>
              </a:rPr>
              <a:t>)</a:t>
            </a:r>
            <a:endParaRPr lang="en-US" altLang="ko-KR" sz="1200" u="sng" dirty="0">
              <a:solidFill>
                <a:srgbClr val="FF0000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768542" y="4790144"/>
            <a:ext cx="1512168" cy="324036"/>
          </a:xfrm>
          <a:prstGeom prst="wedgeRoundRectCallout">
            <a:avLst>
              <a:gd name="adj1" fmla="val -78296"/>
              <a:gd name="adj2" fmla="val -890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divisor</a:t>
            </a:r>
            <a:r>
              <a:rPr lang="ko-KR" altLang="en-US" sz="1000" dirty="0">
                <a:solidFill>
                  <a:schemeClr val="tx1"/>
                </a:solidFill>
              </a:rPr>
              <a:t>가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0</a:t>
            </a:r>
            <a:r>
              <a:rPr lang="ko-KR" altLang="en-US" sz="1000" dirty="0" smtClean="0">
                <a:solidFill>
                  <a:schemeClr val="tx1"/>
                </a:solidFill>
              </a:rPr>
              <a:t>이므로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 예외 발생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예외 처리</a:t>
            </a:r>
            <a:r>
              <a:rPr lang="en-US" altLang="ko-KR" dirty="0" smtClean="0"/>
              <a:t>, try-catch-finally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14287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예외 처리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예외가 발생할 때 대응하는 응용프로그램 코드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try-catch-finally </a:t>
            </a:r>
            <a:r>
              <a:rPr lang="ko-KR" altLang="en-US" dirty="0" smtClean="0"/>
              <a:t>문 사용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finally </a:t>
            </a:r>
            <a:r>
              <a:rPr lang="ko-KR" altLang="en-US" dirty="0" smtClean="0"/>
              <a:t>블록은 생략 가능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034695"/>
            <a:ext cx="547260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try</a:t>
            </a:r>
            <a:r>
              <a:rPr lang="en-US" altLang="ko-KR" sz="1600" dirty="0" smtClean="0"/>
              <a:t> {</a:t>
            </a:r>
            <a:endParaRPr lang="ko-KR" altLang="en-US" sz="1600" dirty="0" smtClean="0"/>
          </a:p>
          <a:p>
            <a:pPr lvl="1"/>
            <a:r>
              <a:rPr lang="ko-KR" altLang="en-US" sz="1600" dirty="0" smtClean="0"/>
              <a:t>예외가 발생할 가능성이 있는 </a:t>
            </a:r>
            <a:r>
              <a:rPr lang="ko-KR" altLang="en-US" sz="1600" dirty="0" err="1" smtClean="0"/>
              <a:t>실행문</a:t>
            </a:r>
            <a:r>
              <a:rPr lang="en-US" altLang="ko-KR" sz="1600" i="1" dirty="0" smtClean="0"/>
              <a:t>(try </a:t>
            </a:r>
            <a:r>
              <a:rPr lang="ko-KR" altLang="en-US" sz="1600" i="1" dirty="0" smtClean="0"/>
              <a:t>블록</a:t>
            </a:r>
            <a:r>
              <a:rPr lang="en-US" altLang="ko-KR" sz="1600" i="1" dirty="0" smtClean="0"/>
              <a:t>)</a:t>
            </a:r>
            <a:endParaRPr lang="ko-KR" altLang="en-US" sz="1600" dirty="0" smtClean="0"/>
          </a:p>
          <a:p>
            <a:r>
              <a:rPr lang="en-US" altLang="ko-KR" sz="1600" dirty="0" smtClean="0"/>
              <a:t>} </a:t>
            </a:r>
            <a:endParaRPr lang="ko-KR" altLang="en-US" sz="1600" dirty="0" smtClean="0"/>
          </a:p>
          <a:p>
            <a:r>
              <a:rPr lang="en-US" altLang="ko-KR" sz="1600" b="1" dirty="0" smtClean="0"/>
              <a:t>catch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처리할 예외 타입 선언</a:t>
            </a:r>
            <a:r>
              <a:rPr lang="en-US" altLang="ko-KR" sz="1600" dirty="0" smtClean="0"/>
              <a:t>) {</a:t>
            </a:r>
            <a:endParaRPr lang="ko-KR" altLang="en-US" sz="1600" dirty="0" smtClean="0"/>
          </a:p>
          <a:p>
            <a:pPr lvl="1"/>
            <a:r>
              <a:rPr lang="ko-KR" altLang="en-US" sz="1600" dirty="0" smtClean="0"/>
              <a:t>예외 </a:t>
            </a:r>
            <a:r>
              <a:rPr lang="ko-KR" altLang="en-US" sz="1600" dirty="0" err="1" smtClean="0"/>
              <a:t>처리문</a:t>
            </a:r>
            <a:r>
              <a:rPr lang="en-US" altLang="ko-KR" sz="1600" i="1" dirty="0" smtClean="0"/>
              <a:t>(catch </a:t>
            </a:r>
            <a:r>
              <a:rPr lang="ko-KR" altLang="en-US" sz="1600" i="1" dirty="0" smtClean="0"/>
              <a:t>블록</a:t>
            </a:r>
            <a:r>
              <a:rPr lang="en-US" altLang="ko-KR" sz="1600" i="1" dirty="0" smtClean="0"/>
              <a:t>)</a:t>
            </a:r>
            <a:endParaRPr lang="ko-KR" altLang="en-US" sz="1600" dirty="0" smtClean="0"/>
          </a:p>
          <a:p>
            <a:r>
              <a:rPr lang="en-US" altLang="ko-KR" sz="1600" dirty="0" smtClean="0"/>
              <a:t>}</a:t>
            </a:r>
            <a:endParaRPr lang="ko-KR" altLang="en-US" sz="1600" dirty="0" smtClean="0"/>
          </a:p>
          <a:p>
            <a:r>
              <a:rPr lang="en-US" altLang="ko-KR" sz="1600" b="1" dirty="0" smtClean="0"/>
              <a:t>finally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{ </a:t>
            </a:r>
            <a:endParaRPr lang="ko-KR" altLang="en-US" sz="1600" dirty="0" smtClean="0"/>
          </a:p>
          <a:p>
            <a:pPr lvl="1"/>
            <a:r>
              <a:rPr lang="ko-KR" altLang="en-US" sz="1600" dirty="0" smtClean="0"/>
              <a:t>예외 발생 여부와 상관없이 무조건 실행되는 문장</a:t>
            </a:r>
            <a:r>
              <a:rPr lang="en-US" altLang="ko-KR" sz="1600" i="1" dirty="0" smtClean="0"/>
              <a:t>(finally </a:t>
            </a:r>
            <a:r>
              <a:rPr lang="ko-KR" altLang="en-US" sz="1600" i="1" dirty="0" smtClean="0"/>
              <a:t>블록</a:t>
            </a:r>
            <a:r>
              <a:rPr lang="en-US" altLang="ko-KR" sz="1600" i="1" dirty="0" smtClean="0"/>
              <a:t>)</a:t>
            </a:r>
            <a:endParaRPr lang="ko-KR" altLang="en-US" sz="1600" dirty="0" smtClean="0"/>
          </a:p>
          <a:p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sp>
        <p:nvSpPr>
          <p:cNvPr id="4" name="오른쪽 중괄호 3"/>
          <p:cNvSpPr/>
          <p:nvPr/>
        </p:nvSpPr>
        <p:spPr>
          <a:xfrm rot="10800000">
            <a:off x="1259930" y="4662545"/>
            <a:ext cx="383844" cy="771508"/>
          </a:xfrm>
          <a:prstGeom prst="rightBrace">
            <a:avLst>
              <a:gd name="adj1" fmla="val 2817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9763" y="4786689"/>
            <a:ext cx="6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생략 </a:t>
            </a:r>
            <a:endParaRPr lang="en-US" altLang="ko-KR" sz="1400" dirty="0" smtClean="0"/>
          </a:p>
          <a:p>
            <a:r>
              <a:rPr lang="ko-KR" altLang="en-US" sz="1400" dirty="0" smtClean="0"/>
              <a:t>가능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예외에 따른 제어의 흐름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32376" y="2054349"/>
            <a:ext cx="288032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600" b="1" dirty="0" smtClean="0"/>
              <a:t>try </a:t>
            </a:r>
            <a:r>
              <a:rPr lang="en-US" altLang="ko-KR" sz="1600" dirty="0" smtClean="0"/>
              <a:t>{</a:t>
            </a:r>
          </a:p>
          <a:p>
            <a:pPr defTabSz="180000"/>
            <a:r>
              <a:rPr lang="en-US" altLang="ko-KR" sz="1600" dirty="0" smtClean="0"/>
              <a:t>   ....</a:t>
            </a:r>
          </a:p>
          <a:p>
            <a:pPr defTabSz="180000"/>
            <a:r>
              <a:rPr lang="en-US" altLang="ko-KR" sz="1600" dirty="0" smtClean="0"/>
              <a:t>	</a:t>
            </a:r>
            <a:r>
              <a:rPr lang="ko-KR" altLang="en-US" sz="1600" dirty="0" err="1" smtClean="0"/>
              <a:t>실행문</a:t>
            </a:r>
            <a:endParaRPr lang="en-US" altLang="ko-KR" sz="1600" dirty="0" smtClean="0"/>
          </a:p>
          <a:p>
            <a:pPr defTabSz="180000"/>
            <a:r>
              <a:rPr lang="en-US" altLang="ko-KR" sz="1600" dirty="0" smtClean="0"/>
              <a:t>   ....</a:t>
            </a:r>
            <a:endParaRPr lang="ko-KR" altLang="en-US" sz="1600" dirty="0" smtClean="0"/>
          </a:p>
          <a:p>
            <a:pPr defTabSz="180000"/>
            <a:r>
              <a:rPr lang="en-US" altLang="ko-KR" sz="1600" dirty="0" smtClean="0"/>
              <a:t>} </a:t>
            </a:r>
          </a:p>
          <a:p>
            <a:pPr defTabSz="180000"/>
            <a:r>
              <a:rPr lang="en-US" altLang="ko-KR" sz="1600" b="1" dirty="0" smtClean="0"/>
              <a:t>catch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처리할 예외 타입 선언</a:t>
            </a:r>
            <a:r>
              <a:rPr lang="en-US" altLang="ko-KR" sz="1600" dirty="0" smtClean="0"/>
              <a:t>) {</a:t>
            </a:r>
          </a:p>
          <a:p>
            <a:pPr defTabSz="180000"/>
            <a:r>
              <a:rPr lang="en-US" altLang="ko-KR" sz="1600" dirty="0" smtClean="0"/>
              <a:t>	</a:t>
            </a:r>
            <a:r>
              <a:rPr lang="ko-KR" altLang="en-US" sz="1600" dirty="0" smtClean="0"/>
              <a:t>예외 </a:t>
            </a:r>
            <a:r>
              <a:rPr lang="ko-KR" altLang="en-US" sz="1600" dirty="0" err="1" smtClean="0"/>
              <a:t>처리문</a:t>
            </a:r>
            <a:endParaRPr lang="en-US" altLang="ko-KR" sz="1600" dirty="0" smtClean="0"/>
          </a:p>
          <a:p>
            <a:pPr defTabSz="180000"/>
            <a:r>
              <a:rPr lang="en-US" altLang="ko-KR" sz="1600" dirty="0" smtClean="0"/>
              <a:t>}</a:t>
            </a:r>
          </a:p>
          <a:p>
            <a:pPr defTabSz="180000"/>
            <a:r>
              <a:rPr lang="en-US" altLang="ko-KR" sz="1600" b="1" dirty="0" smtClean="0"/>
              <a:t>finally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{</a:t>
            </a:r>
          </a:p>
          <a:p>
            <a:pPr defTabSz="180000"/>
            <a:r>
              <a:rPr lang="en-US" altLang="ko-KR" sz="1600" dirty="0" smtClean="0"/>
              <a:t>	finally </a:t>
            </a:r>
            <a:r>
              <a:rPr lang="ko-KR" altLang="en-US" sz="1600" dirty="0" smtClean="0"/>
              <a:t>블록 문</a:t>
            </a:r>
          </a:p>
          <a:p>
            <a:pPr defTabSz="180000"/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5" name="자유형 4"/>
          <p:cNvSpPr/>
          <p:nvPr/>
        </p:nvSpPr>
        <p:spPr>
          <a:xfrm>
            <a:off x="879033" y="2050132"/>
            <a:ext cx="365125" cy="436265"/>
          </a:xfrm>
          <a:custGeom>
            <a:avLst/>
            <a:gdLst>
              <a:gd name="connsiteX0" fmla="*/ 3175 w 365125"/>
              <a:gd name="connsiteY0" fmla="*/ 0 h 523875"/>
              <a:gd name="connsiteX1" fmla="*/ 60325 w 365125"/>
              <a:gd name="connsiteY1" fmla="*/ 304800 h 523875"/>
              <a:gd name="connsiteX2" fmla="*/ 365125 w 3651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25" h="523875">
                <a:moveTo>
                  <a:pt x="3175" y="0"/>
                </a:moveTo>
                <a:cubicBezTo>
                  <a:pt x="1587" y="108744"/>
                  <a:pt x="0" y="217488"/>
                  <a:pt x="60325" y="304800"/>
                </a:cubicBezTo>
                <a:cubicBezTo>
                  <a:pt x="120650" y="392112"/>
                  <a:pt x="312738" y="488950"/>
                  <a:pt x="365125" y="523875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자유형 6"/>
          <p:cNvSpPr/>
          <p:nvPr/>
        </p:nvSpPr>
        <p:spPr>
          <a:xfrm>
            <a:off x="1139382" y="2501826"/>
            <a:ext cx="104776" cy="257175"/>
          </a:xfrm>
          <a:custGeom>
            <a:avLst/>
            <a:gdLst>
              <a:gd name="connsiteX0" fmla="*/ 95250 w 95250"/>
              <a:gd name="connsiteY0" fmla="*/ 0 h 247650"/>
              <a:gd name="connsiteX1" fmla="*/ 0 w 95250"/>
              <a:gd name="connsiteY1" fmla="*/ 123825 h 247650"/>
              <a:gd name="connsiteX2" fmla="*/ 95250 w 9525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247650">
                <a:moveTo>
                  <a:pt x="95250" y="0"/>
                </a:moveTo>
                <a:cubicBezTo>
                  <a:pt x="47625" y="41275"/>
                  <a:pt x="0" y="82550"/>
                  <a:pt x="0" y="123825"/>
                </a:cubicBezTo>
                <a:cubicBezTo>
                  <a:pt x="0" y="165100"/>
                  <a:pt x="47625" y="206375"/>
                  <a:pt x="95250" y="247650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자유형 7"/>
          <p:cNvSpPr/>
          <p:nvPr/>
        </p:nvSpPr>
        <p:spPr>
          <a:xfrm>
            <a:off x="1120332" y="2759002"/>
            <a:ext cx="123825" cy="279474"/>
          </a:xfrm>
          <a:custGeom>
            <a:avLst/>
            <a:gdLst>
              <a:gd name="connsiteX0" fmla="*/ 76200 w 76200"/>
              <a:gd name="connsiteY0" fmla="*/ 0 h 276225"/>
              <a:gd name="connsiteX1" fmla="*/ 0 w 76200"/>
              <a:gd name="connsiteY1" fmla="*/ 142875 h 276225"/>
              <a:gd name="connsiteX2" fmla="*/ 76200 w 76200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276225">
                <a:moveTo>
                  <a:pt x="76200" y="0"/>
                </a:moveTo>
                <a:cubicBezTo>
                  <a:pt x="38100" y="48419"/>
                  <a:pt x="0" y="96838"/>
                  <a:pt x="0" y="142875"/>
                </a:cubicBezTo>
                <a:cubicBezTo>
                  <a:pt x="0" y="188912"/>
                  <a:pt x="38100" y="232568"/>
                  <a:pt x="76200" y="276225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" name="자유형 9"/>
          <p:cNvSpPr/>
          <p:nvPr/>
        </p:nvSpPr>
        <p:spPr>
          <a:xfrm>
            <a:off x="967933" y="4717132"/>
            <a:ext cx="238125" cy="800100"/>
          </a:xfrm>
          <a:custGeom>
            <a:avLst/>
            <a:gdLst>
              <a:gd name="connsiteX0" fmla="*/ 238125 w 238125"/>
              <a:gd name="connsiteY0" fmla="*/ 0 h 800100"/>
              <a:gd name="connsiteX1" fmla="*/ 19050 w 238125"/>
              <a:gd name="connsiteY1" fmla="*/ 409575 h 800100"/>
              <a:gd name="connsiteX2" fmla="*/ 123825 w 238125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800100">
                <a:moveTo>
                  <a:pt x="238125" y="0"/>
                </a:moveTo>
                <a:cubicBezTo>
                  <a:pt x="138112" y="138112"/>
                  <a:pt x="38100" y="276225"/>
                  <a:pt x="19050" y="409575"/>
                </a:cubicBezTo>
                <a:cubicBezTo>
                  <a:pt x="0" y="542925"/>
                  <a:pt x="61912" y="671512"/>
                  <a:pt x="123825" y="800100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1" name="직사각형 10"/>
          <p:cNvSpPr/>
          <p:nvPr/>
        </p:nvSpPr>
        <p:spPr>
          <a:xfrm>
            <a:off x="5580112" y="2054349"/>
            <a:ext cx="288032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600" b="1" dirty="0" smtClean="0"/>
              <a:t>try </a:t>
            </a:r>
            <a:r>
              <a:rPr lang="en-US" altLang="ko-KR" sz="1600" dirty="0" smtClean="0"/>
              <a:t>{</a:t>
            </a:r>
          </a:p>
          <a:p>
            <a:pPr defTabSz="180000"/>
            <a:r>
              <a:rPr lang="en-US" altLang="ko-KR" sz="1600" dirty="0" smtClean="0"/>
              <a:t>   ....</a:t>
            </a:r>
          </a:p>
          <a:p>
            <a:pPr defTabSz="180000"/>
            <a:r>
              <a:rPr lang="en-US" altLang="ko-KR" sz="1600" dirty="0" smtClean="0"/>
              <a:t>	</a:t>
            </a:r>
            <a:r>
              <a:rPr lang="ko-KR" altLang="en-US" sz="1600" dirty="0" err="1" smtClean="0"/>
              <a:t>실행문</a:t>
            </a:r>
            <a:endParaRPr lang="en-US" altLang="ko-KR" sz="1600" dirty="0" smtClean="0"/>
          </a:p>
          <a:p>
            <a:pPr defTabSz="180000"/>
            <a:r>
              <a:rPr lang="en-US" altLang="ko-KR" sz="1600" dirty="0" smtClean="0"/>
              <a:t>   ....</a:t>
            </a:r>
            <a:endParaRPr lang="ko-KR" altLang="en-US" sz="1600" dirty="0" smtClean="0"/>
          </a:p>
          <a:p>
            <a:pPr defTabSz="180000"/>
            <a:r>
              <a:rPr lang="en-US" altLang="ko-KR" sz="1600" dirty="0" smtClean="0"/>
              <a:t>} </a:t>
            </a:r>
          </a:p>
          <a:p>
            <a:pPr defTabSz="180000"/>
            <a:r>
              <a:rPr lang="en-US" altLang="ko-KR" sz="1600" b="1" dirty="0" smtClean="0"/>
              <a:t>catch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처리할 예외 타입 선언</a:t>
            </a:r>
            <a:r>
              <a:rPr lang="en-US" altLang="ko-KR" sz="1600" dirty="0" smtClean="0"/>
              <a:t>) {</a:t>
            </a:r>
          </a:p>
          <a:p>
            <a:pPr defTabSz="180000"/>
            <a:r>
              <a:rPr lang="en-US" altLang="ko-KR" sz="1600" dirty="0" smtClean="0"/>
              <a:t>	</a:t>
            </a:r>
            <a:r>
              <a:rPr lang="ko-KR" altLang="en-US" sz="1600" dirty="0" smtClean="0"/>
              <a:t>예외 </a:t>
            </a:r>
            <a:r>
              <a:rPr lang="ko-KR" altLang="en-US" sz="1600" dirty="0" err="1" smtClean="0"/>
              <a:t>처리문</a:t>
            </a:r>
            <a:endParaRPr lang="en-US" altLang="ko-KR" sz="1600" dirty="0" smtClean="0"/>
          </a:p>
          <a:p>
            <a:pPr defTabSz="180000"/>
            <a:r>
              <a:rPr lang="en-US" altLang="ko-KR" sz="1600" dirty="0" smtClean="0"/>
              <a:t>}</a:t>
            </a:r>
          </a:p>
          <a:p>
            <a:pPr defTabSz="180000"/>
            <a:r>
              <a:rPr lang="en-US" altLang="ko-KR" sz="1600" b="1" dirty="0" smtClean="0"/>
              <a:t>finally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{</a:t>
            </a:r>
          </a:p>
          <a:p>
            <a:pPr defTabSz="180000"/>
            <a:r>
              <a:rPr lang="en-US" altLang="ko-KR" sz="1600" dirty="0" smtClean="0"/>
              <a:t>	finally </a:t>
            </a:r>
            <a:r>
              <a:rPr lang="ko-KR" altLang="en-US" sz="1600" dirty="0" smtClean="0"/>
              <a:t>블록 문</a:t>
            </a:r>
          </a:p>
          <a:p>
            <a:pPr defTabSz="180000"/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12" name="자유형 11"/>
          <p:cNvSpPr/>
          <p:nvPr/>
        </p:nvSpPr>
        <p:spPr>
          <a:xfrm>
            <a:off x="5426769" y="2050132"/>
            <a:ext cx="327025" cy="436265"/>
          </a:xfrm>
          <a:custGeom>
            <a:avLst/>
            <a:gdLst>
              <a:gd name="connsiteX0" fmla="*/ 3175 w 365125"/>
              <a:gd name="connsiteY0" fmla="*/ 0 h 523875"/>
              <a:gd name="connsiteX1" fmla="*/ 60325 w 365125"/>
              <a:gd name="connsiteY1" fmla="*/ 304800 h 523875"/>
              <a:gd name="connsiteX2" fmla="*/ 365125 w 3651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25" h="523875">
                <a:moveTo>
                  <a:pt x="3175" y="0"/>
                </a:moveTo>
                <a:cubicBezTo>
                  <a:pt x="1587" y="108744"/>
                  <a:pt x="0" y="217488"/>
                  <a:pt x="60325" y="304800"/>
                </a:cubicBezTo>
                <a:cubicBezTo>
                  <a:pt x="120650" y="392112"/>
                  <a:pt x="312738" y="488950"/>
                  <a:pt x="365125" y="523875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6" name="자유형 15"/>
          <p:cNvSpPr/>
          <p:nvPr/>
        </p:nvSpPr>
        <p:spPr>
          <a:xfrm>
            <a:off x="5515669" y="4717132"/>
            <a:ext cx="238125" cy="800100"/>
          </a:xfrm>
          <a:custGeom>
            <a:avLst/>
            <a:gdLst>
              <a:gd name="connsiteX0" fmla="*/ 238125 w 238125"/>
              <a:gd name="connsiteY0" fmla="*/ 0 h 800100"/>
              <a:gd name="connsiteX1" fmla="*/ 19050 w 238125"/>
              <a:gd name="connsiteY1" fmla="*/ 409575 h 800100"/>
              <a:gd name="connsiteX2" fmla="*/ 123825 w 238125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800100">
                <a:moveTo>
                  <a:pt x="238125" y="0"/>
                </a:moveTo>
                <a:cubicBezTo>
                  <a:pt x="138112" y="138112"/>
                  <a:pt x="38100" y="276225"/>
                  <a:pt x="19050" y="409575"/>
                </a:cubicBezTo>
                <a:cubicBezTo>
                  <a:pt x="0" y="542925"/>
                  <a:pt x="61912" y="671512"/>
                  <a:pt x="123825" y="800100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포인트가 12개인 별 18"/>
          <p:cNvSpPr/>
          <p:nvPr/>
        </p:nvSpPr>
        <p:spPr>
          <a:xfrm>
            <a:off x="5622254" y="2342381"/>
            <a:ext cx="1800200" cy="28803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rgbClr val="FF0000"/>
                </a:solidFill>
              </a:rPr>
              <a:t>에외발생</a:t>
            </a:r>
            <a:endParaRPr lang="ko-KR" altLang="en-US" sz="1400">
              <a:solidFill>
                <a:srgbClr val="FF0000"/>
              </a:solidFill>
            </a:endParaRPr>
          </a:p>
        </p:txBody>
      </p:sp>
      <p:sp>
        <p:nvSpPr>
          <p:cNvPr id="22" name="자유형 21"/>
          <p:cNvSpPr/>
          <p:nvPr/>
        </p:nvSpPr>
        <p:spPr>
          <a:xfrm>
            <a:off x="5369793" y="3924300"/>
            <a:ext cx="447675" cy="773782"/>
          </a:xfrm>
          <a:custGeom>
            <a:avLst/>
            <a:gdLst>
              <a:gd name="connsiteX0" fmla="*/ 447675 w 447675"/>
              <a:gd name="connsiteY0" fmla="*/ 0 h 885825"/>
              <a:gd name="connsiteX1" fmla="*/ 9525 w 447675"/>
              <a:gd name="connsiteY1" fmla="*/ 495300 h 885825"/>
              <a:gd name="connsiteX2" fmla="*/ 390525 w 447675"/>
              <a:gd name="connsiteY2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885825">
                <a:moveTo>
                  <a:pt x="447675" y="0"/>
                </a:moveTo>
                <a:cubicBezTo>
                  <a:pt x="233362" y="173831"/>
                  <a:pt x="19050" y="347663"/>
                  <a:pt x="9525" y="495300"/>
                </a:cubicBezTo>
                <a:cubicBezTo>
                  <a:pt x="0" y="642937"/>
                  <a:pt x="195262" y="764381"/>
                  <a:pt x="390525" y="885825"/>
                </a:cubicBezTo>
              </a:path>
            </a:pathLst>
          </a:cu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395536" y="1622301"/>
            <a:ext cx="4696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블록에서 예외가 발생하지 않은 정상적인 경우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4579" y="1622301"/>
            <a:ext cx="3115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try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블록에서 예외가 발생한 경우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781019" y="3038475"/>
            <a:ext cx="495331" cy="1609725"/>
          </a:xfrm>
          <a:custGeom>
            <a:avLst/>
            <a:gdLst>
              <a:gd name="connsiteX0" fmla="*/ 495331 w 495331"/>
              <a:gd name="connsiteY0" fmla="*/ 0 h 1609725"/>
              <a:gd name="connsiteX1" fmla="*/ 31 w 495331"/>
              <a:gd name="connsiteY1" fmla="*/ 676275 h 1609725"/>
              <a:gd name="connsiteX2" fmla="*/ 476281 w 495331"/>
              <a:gd name="connsiteY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31" h="1609725">
                <a:moveTo>
                  <a:pt x="495331" y="0"/>
                </a:moveTo>
                <a:cubicBezTo>
                  <a:pt x="249268" y="203994"/>
                  <a:pt x="3206" y="407988"/>
                  <a:pt x="31" y="676275"/>
                </a:cubicBezTo>
                <a:cubicBezTo>
                  <a:pt x="-3144" y="944562"/>
                  <a:pt x="236568" y="1277143"/>
                  <a:pt x="476281" y="1609725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266233" y="2476500"/>
            <a:ext cx="563067" cy="1447800"/>
          </a:xfrm>
          <a:custGeom>
            <a:avLst/>
            <a:gdLst>
              <a:gd name="connsiteX0" fmla="*/ 448767 w 563067"/>
              <a:gd name="connsiteY0" fmla="*/ 0 h 1447800"/>
              <a:gd name="connsiteX1" fmla="*/ 1092 w 563067"/>
              <a:gd name="connsiteY1" fmla="*/ 838200 h 1447800"/>
              <a:gd name="connsiteX2" fmla="*/ 563067 w 563067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067" h="1447800">
                <a:moveTo>
                  <a:pt x="448767" y="0"/>
                </a:moveTo>
                <a:cubicBezTo>
                  <a:pt x="215404" y="298450"/>
                  <a:pt x="-17958" y="596900"/>
                  <a:pt x="1092" y="838200"/>
                </a:cubicBezTo>
                <a:cubicBezTo>
                  <a:pt x="20142" y="1079500"/>
                  <a:pt x="291604" y="1263650"/>
                  <a:pt x="563067" y="1447800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자바의 예외 클래스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자주 발생하는 예외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28853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70007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3-15 : </a:t>
            </a:r>
            <a:r>
              <a:rPr lang="en-US" altLang="ko-KR" sz="2400" dirty="0"/>
              <a:t>0</a:t>
            </a:r>
            <a:r>
              <a:rPr lang="ko-KR" altLang="en-US" sz="2400" dirty="0"/>
              <a:t>으로 나눌 때 발생하는 </a:t>
            </a:r>
            <a:r>
              <a:rPr lang="en-US" altLang="ko-KR" sz="2400" dirty="0" err="1"/>
              <a:t>ArithmeticException</a:t>
            </a:r>
            <a:r>
              <a:rPr lang="en-US" altLang="ko-KR" sz="2400" dirty="0"/>
              <a:t> </a:t>
            </a:r>
            <a:r>
              <a:rPr lang="ko-KR" altLang="en-US" sz="2400" dirty="0"/>
              <a:t>예외 </a:t>
            </a:r>
            <a:r>
              <a:rPr lang="ko-KR" altLang="en-US" sz="2400" dirty="0" smtClean="0"/>
              <a:t>처리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1" y="1772816"/>
            <a:ext cx="7174659" cy="3816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sz="1100" dirty="0"/>
              <a:t>import </a:t>
            </a:r>
            <a:r>
              <a:rPr lang="en-US" altLang="ko-KR" sz="1100" dirty="0" err="1"/>
              <a:t>java.util.Scanner</a:t>
            </a:r>
            <a:r>
              <a:rPr lang="en-US" altLang="ko-KR" sz="1100" dirty="0" smtClean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/>
              <a:t>public class </a:t>
            </a:r>
            <a:r>
              <a:rPr lang="en-US" altLang="ko-KR" sz="1100" dirty="0" err="1"/>
              <a:t>DevideByZeroHandling</a:t>
            </a:r>
            <a:r>
              <a:rPr lang="en-US" altLang="ko-KR" sz="1100" dirty="0"/>
              <a:t> {</a:t>
            </a:r>
          </a:p>
          <a:p>
            <a:r>
              <a:rPr lang="en-US" altLang="ko-KR" sz="1100" dirty="0"/>
              <a:t>	public static void main(String[]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r>
              <a:rPr lang="en-US" altLang="ko-KR" sz="1100" dirty="0"/>
              <a:t>		Scanner </a:t>
            </a:r>
            <a:r>
              <a:rPr lang="en-US" altLang="ko-KR" sz="1100" dirty="0" err="1"/>
              <a:t>scanner</a:t>
            </a:r>
            <a:r>
              <a:rPr lang="en-US" altLang="ko-KR" sz="1100" dirty="0"/>
              <a:t> = new Scanner(System.in);</a:t>
            </a:r>
          </a:p>
          <a:p>
            <a:r>
              <a:rPr lang="ko-KR" altLang="en-US" sz="1100" dirty="0"/>
              <a:t>	</a:t>
            </a:r>
          </a:p>
          <a:p>
            <a:r>
              <a:rPr lang="ko-KR" altLang="en-US" sz="1100" dirty="0"/>
              <a:t>		</a:t>
            </a:r>
            <a:r>
              <a:rPr lang="en-US" altLang="ko-KR" sz="1100" dirty="0"/>
              <a:t>while(true) {</a:t>
            </a:r>
          </a:p>
          <a:p>
            <a:r>
              <a:rPr lang="en-US" altLang="ko-KR" sz="1100" dirty="0"/>
              <a:t>			</a:t>
            </a:r>
            <a:r>
              <a:rPr lang="en-US" altLang="ko-KR" sz="1100" dirty="0" err="1"/>
              <a:t>System.out.print</a:t>
            </a:r>
            <a:r>
              <a:rPr lang="en-US" altLang="ko-KR" sz="1100" dirty="0"/>
              <a:t>("</a:t>
            </a:r>
            <a:r>
              <a:rPr lang="ko-KR" altLang="en-US" sz="1100" dirty="0"/>
              <a:t>나뉨수를 입력하시오</a:t>
            </a:r>
            <a:r>
              <a:rPr lang="en-US" altLang="ko-KR" sz="1100" dirty="0"/>
              <a:t>:"); </a:t>
            </a:r>
            <a:endParaRPr lang="ko-KR" altLang="en-US" sz="1100" dirty="0"/>
          </a:p>
          <a:p>
            <a:r>
              <a:rPr lang="ko-KR" altLang="en-US" sz="1100" dirty="0"/>
              <a:t>	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dividend </a:t>
            </a:r>
            <a:r>
              <a:rPr lang="en-US" altLang="ko-KR" sz="1100" dirty="0"/>
              <a:t>= </a:t>
            </a:r>
            <a:r>
              <a:rPr lang="en-US" altLang="ko-KR" sz="1100" dirty="0" err="1"/>
              <a:t>scanner.nextInt</a:t>
            </a:r>
            <a:r>
              <a:rPr lang="en-US" altLang="ko-KR" sz="1100" dirty="0"/>
              <a:t>(); // </a:t>
            </a:r>
            <a:r>
              <a:rPr lang="ko-KR" altLang="en-US" sz="1100" dirty="0"/>
              <a:t>나뉨수 입력</a:t>
            </a:r>
          </a:p>
          <a:p>
            <a:r>
              <a:rPr lang="ko-KR" altLang="en-US" sz="1100" dirty="0"/>
              <a:t>			</a:t>
            </a:r>
            <a:r>
              <a:rPr lang="en-US" altLang="ko-KR" sz="1100" dirty="0" err="1"/>
              <a:t>System.out.print</a:t>
            </a:r>
            <a:r>
              <a:rPr lang="en-US" altLang="ko-KR" sz="1100" dirty="0"/>
              <a:t>("</a:t>
            </a:r>
            <a:r>
              <a:rPr lang="ko-KR" altLang="en-US" sz="1100" dirty="0"/>
              <a:t>나눗수를 입력하시오</a:t>
            </a:r>
            <a:r>
              <a:rPr lang="en-US" altLang="ko-KR" sz="1100" dirty="0"/>
              <a:t>:"); </a:t>
            </a:r>
            <a:endParaRPr lang="ko-KR" altLang="en-US" sz="1100" dirty="0"/>
          </a:p>
          <a:p>
            <a:r>
              <a:rPr lang="ko-KR" altLang="en-US" sz="1100" dirty="0"/>
              <a:t>			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divisor </a:t>
            </a:r>
            <a:r>
              <a:rPr lang="en-US" altLang="ko-KR" sz="1100" dirty="0"/>
              <a:t>= </a:t>
            </a:r>
            <a:r>
              <a:rPr lang="en-US" altLang="ko-KR" sz="1100" dirty="0" err="1"/>
              <a:t>scanner.nextInt</a:t>
            </a:r>
            <a:r>
              <a:rPr lang="en-US" altLang="ko-KR" sz="1100" dirty="0"/>
              <a:t>(); // </a:t>
            </a:r>
            <a:r>
              <a:rPr lang="ko-KR" altLang="en-US" sz="1100" dirty="0"/>
              <a:t>나눗수 입력</a:t>
            </a:r>
          </a:p>
          <a:p>
            <a:r>
              <a:rPr lang="ko-KR" altLang="en-US" sz="1100" dirty="0"/>
              <a:t>			</a:t>
            </a:r>
            <a:r>
              <a:rPr lang="en-US" altLang="ko-KR" sz="1100" b="1" dirty="0"/>
              <a:t>try {</a:t>
            </a:r>
          </a:p>
          <a:p>
            <a:r>
              <a:rPr lang="en-US" altLang="ko-KR" sz="1100" dirty="0"/>
              <a:t>				</a:t>
            </a:r>
            <a:r>
              <a:rPr lang="en-US" altLang="ko-KR" sz="1100" dirty="0" err="1"/>
              <a:t>System.out.println</a:t>
            </a:r>
            <a:r>
              <a:rPr lang="en-US" altLang="ko-KR" sz="1100" dirty="0"/>
              <a:t>(dividend + "</a:t>
            </a:r>
            <a:r>
              <a:rPr lang="ko-KR" altLang="en-US" sz="1100" dirty="0"/>
              <a:t>를 </a:t>
            </a:r>
            <a:r>
              <a:rPr lang="en-US" altLang="ko-KR" sz="1100" dirty="0"/>
              <a:t>"+ divisor + "</a:t>
            </a:r>
            <a:r>
              <a:rPr lang="ko-KR" altLang="en-US" sz="1100" dirty="0"/>
              <a:t>로 나누면 몫은 </a:t>
            </a:r>
            <a:r>
              <a:rPr lang="en-US" altLang="ko-KR" sz="1100" dirty="0" smtClean="0"/>
              <a:t>“ + </a:t>
            </a:r>
            <a:r>
              <a:rPr lang="en-US" altLang="ko-KR" sz="1100" b="1" dirty="0"/>
              <a:t>dividend/divisor</a:t>
            </a:r>
            <a:r>
              <a:rPr lang="en-US" altLang="ko-KR" sz="1100" dirty="0"/>
              <a:t> + "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.");</a:t>
            </a:r>
            <a:endParaRPr lang="ko-KR" altLang="en-US" sz="1100" dirty="0"/>
          </a:p>
          <a:p>
            <a:r>
              <a:rPr lang="ko-KR" altLang="en-US" sz="1100" dirty="0"/>
              <a:t>				</a:t>
            </a:r>
            <a:r>
              <a:rPr lang="en-US" altLang="ko-KR" sz="1100" b="1" dirty="0"/>
              <a:t>break; </a:t>
            </a:r>
            <a:r>
              <a:rPr lang="en-US" altLang="ko-KR" sz="1100" dirty="0"/>
              <a:t>// </a:t>
            </a:r>
            <a:r>
              <a:rPr lang="ko-KR" altLang="en-US" sz="1100" dirty="0"/>
              <a:t>정상적인 나누기 완료 후 </a:t>
            </a:r>
            <a:r>
              <a:rPr lang="en-US" altLang="ko-KR" sz="1100" dirty="0"/>
              <a:t>while </a:t>
            </a:r>
            <a:r>
              <a:rPr lang="ko-KR" altLang="en-US" sz="1100" dirty="0"/>
              <a:t>벗어나기</a:t>
            </a:r>
          </a:p>
          <a:p>
            <a:r>
              <a:rPr lang="ko-KR" altLang="en-US" sz="1100" dirty="0"/>
              <a:t>			</a:t>
            </a:r>
            <a:r>
              <a:rPr lang="en-US" altLang="ko-KR" sz="1100" b="1" dirty="0"/>
              <a:t>}</a:t>
            </a:r>
            <a:endParaRPr lang="ko-KR" altLang="en-US" sz="1100" b="1" dirty="0"/>
          </a:p>
          <a:p>
            <a:r>
              <a:rPr lang="ko-KR" altLang="en-US" sz="1100" b="1" dirty="0"/>
              <a:t>			</a:t>
            </a:r>
            <a:r>
              <a:rPr lang="en-US" altLang="ko-KR" sz="1100" b="1" dirty="0"/>
              <a:t>catch(</a:t>
            </a:r>
            <a:r>
              <a:rPr lang="en-US" altLang="ko-KR" sz="1100" b="1" dirty="0" err="1"/>
              <a:t>ArithmeticException</a:t>
            </a:r>
            <a:r>
              <a:rPr lang="en-US" altLang="ko-KR" sz="1100" b="1" dirty="0"/>
              <a:t> e) { </a:t>
            </a:r>
            <a:r>
              <a:rPr lang="en-US" altLang="ko-KR" sz="1100" dirty="0"/>
              <a:t>// </a:t>
            </a:r>
            <a:r>
              <a:rPr lang="en-US" altLang="ko-KR" sz="1100" dirty="0" err="1"/>
              <a:t>ArithmeticException</a:t>
            </a:r>
            <a:r>
              <a:rPr lang="en-US" altLang="ko-KR" sz="1100" dirty="0"/>
              <a:t> </a:t>
            </a:r>
            <a:r>
              <a:rPr lang="ko-KR" altLang="en-US" sz="1100" dirty="0"/>
              <a:t>예외 처리 코드</a:t>
            </a:r>
          </a:p>
          <a:p>
            <a:r>
              <a:rPr lang="ko-KR" altLang="en-US" sz="1100" dirty="0"/>
              <a:t>				</a:t>
            </a:r>
            <a:r>
              <a:rPr lang="en-US" altLang="ko-KR" sz="1100" b="1" dirty="0" err="1"/>
              <a:t>System.out.println</a:t>
            </a:r>
            <a:r>
              <a:rPr lang="en-US" altLang="ko-KR" sz="1100" b="1" dirty="0"/>
              <a:t>("0</a:t>
            </a:r>
            <a:r>
              <a:rPr lang="ko-KR" altLang="en-US" sz="1100" b="1" dirty="0"/>
              <a:t>으로 나눌 수 없습니다</a:t>
            </a:r>
            <a:r>
              <a:rPr lang="en-US" altLang="ko-KR" sz="1100" b="1" dirty="0"/>
              <a:t>! </a:t>
            </a:r>
            <a:r>
              <a:rPr lang="ko-KR" altLang="en-US" sz="1100" b="1" dirty="0"/>
              <a:t>다시 입력하세요</a:t>
            </a:r>
            <a:r>
              <a:rPr lang="en-US" altLang="ko-KR" sz="1100" b="1" dirty="0"/>
              <a:t>");</a:t>
            </a:r>
            <a:endParaRPr lang="ko-KR" altLang="en-US" sz="1100" b="1" dirty="0"/>
          </a:p>
          <a:p>
            <a:r>
              <a:rPr lang="ko-KR" altLang="en-US" sz="1100" dirty="0"/>
              <a:t>			</a:t>
            </a:r>
            <a:r>
              <a:rPr lang="en-US" altLang="ko-KR" sz="1100" b="1" dirty="0"/>
              <a:t>}</a:t>
            </a:r>
            <a:endParaRPr lang="ko-KR" altLang="en-US" sz="1100" b="1" dirty="0"/>
          </a:p>
          <a:p>
            <a:r>
              <a:rPr lang="ko-KR" altLang="en-US" sz="1100" dirty="0"/>
              <a:t>		</a:t>
            </a:r>
            <a:r>
              <a:rPr lang="en-US" altLang="ko-KR" sz="1100" dirty="0"/>
              <a:t>}</a:t>
            </a:r>
            <a:endParaRPr lang="ko-KR" altLang="en-US" sz="1100" dirty="0"/>
          </a:p>
          <a:p>
            <a:r>
              <a:rPr lang="ko-KR" altLang="en-US" sz="1100" dirty="0"/>
              <a:t>		</a:t>
            </a:r>
            <a:r>
              <a:rPr lang="en-US" altLang="ko-KR" sz="1100" dirty="0" err="1"/>
              <a:t>scanner.close</a:t>
            </a:r>
            <a:r>
              <a:rPr lang="en-US" altLang="ko-KR" sz="1100" dirty="0" smtClean="0"/>
              <a:t>();</a:t>
            </a:r>
            <a:endParaRPr lang="ko-KR" altLang="en-US" sz="1100" dirty="0"/>
          </a:p>
          <a:p>
            <a:r>
              <a:rPr lang="ko-KR" altLang="en-US" sz="1100" dirty="0"/>
              <a:t>	</a:t>
            </a:r>
            <a:r>
              <a:rPr lang="en-US" altLang="ko-KR" sz="1100" dirty="0"/>
              <a:t>}</a:t>
            </a:r>
            <a:endParaRPr lang="ko-KR" altLang="en-US" sz="1100" dirty="0"/>
          </a:p>
          <a:p>
            <a:r>
              <a:rPr lang="en-US" altLang="ko-KR" sz="1100" dirty="0"/>
              <a:t>}</a:t>
            </a:r>
            <a:endParaRPr lang="ko-KR" altLang="en-US" sz="11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472" y="1268760"/>
            <a:ext cx="839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try-catch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블록을 이용하여 예제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3-14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수정하여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정수를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으로 나누는 경우에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"0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으로 나눌 수 없습니다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!"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출력하고 다시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 받는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프로그램을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647703"/>
            <a:ext cx="7174659" cy="106182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나뉨수를 입력하시오</a:t>
            </a:r>
            <a:r>
              <a:rPr lang="en-US" altLang="ko-KR" sz="1050" dirty="0"/>
              <a:t>:</a:t>
            </a:r>
            <a:r>
              <a:rPr lang="en-US" altLang="ko-KR" sz="1050" dirty="0">
                <a:solidFill>
                  <a:srgbClr val="00B050"/>
                </a:solidFill>
              </a:rPr>
              <a:t>100</a:t>
            </a:r>
          </a:p>
          <a:p>
            <a:r>
              <a:rPr lang="ko-KR" altLang="en-US" sz="1050" dirty="0"/>
              <a:t>나눗수를 입력하시오</a:t>
            </a:r>
            <a:r>
              <a:rPr lang="en-US" altLang="ko-KR" sz="1050" dirty="0"/>
              <a:t>:</a:t>
            </a:r>
            <a:r>
              <a:rPr lang="en-US" altLang="ko-KR" sz="1050" dirty="0">
                <a:solidFill>
                  <a:srgbClr val="00B050"/>
                </a:solidFill>
              </a:rPr>
              <a:t>0</a:t>
            </a:r>
          </a:p>
          <a:p>
            <a:r>
              <a:rPr lang="en-US" altLang="ko-KR" sz="1050" b="1" dirty="0"/>
              <a:t>0</a:t>
            </a:r>
            <a:r>
              <a:rPr lang="ko-KR" altLang="en-US" sz="1050" b="1" dirty="0"/>
              <a:t>으로 나눌 수 없습니다</a:t>
            </a:r>
            <a:r>
              <a:rPr lang="en-US" altLang="ko-KR" sz="1050" b="1" dirty="0"/>
              <a:t>! </a:t>
            </a:r>
            <a:r>
              <a:rPr lang="ko-KR" altLang="en-US" sz="1050" b="1" dirty="0"/>
              <a:t>다시 입력하세요</a:t>
            </a:r>
          </a:p>
          <a:p>
            <a:r>
              <a:rPr lang="ko-KR" altLang="en-US" sz="1050" dirty="0"/>
              <a:t>나뉨수를 입력하시오</a:t>
            </a:r>
            <a:r>
              <a:rPr lang="en-US" altLang="ko-KR" sz="1050" dirty="0"/>
              <a:t>:</a:t>
            </a:r>
            <a:r>
              <a:rPr lang="en-US" altLang="ko-KR" sz="1050" dirty="0">
                <a:solidFill>
                  <a:srgbClr val="00B050"/>
                </a:solidFill>
              </a:rPr>
              <a:t>100</a:t>
            </a:r>
          </a:p>
          <a:p>
            <a:r>
              <a:rPr lang="ko-KR" altLang="en-US" sz="1050" dirty="0"/>
              <a:t>나눗수를 입력하시오</a:t>
            </a:r>
            <a:r>
              <a:rPr lang="en-US" altLang="ko-KR" sz="1050" dirty="0"/>
              <a:t>:</a:t>
            </a:r>
            <a:r>
              <a:rPr lang="en-US" altLang="ko-KR" sz="1050" dirty="0">
                <a:solidFill>
                  <a:srgbClr val="00B050"/>
                </a:solidFill>
              </a:rPr>
              <a:t>5</a:t>
            </a:r>
          </a:p>
          <a:p>
            <a:r>
              <a:rPr lang="en-US" altLang="ko-KR" sz="1050" dirty="0"/>
              <a:t>100</a:t>
            </a:r>
            <a:r>
              <a:rPr lang="ko-KR" altLang="en-US" sz="1050" dirty="0"/>
              <a:t>를 </a:t>
            </a:r>
            <a:r>
              <a:rPr lang="en-US" altLang="ko-KR" sz="1050" dirty="0"/>
              <a:t>5</a:t>
            </a:r>
            <a:r>
              <a:rPr lang="ko-KR" altLang="en-US" sz="1050" dirty="0"/>
              <a:t>로 나누면 몫은 </a:t>
            </a:r>
            <a:r>
              <a:rPr lang="en-US" altLang="ko-KR" sz="1050" dirty="0"/>
              <a:t>20</a:t>
            </a:r>
            <a:r>
              <a:rPr lang="ko-KR" altLang="en-US" sz="1050" dirty="0"/>
              <a:t>입니다</a:t>
            </a:r>
            <a:r>
              <a:rPr lang="en-US" altLang="ko-KR" sz="1050" dirty="0"/>
              <a:t>.</a:t>
            </a:r>
            <a:endParaRPr lang="ko-KR" altLang="en-US" sz="105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6445451" y="4149080"/>
            <a:ext cx="1368152" cy="324036"/>
          </a:xfrm>
          <a:prstGeom prst="wedgeRoundRectCallout">
            <a:avLst>
              <a:gd name="adj1" fmla="val -57675"/>
              <a:gd name="adj2" fmla="val -1011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 smtClean="0">
                <a:solidFill>
                  <a:schemeClr val="tx1"/>
                </a:solidFill>
              </a:rPr>
              <a:t>ArithmeticException</a:t>
            </a:r>
            <a:r>
              <a:rPr lang="ko-KR" altLang="en-US" sz="1000" dirty="0" smtClean="0">
                <a:solidFill>
                  <a:schemeClr val="tx1"/>
                </a:solidFill>
              </a:rPr>
              <a:t> 예외 발생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3-16 : </a:t>
            </a:r>
            <a:r>
              <a:rPr lang="ko-KR" altLang="en-US" dirty="0"/>
              <a:t>범위를 벗어난 배열의 접근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80" y="1915091"/>
            <a:ext cx="5800728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ArrayException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/>
              <a:t>	public static void main 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</a:t>
            </a:r>
            <a:r>
              <a:rPr lang="en-US" altLang="ko-KR" sz="1400" dirty="0" smtClean="0"/>
              <a:t>{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[]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[5];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[0] = 0;</a:t>
            </a:r>
          </a:p>
          <a:p>
            <a:pPr defTabSz="180000"/>
            <a:r>
              <a:rPr lang="en-US" altLang="ko-KR" sz="1400" dirty="0"/>
              <a:t>		try {</a:t>
            </a:r>
          </a:p>
          <a:p>
            <a:pPr defTabSz="180000"/>
            <a:r>
              <a:rPr lang="en-US" altLang="ko-KR" sz="1400" dirty="0"/>
              <a:t>			for 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=0</a:t>
            </a:r>
            <a:r>
              <a:rPr lang="en-US" altLang="ko-KR" sz="1400" dirty="0"/>
              <a:t>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&lt;5</a:t>
            </a:r>
            <a:r>
              <a:rPr lang="en-US" altLang="ko-KR" sz="1400" dirty="0"/>
              <a:t>; i++) {</a:t>
            </a:r>
          </a:p>
          <a:p>
            <a:pPr defTabSz="180000"/>
            <a:r>
              <a:rPr lang="en-US" altLang="ko-KR" sz="1400" dirty="0"/>
              <a:t>				</a:t>
            </a:r>
            <a:r>
              <a:rPr lang="en-US" altLang="ko-KR" sz="1400" b="1" dirty="0" err="1"/>
              <a:t>intArray</a:t>
            </a:r>
            <a:r>
              <a:rPr lang="en-US" altLang="ko-KR" sz="1400" b="1" dirty="0"/>
              <a:t>[i+1] </a:t>
            </a:r>
            <a:r>
              <a:rPr lang="en-US" altLang="ko-KR" sz="1400" dirty="0"/>
              <a:t>= i+1 + 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[i];</a:t>
            </a:r>
          </a:p>
          <a:p>
            <a:pPr defTabSz="180000"/>
            <a:r>
              <a:rPr lang="en-US" altLang="ko-KR" sz="1400" dirty="0"/>
              <a:t>				</a:t>
            </a:r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["+i+"]"+"="+</a:t>
            </a:r>
            <a:r>
              <a:rPr lang="en-US" altLang="ko-KR" sz="1400" dirty="0" err="1"/>
              <a:t>intArray</a:t>
            </a:r>
            <a:r>
              <a:rPr lang="en-US" altLang="ko-KR" sz="1400" dirty="0"/>
              <a:t>[i]);</a:t>
            </a:r>
          </a:p>
          <a:p>
            <a:pPr defTabSz="180000"/>
            <a:r>
              <a:rPr lang="en-US" altLang="ko-KR" sz="1400" dirty="0"/>
              <a:t>			}</a:t>
            </a:r>
          </a:p>
          <a:p>
            <a:pPr defTabSz="180000"/>
            <a:r>
              <a:rPr lang="en-US" altLang="ko-KR" sz="1400" dirty="0"/>
              <a:t>		}</a:t>
            </a:r>
          </a:p>
          <a:p>
            <a:pPr defTabSz="180000"/>
            <a:r>
              <a:rPr lang="en-US" altLang="ko-KR" sz="1400" dirty="0"/>
              <a:t>		catch (</a:t>
            </a:r>
            <a:r>
              <a:rPr lang="en-US" altLang="ko-KR" sz="1400" b="1" dirty="0" err="1"/>
              <a:t>ArrayIndexOutOfBoundsException</a:t>
            </a:r>
            <a:r>
              <a:rPr lang="en-US" altLang="ko-KR" sz="1400" b="1" dirty="0"/>
              <a:t> </a:t>
            </a:r>
            <a:r>
              <a:rPr lang="en-US" altLang="ko-KR" sz="1400" dirty="0"/>
              <a:t>e) {</a:t>
            </a:r>
          </a:p>
          <a:p>
            <a:pPr defTabSz="180000"/>
            <a:r>
              <a:rPr lang="en-US" altLang="ko-KR" sz="1400" dirty="0"/>
              <a:t>			</a:t>
            </a:r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배열의 인덱스가 범위를 벗어났습니다</a:t>
            </a:r>
            <a:r>
              <a:rPr lang="en-US" altLang="ko-KR" sz="1400" dirty="0"/>
              <a:t>.");</a:t>
            </a:r>
          </a:p>
          <a:p>
            <a:pPr defTabSz="180000"/>
            <a:r>
              <a:rPr lang="en-US" altLang="ko-KR" sz="1400" dirty="0"/>
              <a:t>		}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321604"/>
            <a:ext cx="832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배열의 인덱스가 범위를 벗어날 때 발생하는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ArrayIndexOutOfBoundsException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을 처리하는 프로그램을 작성하시오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3480" y="5373216"/>
            <a:ext cx="5800728" cy="1169551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intArray</a:t>
            </a:r>
            <a:r>
              <a:rPr lang="en-US" altLang="ko-KR" sz="1400" dirty="0"/>
              <a:t>[0]=0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[1]=1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[2]=3</a:t>
            </a:r>
          </a:p>
          <a:p>
            <a:r>
              <a:rPr lang="en-US" altLang="ko-KR" sz="1400" dirty="0" err="1"/>
              <a:t>intArray</a:t>
            </a:r>
            <a:r>
              <a:rPr lang="en-US" altLang="ko-KR" sz="1400" dirty="0"/>
              <a:t>[3]=6</a:t>
            </a:r>
          </a:p>
          <a:p>
            <a:r>
              <a:rPr lang="ko-KR" altLang="en-US" sz="1400" dirty="0"/>
              <a:t>배열의 인덱스가 범위를 벗어났습니다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3707904" y="2564904"/>
            <a:ext cx="2232248" cy="504056"/>
          </a:xfrm>
          <a:prstGeom prst="wedgeRoundRectCallout">
            <a:avLst>
              <a:gd name="adj1" fmla="val -104081"/>
              <a:gd name="adj2" fmla="val 9330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 smtClean="0">
                <a:solidFill>
                  <a:schemeClr val="tx1"/>
                </a:solidFill>
              </a:rPr>
              <a:t>i</a:t>
            </a:r>
            <a:r>
              <a:rPr lang="ko-KR" altLang="en-US" sz="1000" dirty="0" smtClean="0">
                <a:solidFill>
                  <a:schemeClr val="tx1"/>
                </a:solidFill>
              </a:rPr>
              <a:t>가 </a:t>
            </a:r>
            <a:r>
              <a:rPr lang="en-US" altLang="ko-KR" sz="1000" dirty="0" smtClean="0">
                <a:solidFill>
                  <a:schemeClr val="tx1"/>
                </a:solidFill>
              </a:rPr>
              <a:t>4</a:t>
            </a:r>
            <a:r>
              <a:rPr lang="ko-KR" altLang="en-US" sz="1000" dirty="0" smtClean="0">
                <a:solidFill>
                  <a:schemeClr val="tx1"/>
                </a:solidFill>
              </a:rPr>
              <a:t>일 때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ArrayIndexOutOfBoundsException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</a:t>
            </a:r>
            <a:r>
              <a:rPr lang="ko-KR" altLang="en-US" sz="1000" dirty="0" smtClean="0">
                <a:solidFill>
                  <a:schemeClr val="tx1"/>
                </a:solidFill>
              </a:rPr>
              <a:t>외 발생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680120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3-17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입력오류시발생하는</a:t>
            </a:r>
            <a:r>
              <a:rPr lang="ko-KR" altLang="en-US" sz="2400" dirty="0" smtClean="0"/>
              <a:t> 예외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InputMismatchException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8371"/>
            <a:ext cx="576064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</a:t>
            </a:r>
            <a:r>
              <a:rPr lang="en-US" altLang="ko-KR" sz="1200" dirty="0" err="1"/>
              <a:t>java.util.Scanner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b="1" dirty="0"/>
              <a:t>import </a:t>
            </a:r>
            <a:r>
              <a:rPr lang="en-US" altLang="ko-KR" sz="1200" b="1" dirty="0" err="1"/>
              <a:t>java.util.InputMismatchException</a:t>
            </a:r>
            <a:r>
              <a:rPr lang="en-US" altLang="ko-KR" sz="1200" b="1" dirty="0" smtClean="0"/>
              <a:t>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 smtClean="0"/>
              <a:t>public </a:t>
            </a:r>
            <a:r>
              <a:rPr lang="en-US" altLang="ko-KR" sz="1200" dirty="0"/>
              <a:t>class </a:t>
            </a:r>
            <a:r>
              <a:rPr lang="en-US" altLang="ko-KR" sz="1200" dirty="0" err="1"/>
              <a:t>InputException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 smtClean="0"/>
              <a:t>			Scanner </a:t>
            </a:r>
            <a:r>
              <a:rPr lang="en-US" altLang="ko-KR" sz="1200" dirty="0" err="1"/>
              <a:t>scanner</a:t>
            </a:r>
            <a:r>
              <a:rPr lang="en-US" altLang="ko-KR" sz="1200" dirty="0"/>
              <a:t> = new Scanner(System.in);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정수 </a:t>
            </a:r>
            <a:r>
              <a:rPr lang="en-US" altLang="ko-KR" sz="1200" dirty="0"/>
              <a:t>3</a:t>
            </a:r>
            <a:r>
              <a:rPr lang="ko-KR" altLang="en-US" sz="1200" dirty="0"/>
              <a:t>개를 입력하세요</a:t>
            </a:r>
            <a:r>
              <a:rPr lang="en-US" altLang="ko-KR" sz="1200" dirty="0"/>
              <a:t>");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sum=0, n=0;</a:t>
            </a:r>
          </a:p>
          <a:p>
            <a:pPr defTabSz="180000"/>
            <a:r>
              <a:rPr lang="en-US" altLang="ko-KR" sz="1200" dirty="0" smtClean="0"/>
              <a:t>			for(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=0;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&lt;3;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++) {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dirty="0" err="1" smtClean="0"/>
              <a:t>System.out.print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</a:t>
            </a:r>
            <a:r>
              <a:rPr lang="en-US" altLang="ko-KR" sz="1200" dirty="0"/>
              <a:t>+"&gt;&gt;");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try </a:t>
            </a:r>
            <a:r>
              <a:rPr lang="en-US" altLang="ko-KR" sz="1200" b="1" dirty="0"/>
              <a:t>{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b="1" dirty="0" smtClean="0"/>
              <a:t>n </a:t>
            </a:r>
            <a:r>
              <a:rPr lang="en-US" altLang="ko-KR" sz="1200" b="1" dirty="0"/>
              <a:t>= </a:t>
            </a:r>
            <a:r>
              <a:rPr lang="en-US" altLang="ko-KR" sz="1200" b="1" dirty="0" err="1"/>
              <a:t>scanner.nextInt</a:t>
            </a:r>
            <a:r>
              <a:rPr lang="en-US" altLang="ko-KR" sz="1200" b="1" dirty="0"/>
              <a:t>(); </a:t>
            </a:r>
            <a:r>
              <a:rPr lang="en-US" altLang="ko-KR" sz="1200" dirty="0"/>
              <a:t>// </a:t>
            </a:r>
            <a:r>
              <a:rPr lang="ko-KR" altLang="en-US" sz="1200" dirty="0"/>
              <a:t>정수 입력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b="1" dirty="0" smtClean="0"/>
              <a:t>				catch(</a:t>
            </a:r>
            <a:r>
              <a:rPr lang="en-US" altLang="ko-KR" sz="1200" b="1" dirty="0" err="1" smtClean="0"/>
              <a:t>InputMismatchException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e) {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b="1" dirty="0" err="1" smtClean="0"/>
              <a:t>System.out.println</a:t>
            </a:r>
            <a:r>
              <a:rPr lang="en-US" altLang="ko-KR" sz="1200" b="1" dirty="0"/>
              <a:t>("</a:t>
            </a:r>
            <a:r>
              <a:rPr lang="ko-KR" altLang="en-US" sz="1200" b="1" dirty="0"/>
              <a:t>정수가 아닙니다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다시 입력하세요</a:t>
            </a:r>
            <a:r>
              <a:rPr lang="en-US" altLang="ko-KR" sz="1200" b="1" dirty="0"/>
              <a:t>!");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dirty="0" err="1" smtClean="0"/>
              <a:t>scanner.next</a:t>
            </a:r>
            <a:r>
              <a:rPr lang="en-US" altLang="ko-KR" sz="1200" dirty="0"/>
              <a:t>(); // </a:t>
            </a:r>
            <a:r>
              <a:rPr lang="ko-KR" altLang="en-US" sz="1200" dirty="0"/>
              <a:t>입력 </a:t>
            </a:r>
            <a:r>
              <a:rPr lang="ko-KR" altLang="en-US" sz="1200" dirty="0" err="1"/>
              <a:t>스트림에</a:t>
            </a:r>
            <a:r>
              <a:rPr lang="ko-KR" altLang="en-US" sz="1200" dirty="0"/>
              <a:t> 있는 정수가 아닌 토큰을 버린다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dirty="0" smtClean="0"/>
              <a:t>					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-</a:t>
            </a:r>
            <a:r>
              <a:rPr lang="en-US" altLang="ko-KR" sz="1200" dirty="0"/>
              <a:t>-; // </a:t>
            </a:r>
            <a:r>
              <a:rPr lang="ko-KR" altLang="en-US" sz="1200" dirty="0"/>
              <a:t>인덱스가 증가하지 않도록 미리 감소</a:t>
            </a:r>
          </a:p>
          <a:p>
            <a:pPr defTabSz="180000"/>
            <a:r>
              <a:rPr lang="en-US" altLang="ko-KR" sz="1200" dirty="0" smtClean="0"/>
              <a:t>					continue</a:t>
            </a:r>
            <a:r>
              <a:rPr lang="en-US" altLang="ko-KR" sz="1200" dirty="0"/>
              <a:t>; // </a:t>
            </a:r>
            <a:r>
              <a:rPr lang="ko-KR" altLang="en-US" sz="1200" dirty="0"/>
              <a:t>다음 루프</a:t>
            </a:r>
          </a:p>
          <a:p>
            <a:pPr defTabSz="180000"/>
            <a:r>
              <a:rPr lang="en-US" altLang="ko-KR" sz="1200" dirty="0" smtClean="0"/>
              <a:t>				</a:t>
            </a:r>
            <a:r>
              <a:rPr lang="en-US" altLang="ko-KR" sz="1200" b="1" dirty="0" smtClean="0"/>
              <a:t>}</a:t>
            </a:r>
            <a:endParaRPr lang="en-US" altLang="ko-KR" sz="1200" b="1" dirty="0"/>
          </a:p>
          <a:p>
            <a:pPr defTabSz="180000"/>
            <a:r>
              <a:rPr lang="en-US" altLang="ko-KR" sz="1200" dirty="0" smtClean="0"/>
              <a:t>				sum </a:t>
            </a:r>
            <a:r>
              <a:rPr lang="en-US" altLang="ko-KR" sz="1200" dirty="0"/>
              <a:t>+= n; // </a:t>
            </a:r>
            <a:r>
              <a:rPr lang="ko-KR" altLang="en-US" sz="1200" dirty="0"/>
              <a:t>합하기</a:t>
            </a:r>
          </a:p>
          <a:p>
            <a:pPr defTabSz="180000"/>
            <a:r>
              <a:rPr lang="en-US" altLang="ko-KR" sz="1200" dirty="0" smtClean="0"/>
              <a:t>			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합은 </a:t>
            </a:r>
            <a:r>
              <a:rPr lang="en-US" altLang="ko-KR" sz="1200" dirty="0"/>
              <a:t>" + sum);</a:t>
            </a:r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scanner.close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32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개의 정수를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입력받아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합을 구하는 프로그램을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사용자가 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정수가 아닌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문자를 입력할 때 발생하는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InputMismatchException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예외를 처리하여 다시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입력받도록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218" y="5198711"/>
            <a:ext cx="2624262" cy="138499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정수 </a:t>
            </a:r>
            <a:r>
              <a:rPr lang="en-US" altLang="ko-KR" sz="1200" dirty="0"/>
              <a:t>3</a:t>
            </a:r>
            <a:r>
              <a:rPr lang="ko-KR" altLang="en-US" sz="1200" dirty="0"/>
              <a:t>개를 입력하세요</a:t>
            </a:r>
          </a:p>
          <a:p>
            <a:r>
              <a:rPr lang="en-US" altLang="ko-KR" sz="1200" dirty="0"/>
              <a:t>0&gt;&gt;</a:t>
            </a:r>
            <a:r>
              <a:rPr lang="en-US" altLang="ko-KR" sz="1200" dirty="0">
                <a:solidFill>
                  <a:srgbClr val="00B050"/>
                </a:solidFill>
              </a:rPr>
              <a:t>5</a:t>
            </a:r>
          </a:p>
          <a:p>
            <a:r>
              <a:rPr lang="en-US" altLang="ko-KR" sz="1200" dirty="0"/>
              <a:t>1&gt;&gt;</a:t>
            </a:r>
            <a:r>
              <a:rPr lang="en-US" altLang="ko-KR" sz="1200" dirty="0">
                <a:solidFill>
                  <a:srgbClr val="00B050"/>
                </a:solidFill>
              </a:rPr>
              <a:t>R</a:t>
            </a:r>
          </a:p>
          <a:p>
            <a:r>
              <a:rPr lang="ko-KR" altLang="en-US" sz="1200" b="1" dirty="0"/>
              <a:t>정수가 아닙니다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다시 </a:t>
            </a:r>
            <a:r>
              <a:rPr lang="ko-KR" altLang="en-US" sz="1200" b="1" dirty="0" smtClean="0"/>
              <a:t>입력하세요</a:t>
            </a:r>
            <a:r>
              <a:rPr lang="en-US" altLang="ko-KR" sz="1200" b="1" dirty="0"/>
              <a:t>!</a:t>
            </a:r>
          </a:p>
          <a:p>
            <a:r>
              <a:rPr lang="en-US" altLang="ko-KR" sz="1200" dirty="0"/>
              <a:t>1&gt;&gt;</a:t>
            </a:r>
            <a:r>
              <a:rPr lang="en-US" altLang="ko-KR" sz="1200" dirty="0">
                <a:solidFill>
                  <a:srgbClr val="00B050"/>
                </a:solidFill>
              </a:rPr>
              <a:t>4</a:t>
            </a:r>
          </a:p>
          <a:p>
            <a:r>
              <a:rPr lang="en-US" altLang="ko-KR" sz="1200" dirty="0"/>
              <a:t>2&gt;&gt;</a:t>
            </a:r>
            <a:r>
              <a:rPr lang="en-US" altLang="ko-KR" sz="1200" dirty="0">
                <a:solidFill>
                  <a:srgbClr val="00B050"/>
                </a:solidFill>
              </a:rPr>
              <a:t>6</a:t>
            </a:r>
          </a:p>
          <a:p>
            <a:r>
              <a:rPr lang="ko-KR" altLang="en-US" sz="1200" dirty="0"/>
              <a:t>합은 </a:t>
            </a:r>
            <a:r>
              <a:rPr lang="en-US" altLang="ko-KR" sz="1200" dirty="0" smtClean="0"/>
              <a:t>15</a:t>
            </a:r>
            <a:endParaRPr lang="ko-KR" altLang="en-US" sz="12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3851920" y="3353350"/>
            <a:ext cx="2449438" cy="504056"/>
          </a:xfrm>
          <a:prstGeom prst="wedgeRoundRectCallout">
            <a:avLst>
              <a:gd name="adj1" fmla="val -91607"/>
              <a:gd name="adj2" fmla="val 718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사용자가 </a:t>
            </a:r>
            <a:r>
              <a:rPr lang="ko-KR" altLang="en-US" sz="1000" dirty="0" smtClean="0">
                <a:solidFill>
                  <a:schemeClr val="tx1"/>
                </a:solidFill>
              </a:rPr>
              <a:t>문자를 </a:t>
            </a:r>
            <a:r>
              <a:rPr lang="ko-KR" altLang="en-US" sz="1000" dirty="0">
                <a:solidFill>
                  <a:schemeClr val="tx1"/>
                </a:solidFill>
              </a:rPr>
              <a:t>입력하면</a:t>
            </a:r>
          </a:p>
          <a:p>
            <a:pPr algn="ctr"/>
            <a:r>
              <a:rPr lang="en-US" altLang="ko-KR" sz="1000" dirty="0" err="1">
                <a:solidFill>
                  <a:schemeClr val="tx1"/>
                </a:solidFill>
              </a:rPr>
              <a:t>InputMismatchException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예외 발생</a:t>
            </a:r>
          </a:p>
        </p:txBody>
      </p:sp>
    </p:spTree>
    <p:extLst>
      <p:ext uri="{BB962C8B-B14F-4D97-AF65-F5344CB8AC3E}">
        <p14:creationId xmlns:p14="http://schemas.microsoft.com/office/powerpoint/2010/main" val="29727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smtClean="0"/>
              <a:t>예제 </a:t>
            </a:r>
            <a:r>
              <a:rPr lang="en-US" altLang="ko-KR" sz="2800" dirty="0" smtClean="0"/>
              <a:t>3-18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정수가 아닌 문자열을 정수로 변환할 때 예외 발생</a:t>
            </a:r>
            <a:r>
              <a:rPr lang="en-US" altLang="ko-KR" sz="2800" dirty="0"/>
              <a:t>(</a:t>
            </a:r>
            <a:r>
              <a:rPr lang="en-US" altLang="ko-KR" sz="2800" dirty="0" err="1"/>
              <a:t>NumberFormatException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6552728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defTabSz="180000" fontAlgn="base" latinLnBrk="0">
              <a:defRPr sz="1400"/>
            </a:lvl1pPr>
          </a:lstStyle>
          <a:p>
            <a:r>
              <a:rPr lang="en-US" altLang="ko-KR" dirty="0"/>
              <a:t>public class </a:t>
            </a:r>
            <a:r>
              <a:rPr lang="en-US" altLang="ko-KR" dirty="0" err="1"/>
              <a:t>NumException</a:t>
            </a:r>
            <a:r>
              <a:rPr lang="en-US" altLang="ko-KR" dirty="0"/>
              <a:t> {</a:t>
            </a:r>
          </a:p>
          <a:p>
            <a:r>
              <a:rPr lang="en-US" altLang="ko-KR" dirty="0"/>
              <a:t>	public static void main 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r>
              <a:rPr lang="en-US" altLang="ko-KR" dirty="0"/>
              <a:t>		String[] </a:t>
            </a:r>
            <a:r>
              <a:rPr lang="en-US" altLang="ko-KR" b="1" dirty="0" err="1"/>
              <a:t>stringNumber</a:t>
            </a:r>
            <a:r>
              <a:rPr lang="en-US" altLang="ko-KR" b="1" dirty="0"/>
              <a:t> = {"23", "12", "3.141592", "998"}; </a:t>
            </a:r>
          </a:p>
          <a:p>
            <a:r>
              <a:rPr lang="en-US" altLang="ko-KR" dirty="0"/>
              <a:t>		</a:t>
            </a:r>
          </a:p>
          <a:p>
            <a:r>
              <a:rPr lang="en-US" altLang="ko-KR" dirty="0"/>
              <a:t>		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i</a:t>
            </a:r>
            <a:r>
              <a:rPr lang="en-US" altLang="ko-KR" b="1" dirty="0"/>
              <a:t>=0;</a:t>
            </a:r>
          </a:p>
          <a:p>
            <a:r>
              <a:rPr lang="en-US" altLang="ko-KR" dirty="0"/>
              <a:t>		try {</a:t>
            </a:r>
          </a:p>
          <a:p>
            <a:r>
              <a:rPr lang="en-US" altLang="ko-KR" dirty="0"/>
              <a:t>			for (</a:t>
            </a:r>
            <a:r>
              <a:rPr lang="en-US" altLang="ko-KR" dirty="0" err="1"/>
              <a:t>i</a:t>
            </a:r>
            <a:r>
              <a:rPr lang="en-US" altLang="ko-KR" dirty="0"/>
              <a:t>=0; </a:t>
            </a:r>
            <a:r>
              <a:rPr lang="en-US" altLang="ko-KR" dirty="0" err="1"/>
              <a:t>i</a:t>
            </a:r>
            <a:r>
              <a:rPr lang="en-US" altLang="ko-KR" dirty="0"/>
              <a:t>&lt;</a:t>
            </a:r>
            <a:r>
              <a:rPr lang="en-US" altLang="ko-KR" dirty="0" err="1"/>
              <a:t>stringNumber.length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r>
              <a:rPr lang="en-US" altLang="ko-KR" dirty="0"/>
              <a:t>				</a:t>
            </a:r>
            <a:r>
              <a:rPr lang="en-US" altLang="ko-KR" dirty="0" err="1"/>
              <a:t>int</a:t>
            </a:r>
            <a:r>
              <a:rPr lang="en-US" altLang="ko-KR" dirty="0"/>
              <a:t> j = </a:t>
            </a:r>
            <a:r>
              <a:rPr lang="en-US" altLang="ko-KR" b="1" dirty="0" err="1"/>
              <a:t>Integer.parseInt</a:t>
            </a:r>
            <a:r>
              <a:rPr lang="en-US" altLang="ko-KR" b="1" dirty="0"/>
              <a:t>(</a:t>
            </a:r>
            <a:r>
              <a:rPr lang="en-US" altLang="ko-KR" b="1" dirty="0" err="1"/>
              <a:t>stringNumber</a:t>
            </a:r>
            <a:r>
              <a:rPr lang="en-US" altLang="ko-KR" b="1" dirty="0"/>
              <a:t>[</a:t>
            </a:r>
            <a:r>
              <a:rPr lang="en-US" altLang="ko-KR" b="1" dirty="0" err="1"/>
              <a:t>i</a:t>
            </a:r>
            <a:r>
              <a:rPr lang="en-US" altLang="ko-KR" b="1" dirty="0"/>
              <a:t>]);</a:t>
            </a:r>
          </a:p>
          <a:p>
            <a:r>
              <a:rPr lang="en-US" altLang="ko-KR" dirty="0"/>
              <a:t>				</a:t>
            </a:r>
            <a:r>
              <a:rPr lang="en-US" altLang="ko-KR" dirty="0" err="1"/>
              <a:t>System.out.println</a:t>
            </a:r>
            <a:r>
              <a:rPr lang="en-US" altLang="ko-KR" dirty="0"/>
              <a:t>("</a:t>
            </a:r>
            <a:r>
              <a:rPr lang="ko-KR" altLang="en-US" dirty="0"/>
              <a:t>숫자로 변환된 값은 </a:t>
            </a:r>
            <a:r>
              <a:rPr lang="en-US" altLang="ko-KR" dirty="0"/>
              <a:t>" + j);</a:t>
            </a:r>
          </a:p>
          <a:p>
            <a:r>
              <a:rPr lang="en-US" altLang="ko-KR" dirty="0"/>
              <a:t>			}</a:t>
            </a:r>
          </a:p>
          <a:p>
            <a:r>
              <a:rPr lang="en-US" altLang="ko-KR" dirty="0"/>
              <a:t>		}</a:t>
            </a:r>
          </a:p>
          <a:p>
            <a:r>
              <a:rPr lang="en-US" altLang="ko-KR" dirty="0"/>
              <a:t>		</a:t>
            </a:r>
            <a:r>
              <a:rPr lang="en-US" altLang="ko-KR" b="1" dirty="0"/>
              <a:t>catch (</a:t>
            </a:r>
            <a:r>
              <a:rPr lang="en-US" altLang="ko-KR" b="1" dirty="0" err="1"/>
              <a:t>NumberFormatException</a:t>
            </a:r>
            <a:r>
              <a:rPr lang="en-US" altLang="ko-KR" b="1" dirty="0"/>
              <a:t> e) </a:t>
            </a:r>
            <a:r>
              <a:rPr lang="en-US" altLang="ko-KR" dirty="0"/>
              <a:t>{</a:t>
            </a:r>
          </a:p>
          <a:p>
            <a:r>
              <a:rPr lang="en-US" altLang="ko-KR" dirty="0"/>
              <a:t>			</a:t>
            </a:r>
            <a:r>
              <a:rPr lang="en-US" altLang="ko-KR" dirty="0" err="1"/>
              <a:t>System.out.println</a:t>
            </a:r>
            <a:r>
              <a:rPr lang="en-US" altLang="ko-KR" dirty="0"/>
              <a:t>(</a:t>
            </a:r>
            <a:r>
              <a:rPr lang="en-US" altLang="ko-KR" b="1" dirty="0" err="1"/>
              <a:t>stringNumber</a:t>
            </a:r>
            <a:r>
              <a:rPr lang="en-US" altLang="ko-KR" b="1" dirty="0"/>
              <a:t>[</a:t>
            </a:r>
            <a:r>
              <a:rPr lang="en-US" altLang="ko-KR" b="1" dirty="0" err="1"/>
              <a:t>i</a:t>
            </a:r>
            <a:r>
              <a:rPr lang="en-US" altLang="ko-KR" b="1" dirty="0"/>
              <a:t>]</a:t>
            </a:r>
            <a:r>
              <a:rPr lang="en-US" altLang="ko-KR" dirty="0"/>
              <a:t> + "</a:t>
            </a:r>
            <a:r>
              <a:rPr lang="ko-KR" altLang="en-US" dirty="0"/>
              <a:t>는 정수로 변환할 수 없습니다</a:t>
            </a:r>
            <a:r>
              <a:rPr lang="en-US" altLang="ko-KR" dirty="0"/>
              <a:t>.");</a:t>
            </a:r>
            <a:endParaRPr lang="ko-KR" altLang="en-US" dirty="0"/>
          </a:p>
          <a:p>
            <a:r>
              <a:rPr lang="ko-KR" altLang="en-US" dirty="0"/>
              <a:t>	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}</a:t>
            </a:r>
            <a:endParaRPr lang="ko-KR" altLang="en-US" dirty="0"/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332057"/>
            <a:ext cx="832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문자열을 정수로 변환할 때 발생하는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NumberFormatException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을 처리하는 프로그램을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0273"/>
            <a:ext cx="6552728" cy="73866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숫자로 변환된 값은 </a:t>
            </a:r>
            <a:r>
              <a:rPr lang="en-US" altLang="ko-KR" sz="1400" dirty="0"/>
              <a:t>23</a:t>
            </a:r>
            <a:endParaRPr lang="ko-KR" altLang="en-US" sz="1400" dirty="0"/>
          </a:p>
          <a:p>
            <a:pPr fontAlgn="base"/>
            <a:r>
              <a:rPr lang="ko-KR" altLang="en-US" sz="1400" dirty="0"/>
              <a:t>숫자로 변환된 값은 </a:t>
            </a:r>
            <a:r>
              <a:rPr lang="en-US" altLang="ko-KR" sz="1400" dirty="0"/>
              <a:t>12</a:t>
            </a:r>
            <a:endParaRPr lang="ko-KR" altLang="en-US" sz="1400" dirty="0"/>
          </a:p>
          <a:p>
            <a:pPr fontAlgn="base"/>
            <a:r>
              <a:rPr lang="en-US" altLang="ko-KR" sz="1400" dirty="0"/>
              <a:t>3.141592</a:t>
            </a:r>
            <a:r>
              <a:rPr lang="ko-KR" altLang="en-US" sz="1400" dirty="0"/>
              <a:t>는 정수로 변환할 수 없습니다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796136" y="2887985"/>
            <a:ext cx="2232248" cy="504056"/>
          </a:xfrm>
          <a:prstGeom prst="wedgeRoundRectCallout">
            <a:avLst>
              <a:gd name="adj1" fmla="val -90853"/>
              <a:gd name="adj2" fmla="val 498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“3.141592”</a:t>
            </a:r>
            <a:r>
              <a:rPr lang="ko-KR" altLang="en-US" sz="1000" dirty="0" smtClean="0">
                <a:solidFill>
                  <a:schemeClr val="tx1"/>
                </a:solidFill>
              </a:rPr>
              <a:t>를 정수로 변환할 때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NumberFormatException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예외 발생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27584" y="3402205"/>
            <a:ext cx="4318224" cy="924744"/>
          </a:xfrm>
          <a:custGeom>
            <a:avLst/>
            <a:gdLst>
              <a:gd name="connsiteX0" fmla="*/ 4173159 w 4448711"/>
              <a:gd name="connsiteY0" fmla="*/ 0 h 820011"/>
              <a:gd name="connsiteX1" fmla="*/ 4409133 w 4448711"/>
              <a:gd name="connsiteY1" fmla="*/ 235974 h 820011"/>
              <a:gd name="connsiteX2" fmla="*/ 3447539 w 4448711"/>
              <a:gd name="connsiteY2" fmla="*/ 454251 h 820011"/>
              <a:gd name="connsiteX3" fmla="*/ 196994 w 4448711"/>
              <a:gd name="connsiteY3" fmla="*/ 731520 h 820011"/>
              <a:gd name="connsiteX4" fmla="*/ 344478 w 4448711"/>
              <a:gd name="connsiteY4" fmla="*/ 820011 h 8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711" h="820011">
                <a:moveTo>
                  <a:pt x="4173159" y="0"/>
                </a:moveTo>
                <a:cubicBezTo>
                  <a:pt x="4351614" y="80133"/>
                  <a:pt x="4530070" y="160266"/>
                  <a:pt x="4409133" y="235974"/>
                </a:cubicBezTo>
                <a:cubicBezTo>
                  <a:pt x="4288196" y="311683"/>
                  <a:pt x="4149562" y="371660"/>
                  <a:pt x="3447539" y="454251"/>
                </a:cubicBezTo>
                <a:cubicBezTo>
                  <a:pt x="2745516" y="536842"/>
                  <a:pt x="714171" y="670560"/>
                  <a:pt x="196994" y="731520"/>
                </a:cubicBezTo>
                <a:cubicBezTo>
                  <a:pt x="-320183" y="792480"/>
                  <a:pt x="344478" y="820011"/>
                  <a:pt x="344478" y="82001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</a:t>
            </a:r>
            <a:r>
              <a:rPr lang="ko-KR" altLang="en-US" dirty="0" smtClean="0"/>
              <a:t>문의 예시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42910" y="1697044"/>
            <a:ext cx="3214710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180000"/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dirty="0" smtClean="0"/>
              <a:t>for(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 = 0;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 &lt; 10;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++) </a:t>
            </a:r>
            <a:r>
              <a:rPr lang="en-US" altLang="ko-KR" sz="1400" b="1" dirty="0" smtClean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);</a:t>
            </a:r>
          </a:p>
          <a:p>
            <a:pPr defTabSz="180000"/>
            <a:r>
              <a:rPr lang="en-US" altLang="ko-KR" sz="1400" b="1" dirty="0" smtClean="0"/>
              <a:t>}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7356" y="1368310"/>
            <a:ext cx="2630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에서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까지 정수 출력 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55976" y="1711325"/>
            <a:ext cx="3287858" cy="762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180000"/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;</a:t>
            </a:r>
          </a:p>
          <a:p>
            <a:pPr defTabSz="180000"/>
            <a:r>
              <a:rPr lang="en-US" altLang="ko-KR" sz="1400" dirty="0" smtClean="0"/>
              <a:t>for(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 = 0;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 &lt; 10;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++) 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7" name="직사각형 6"/>
          <p:cNvSpPr/>
          <p:nvPr/>
        </p:nvSpPr>
        <p:spPr>
          <a:xfrm>
            <a:off x="642910" y="3216966"/>
            <a:ext cx="7000924" cy="572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defTabSz="180000"/>
            <a:r>
              <a:rPr lang="nn-NO" sz="1400" dirty="0" smtClean="0"/>
              <a:t>for(</a:t>
            </a:r>
            <a:r>
              <a:rPr lang="nn-NO" sz="1400" b="1" dirty="0" smtClean="0">
                <a:solidFill>
                  <a:srgbClr val="0070C0"/>
                </a:solidFill>
              </a:rPr>
              <a:t>int i = 0</a:t>
            </a:r>
            <a:r>
              <a:rPr lang="nn-NO" sz="1400" dirty="0" smtClean="0"/>
              <a:t>; i &lt; 10; i++) // </a:t>
            </a:r>
            <a:r>
              <a:rPr lang="ko-KR" altLang="en-US" sz="1400" dirty="0" smtClean="0"/>
              <a:t>변수 </a:t>
            </a:r>
            <a:r>
              <a:rPr lang="en-US" altLang="ko-KR" sz="1400" dirty="0" err="1" smtClean="0"/>
              <a:t>i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for</a:t>
            </a:r>
            <a:r>
              <a:rPr lang="ko-KR" altLang="en-US" sz="1400" dirty="0" smtClean="0"/>
              <a:t>문을 벗어나서 사용할 수 없음</a:t>
            </a:r>
            <a:endParaRPr lang="nn-NO" sz="1400" dirty="0" smtClean="0"/>
          </a:p>
          <a:p>
            <a:pPr defTabSz="180000"/>
            <a:r>
              <a:rPr lang="nn-NO" sz="1400" dirty="0" smtClean="0"/>
              <a:t>	System.out.print(i);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57158" y="2859776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반복문에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 변수 선언 가능</a:t>
            </a:r>
            <a:endParaRPr lang="en-US" altLang="ko-KR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57620" y="4483126"/>
            <a:ext cx="378621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,  sum;</a:t>
            </a:r>
          </a:p>
          <a:p>
            <a:pPr defTabSz="180000"/>
            <a:r>
              <a:rPr lang="en-US" sz="1400" dirty="0" smtClean="0"/>
              <a:t>for(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= 0, sum=0</a:t>
            </a:r>
            <a:r>
              <a:rPr lang="en-US" sz="1400" dirty="0" smtClean="0"/>
              <a:t>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&lt;= 100; </a:t>
            </a:r>
            <a:r>
              <a:rPr lang="en-US" sz="1400" dirty="0" err="1" smtClean="0"/>
              <a:t>i</a:t>
            </a:r>
            <a:r>
              <a:rPr lang="en-US" sz="1400" dirty="0" smtClean="0"/>
              <a:t>++) </a:t>
            </a:r>
          </a:p>
          <a:p>
            <a:pPr defTabSz="180000"/>
            <a:r>
              <a:rPr lang="en-US" sz="1400" dirty="0" smtClean="0"/>
              <a:t>	sum += </a:t>
            </a:r>
            <a:r>
              <a:rPr lang="en-US" sz="1400" dirty="0" err="1" smtClean="0"/>
              <a:t>i</a:t>
            </a:r>
            <a:r>
              <a:rPr lang="en-US" sz="1400" dirty="0" smtClean="0"/>
              <a:t>;</a:t>
            </a:r>
            <a:endParaRPr 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357158" y="4054498"/>
            <a:ext cx="299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에서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ko-KR" altLang="en-US" sz="1600" dirty="0" smtClean="0">
                <a:solidFill>
                  <a:schemeClr val="accent2">
                    <a:lumMod val="75000"/>
                  </a:schemeClr>
                </a:solidFill>
              </a:rPr>
              <a:t>까지의 합 구하기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4483126"/>
            <a:ext cx="300039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sz="1400" dirty="0" err="1" smtClean="0"/>
              <a:t>int</a:t>
            </a:r>
            <a:r>
              <a:rPr lang="en-US" sz="1400" dirty="0" smtClean="0"/>
              <a:t> sum = 0;</a:t>
            </a:r>
          </a:p>
          <a:p>
            <a:pPr defTabSz="180000"/>
            <a:r>
              <a:rPr lang="en-US" sz="1400" dirty="0" smtClean="0"/>
              <a:t>for(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&lt;= 100; </a:t>
            </a:r>
            <a:r>
              <a:rPr lang="en-US" sz="1400" dirty="0" err="1" smtClean="0"/>
              <a:t>i</a:t>
            </a:r>
            <a:r>
              <a:rPr lang="en-US" sz="1400" dirty="0" smtClean="0"/>
              <a:t>++) </a:t>
            </a:r>
          </a:p>
          <a:p>
            <a:pPr defTabSz="180000"/>
            <a:r>
              <a:rPr lang="en-US" sz="1400" dirty="0" smtClean="0"/>
              <a:t>	sum += </a:t>
            </a:r>
            <a:r>
              <a:rPr lang="en-US" sz="1400" dirty="0" err="1" smtClean="0"/>
              <a:t>i</a:t>
            </a:r>
            <a:r>
              <a:rPr lang="en-US" sz="1400" dirty="0" smtClean="0"/>
              <a:t>;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42910" y="5426640"/>
            <a:ext cx="300039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sz="1400" dirty="0" err="1" smtClean="0"/>
              <a:t>int</a:t>
            </a:r>
            <a:r>
              <a:rPr lang="en-US" sz="1400" dirty="0" smtClean="0"/>
              <a:t> sum = 0;</a:t>
            </a:r>
          </a:p>
          <a:p>
            <a:pPr defTabSz="180000"/>
            <a:r>
              <a:rPr lang="en-US" sz="1400" dirty="0" smtClean="0"/>
              <a:t>for(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= 100;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&gt;= 0;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--</a:t>
            </a:r>
            <a:r>
              <a:rPr lang="en-US" sz="1400" dirty="0" smtClean="0"/>
              <a:t>) </a:t>
            </a:r>
          </a:p>
          <a:p>
            <a:pPr defTabSz="180000"/>
            <a:r>
              <a:rPr lang="en-US" sz="1400" dirty="0" smtClean="0"/>
              <a:t>	sum += </a:t>
            </a:r>
            <a:r>
              <a:rPr lang="en-US" sz="1400" dirty="0" err="1" smtClean="0"/>
              <a:t>i</a:t>
            </a:r>
            <a:r>
              <a:rPr lang="en-US" sz="1400" dirty="0" smtClean="0"/>
              <a:t>;</a:t>
            </a: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</a:t>
            </a:r>
            <a:r>
              <a:rPr lang="ko-KR" altLang="en-US" dirty="0" smtClean="0"/>
              <a:t>문의 특이한 형태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59632" y="1519687"/>
            <a:ext cx="66019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for(</a:t>
            </a:r>
            <a:r>
              <a:rPr lang="ko-KR" altLang="en-US" sz="1400" dirty="0" smtClean="0"/>
              <a:t>초기작업</a:t>
            </a:r>
            <a:r>
              <a:rPr lang="en-US" altLang="ko-KR" sz="1400" dirty="0" smtClean="0"/>
              <a:t>; </a:t>
            </a:r>
            <a:r>
              <a:rPr lang="en-US" altLang="ko-KR" sz="1400" b="1" dirty="0" smtClean="0"/>
              <a:t>true</a:t>
            </a:r>
            <a:r>
              <a:rPr lang="en-US" altLang="ko-KR" sz="1400" dirty="0" smtClean="0"/>
              <a:t>; </a:t>
            </a:r>
            <a:r>
              <a:rPr lang="ko-KR" altLang="en-US" sz="1400" dirty="0" err="1" smtClean="0"/>
              <a:t>반복후작업</a:t>
            </a:r>
            <a:r>
              <a:rPr lang="en-US" altLang="ko-KR" sz="1400" dirty="0" smtClean="0"/>
              <a:t>) { // </a:t>
            </a:r>
            <a:r>
              <a:rPr lang="ko-KR" altLang="en-US" sz="1400" dirty="0" smtClean="0"/>
              <a:t>반복 조건이 </a:t>
            </a:r>
            <a:r>
              <a:rPr lang="en-US" altLang="ko-KR" sz="1400" dirty="0" smtClean="0"/>
              <a:t>true</a:t>
            </a:r>
            <a:r>
              <a:rPr lang="ko-KR" altLang="en-US" sz="1400" dirty="0" smtClean="0"/>
              <a:t>이면 </a:t>
            </a:r>
            <a:r>
              <a:rPr lang="en-US" altLang="ko-KR" sz="1400" dirty="0" smtClean="0"/>
              <a:t> </a:t>
            </a:r>
            <a:r>
              <a:rPr lang="ko-KR" altLang="en-US" sz="1400" b="1" dirty="0" smtClean="0"/>
              <a:t>무한 반복</a:t>
            </a:r>
          </a:p>
          <a:p>
            <a:r>
              <a:rPr lang="en-US" altLang="ko-KR" sz="1400" dirty="0" smtClean="0"/>
              <a:t>............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2656425"/>
            <a:ext cx="66019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for(</a:t>
            </a:r>
            <a:r>
              <a:rPr lang="ko-KR" altLang="en-US" sz="1400" dirty="0" smtClean="0"/>
              <a:t>초기작업</a:t>
            </a:r>
            <a:r>
              <a:rPr lang="en-US" altLang="ko-KR" sz="1400" b="1" dirty="0" smtClean="0"/>
              <a:t>; ; </a:t>
            </a:r>
            <a:r>
              <a:rPr lang="ko-KR" altLang="en-US" sz="1400" dirty="0" err="1" smtClean="0"/>
              <a:t>반복후작업</a:t>
            </a:r>
            <a:r>
              <a:rPr lang="en-US" altLang="ko-KR" sz="1400" dirty="0" smtClean="0"/>
              <a:t>) { // </a:t>
            </a:r>
            <a:r>
              <a:rPr lang="ko-KR" altLang="en-US" sz="1400" dirty="0" smtClean="0"/>
              <a:t>반복조건이 비어 있으면 </a:t>
            </a:r>
            <a:r>
              <a:rPr lang="en-US" altLang="ko-KR" sz="1400" dirty="0" smtClean="0"/>
              <a:t>true</a:t>
            </a:r>
            <a:r>
              <a:rPr lang="ko-KR" altLang="en-US" sz="1400" dirty="0" smtClean="0"/>
              <a:t>로 간주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무한 반복</a:t>
            </a:r>
          </a:p>
          <a:p>
            <a:r>
              <a:rPr lang="en-US" altLang="ko-KR" sz="1400" dirty="0" smtClean="0"/>
              <a:t>............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6" name="직사각형 5"/>
          <p:cNvSpPr/>
          <p:nvPr/>
        </p:nvSpPr>
        <p:spPr>
          <a:xfrm>
            <a:off x="1259632" y="3808553"/>
            <a:ext cx="66019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// </a:t>
            </a:r>
            <a:r>
              <a:rPr lang="ko-KR" altLang="en-US" sz="1400" dirty="0" smtClean="0"/>
              <a:t>초기 작업과 </a:t>
            </a:r>
            <a:r>
              <a:rPr lang="ko-KR" altLang="en-US" sz="1400" dirty="0" err="1" smtClean="0"/>
              <a:t>반복후작업은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‘,’</a:t>
            </a:r>
            <a:r>
              <a:rPr lang="ko-KR" altLang="en-US" sz="1400" dirty="0" smtClean="0"/>
              <a:t>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분리하여 </a:t>
            </a:r>
            <a:r>
              <a:rPr lang="ko-KR" altLang="en-US" sz="1400" b="1" dirty="0" smtClean="0"/>
              <a:t>여러 문장 나열 가능</a:t>
            </a:r>
            <a:endParaRPr lang="en-US" altLang="ko-KR" sz="1400" b="1" dirty="0" smtClean="0"/>
          </a:p>
          <a:p>
            <a:r>
              <a:rPr lang="en-US" sz="1400" dirty="0" smtClean="0"/>
              <a:t>for(</a:t>
            </a:r>
            <a:r>
              <a:rPr lang="en-US" sz="1400" dirty="0" err="1" smtClean="0"/>
              <a:t>i</a:t>
            </a:r>
            <a:r>
              <a:rPr lang="en-US" sz="1400" dirty="0" smtClean="0"/>
              <a:t>=0; </a:t>
            </a:r>
            <a:r>
              <a:rPr lang="en-US" sz="1400" dirty="0" err="1" smtClean="0"/>
              <a:t>i</a:t>
            </a:r>
            <a:r>
              <a:rPr lang="en-US" sz="1400" dirty="0" smtClean="0"/>
              <a:t>&lt;10;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++, </a:t>
            </a:r>
            <a:r>
              <a:rPr lang="en-US" sz="1400" b="1" dirty="0" err="1" smtClean="0"/>
              <a:t>System.out.println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)</a:t>
            </a:r>
            <a:r>
              <a:rPr lang="en-US" sz="1400" dirty="0" smtClean="0"/>
              <a:t>) { </a:t>
            </a:r>
          </a:p>
          <a:p>
            <a:r>
              <a:rPr lang="en-US" sz="1400" dirty="0" smtClean="0"/>
              <a:t>.........................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1245823" y="5248713"/>
            <a:ext cx="66019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// </a:t>
            </a:r>
            <a:r>
              <a:rPr lang="en-US" altLang="ko-KR" sz="1400" b="1" dirty="0" smtClean="0"/>
              <a:t>for</a:t>
            </a:r>
            <a:r>
              <a:rPr lang="ko-KR" altLang="en-US" sz="1400" b="1" dirty="0" smtClean="0"/>
              <a:t>문 </a:t>
            </a:r>
            <a:r>
              <a:rPr lang="ko-KR" altLang="en-US" sz="1400" b="1" dirty="0"/>
              <a:t>내에 변수 </a:t>
            </a:r>
            <a:r>
              <a:rPr lang="ko-KR" altLang="en-US" sz="1400" b="1" dirty="0" smtClean="0"/>
              <a:t>선언</a:t>
            </a:r>
            <a:endParaRPr lang="en-US" altLang="ko-KR" sz="1400" b="1" dirty="0" smtClean="0"/>
          </a:p>
          <a:p>
            <a:r>
              <a:rPr lang="en-US" altLang="ko-KR" sz="1400" dirty="0" smtClean="0"/>
              <a:t>for(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i=0</a:t>
            </a:r>
            <a:r>
              <a:rPr lang="en-US" altLang="ko-KR" sz="1400" dirty="0" smtClean="0"/>
              <a:t>; i&lt;10; i++) { // </a:t>
            </a:r>
            <a:r>
              <a:rPr lang="ko-KR" altLang="en-US" sz="1400" dirty="0" smtClean="0"/>
              <a:t>변수 </a:t>
            </a:r>
            <a:r>
              <a:rPr lang="en-US" altLang="ko-KR" sz="1400" dirty="0" smtClean="0"/>
              <a:t>i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for</a:t>
            </a:r>
            <a:r>
              <a:rPr lang="ko-KR" altLang="en-US" sz="1400" dirty="0" smtClean="0"/>
              <a:t>문 내에서만 사용 가능</a:t>
            </a:r>
          </a:p>
          <a:p>
            <a:r>
              <a:rPr lang="en-US" altLang="ko-KR" sz="1400" dirty="0" smtClean="0"/>
              <a:t>............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51332"/>
            <a:ext cx="5572164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 fontAlgn="base" latinLnBrk="0"/>
            <a:r>
              <a:rPr lang="en-US" altLang="ko-KR" sz="1400" dirty="0"/>
              <a:t>public class </a:t>
            </a:r>
            <a:r>
              <a:rPr lang="en-US" altLang="ko-KR" sz="1400" dirty="0" err="1"/>
              <a:t>ForSample</a:t>
            </a:r>
            <a:r>
              <a:rPr lang="en-US" altLang="ko-KR" sz="1400" dirty="0"/>
              <a:t> {</a:t>
            </a:r>
          </a:p>
          <a:p>
            <a:pPr defTabSz="180000" fontAlgn="base" latinLnBrk="0"/>
            <a:r>
              <a:rPr lang="en-US" altLang="ko-KR" sz="1400" dirty="0"/>
              <a:t>	public 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 fontAlgn="base" latinLnBrk="0"/>
            <a:r>
              <a:rPr lang="en-US" altLang="ko-KR" sz="1400" dirty="0"/>
              <a:t>	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sum=0;</a:t>
            </a:r>
          </a:p>
          <a:p>
            <a:pPr defTabSz="180000" fontAlgn="base" latinLnBrk="0"/>
            <a:r>
              <a:rPr lang="en-US" altLang="ko-KR" sz="1400" dirty="0"/>
              <a:t>		</a:t>
            </a:r>
          </a:p>
          <a:p>
            <a:pPr defTabSz="180000" fontAlgn="base" latinLnBrk="0"/>
            <a:r>
              <a:rPr lang="en-US" altLang="ko-KR" sz="1400" dirty="0"/>
              <a:t>		</a:t>
            </a:r>
            <a:r>
              <a:rPr lang="en-US" altLang="ko-KR" sz="1400" b="1" dirty="0"/>
              <a:t>for(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=1;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&lt;=10; 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++) </a:t>
            </a:r>
            <a:r>
              <a:rPr lang="en-US" altLang="ko-KR" sz="1400" dirty="0"/>
              <a:t>{ // 1~10</a:t>
            </a:r>
            <a:r>
              <a:rPr lang="ko-KR" altLang="en-US" sz="1400" dirty="0"/>
              <a:t>까지 반복</a:t>
            </a:r>
          </a:p>
          <a:p>
            <a:pPr defTabSz="180000" fontAlgn="base" latinLnBrk="0"/>
            <a:r>
              <a:rPr lang="ko-KR" altLang="en-US" sz="1400" dirty="0"/>
              <a:t>			</a:t>
            </a:r>
            <a:r>
              <a:rPr lang="en-US" altLang="ko-KR" sz="1400" dirty="0"/>
              <a:t>sum +=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;</a:t>
            </a:r>
          </a:p>
          <a:p>
            <a:pPr defTabSz="180000" fontAlgn="base" latinLnBrk="0"/>
            <a:r>
              <a:rPr lang="en-US" altLang="ko-KR" sz="1400" dirty="0"/>
              <a:t>			</a:t>
            </a:r>
            <a:r>
              <a:rPr lang="en-US" altLang="ko-KR" sz="1400" dirty="0" err="1"/>
              <a:t>System.out.print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</a:t>
            </a:r>
            <a:r>
              <a:rPr lang="en-US" altLang="ko-KR" sz="1400" dirty="0"/>
              <a:t>); // </a:t>
            </a:r>
            <a:r>
              <a:rPr lang="ko-KR" altLang="en-US" sz="1400" dirty="0"/>
              <a:t>더하는 수 </a:t>
            </a:r>
            <a:r>
              <a:rPr lang="ko-KR" altLang="en-US" sz="1400" dirty="0" smtClean="0"/>
              <a:t>출력</a:t>
            </a:r>
            <a:endParaRPr lang="en-US" altLang="ko-KR" sz="1400" dirty="0" smtClean="0"/>
          </a:p>
          <a:p>
            <a:pPr defTabSz="180000" fontAlgn="base" latinLnBrk="0"/>
            <a:endParaRPr lang="ko-KR" altLang="en-US" sz="1400" dirty="0"/>
          </a:p>
          <a:p>
            <a:pPr defTabSz="180000" fontAlgn="base" latinLnBrk="0"/>
            <a:r>
              <a:rPr lang="ko-KR" altLang="en-US" sz="1400" dirty="0"/>
              <a:t>			</a:t>
            </a:r>
            <a:r>
              <a:rPr lang="en-US" altLang="ko-KR" sz="1400" b="1" dirty="0"/>
              <a:t>if(</a:t>
            </a:r>
            <a:r>
              <a:rPr lang="en-US" altLang="ko-KR" sz="1400" b="1" dirty="0" err="1"/>
              <a:t>i</a:t>
            </a:r>
            <a:r>
              <a:rPr lang="en-US" altLang="ko-KR" sz="1400" b="1" dirty="0"/>
              <a:t>&lt;=9) </a:t>
            </a:r>
            <a:r>
              <a:rPr lang="en-US" altLang="ko-KR" sz="1400" dirty="0"/>
              <a:t>// 1~9</a:t>
            </a:r>
            <a:r>
              <a:rPr lang="ko-KR" altLang="en-US" sz="1400" dirty="0"/>
              <a:t>까지는 </a:t>
            </a:r>
            <a:r>
              <a:rPr lang="en-US" altLang="ko-KR" sz="1400" dirty="0"/>
              <a:t>'+' </a:t>
            </a:r>
            <a:r>
              <a:rPr lang="ko-KR" altLang="en-US" sz="1400" dirty="0"/>
              <a:t>출력</a:t>
            </a:r>
          </a:p>
          <a:p>
            <a:pPr defTabSz="180000" fontAlgn="base" latinLnBrk="0"/>
            <a:r>
              <a:rPr lang="ko-KR" altLang="en-US" sz="1400" dirty="0"/>
              <a:t>				</a:t>
            </a:r>
            <a:r>
              <a:rPr lang="en-US" altLang="ko-KR" sz="1400" dirty="0" err="1"/>
              <a:t>System.out.print</a:t>
            </a:r>
            <a:r>
              <a:rPr lang="en-US" altLang="ko-KR" sz="1400" dirty="0" smtClean="0"/>
              <a:t>("+");</a:t>
            </a:r>
            <a:endParaRPr lang="en-US" altLang="ko-KR" sz="1400" dirty="0"/>
          </a:p>
          <a:p>
            <a:pPr defTabSz="180000" fontAlgn="base" latinLnBrk="0"/>
            <a:r>
              <a:rPr lang="en-US" altLang="ko-KR" sz="1400" dirty="0"/>
              <a:t>			</a:t>
            </a:r>
            <a:r>
              <a:rPr lang="en-US" altLang="ko-KR" sz="1400" b="1" dirty="0"/>
              <a:t>else</a:t>
            </a:r>
            <a:r>
              <a:rPr lang="en-US" altLang="ko-KR" sz="1400" dirty="0"/>
              <a:t> { // </a:t>
            </a:r>
            <a:r>
              <a:rPr lang="en-US" altLang="ko-KR" sz="1400" dirty="0" err="1"/>
              <a:t>i</a:t>
            </a:r>
            <a:r>
              <a:rPr lang="ko-KR" altLang="en-US" sz="1400" dirty="0"/>
              <a:t>가 </a:t>
            </a:r>
            <a:r>
              <a:rPr lang="en-US" altLang="ko-KR" sz="1400" dirty="0"/>
              <a:t>10</a:t>
            </a:r>
            <a:r>
              <a:rPr lang="ko-KR" altLang="en-US" sz="1400" dirty="0"/>
              <a:t>인 경우 </a:t>
            </a:r>
          </a:p>
          <a:p>
            <a:pPr defTabSz="180000" fontAlgn="base" latinLnBrk="0"/>
            <a:r>
              <a:rPr lang="ko-KR" altLang="en-US" sz="1400" dirty="0"/>
              <a:t>				</a:t>
            </a:r>
            <a:r>
              <a:rPr lang="en-US" altLang="ko-KR" sz="1400" dirty="0" err="1"/>
              <a:t>System.out.print</a:t>
            </a:r>
            <a:r>
              <a:rPr lang="en-US" altLang="ko-KR" sz="1400" dirty="0"/>
              <a:t>("="); // '=' </a:t>
            </a:r>
            <a:r>
              <a:rPr lang="ko-KR" altLang="en-US" sz="1400" dirty="0"/>
              <a:t>출력하고</a:t>
            </a:r>
          </a:p>
          <a:p>
            <a:pPr defTabSz="180000" fontAlgn="base" latinLnBrk="0"/>
            <a:r>
              <a:rPr lang="ko-KR" altLang="en-US" sz="1400" dirty="0"/>
              <a:t>				</a:t>
            </a:r>
            <a:r>
              <a:rPr lang="en-US" altLang="ko-KR" sz="1400" dirty="0" err="1"/>
              <a:t>System.out.print</a:t>
            </a:r>
            <a:r>
              <a:rPr lang="en-US" altLang="ko-KR" sz="1400" dirty="0"/>
              <a:t>(sum); // </a:t>
            </a:r>
            <a:r>
              <a:rPr lang="ko-KR" altLang="en-US" sz="1400" dirty="0"/>
              <a:t>덧셈 결과 출력</a:t>
            </a:r>
          </a:p>
          <a:p>
            <a:pPr defTabSz="180000" fontAlgn="base" latinLnBrk="0"/>
            <a:r>
              <a:rPr lang="ko-KR" altLang="en-US" sz="1400" dirty="0"/>
              <a:t>			</a:t>
            </a:r>
            <a:r>
              <a:rPr lang="en-US" altLang="ko-KR" sz="1400" dirty="0"/>
              <a:t>}</a:t>
            </a:r>
            <a:endParaRPr lang="ko-KR" altLang="en-US" sz="1400" dirty="0"/>
          </a:p>
          <a:p>
            <a:pPr defTabSz="180000" fontAlgn="base" latinLnBrk="0"/>
            <a:r>
              <a:rPr lang="ko-KR" altLang="en-US" sz="1400" dirty="0"/>
              <a:t>		</a:t>
            </a:r>
            <a:r>
              <a:rPr lang="en-US" altLang="ko-KR" sz="1400" dirty="0"/>
              <a:t>}</a:t>
            </a:r>
            <a:endParaRPr lang="ko-KR" altLang="en-US" sz="1400" dirty="0"/>
          </a:p>
          <a:p>
            <a:pPr defTabSz="180000" fontAlgn="base" latinLnBrk="0"/>
            <a:r>
              <a:rPr lang="ko-KR" altLang="en-US" sz="1400" dirty="0"/>
              <a:t>	</a:t>
            </a:r>
            <a:r>
              <a:rPr lang="en-US" altLang="ko-KR" sz="1400" dirty="0"/>
              <a:t>}</a:t>
            </a:r>
            <a:endParaRPr lang="ko-KR" altLang="en-US" sz="1400" dirty="0"/>
          </a:p>
          <a:p>
            <a:pPr defTabSz="180000" fontAlgn="base" latinLnBrk="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3-1 : for </a:t>
            </a:r>
            <a:r>
              <a:rPr lang="ko-KR" altLang="en-US" sz="2400" dirty="0" smtClean="0"/>
              <a:t>문을 이용하여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부터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까지 합 출력</a:t>
            </a:r>
            <a:endParaRPr lang="ko-KR" altLang="en-US" sz="2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605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for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문을 이용하여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부터 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까지 덧셈을 표시하고 합을 구하시오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6335" y="5713511"/>
            <a:ext cx="5572164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400"/>
            </a:lvl1pPr>
          </a:lstStyle>
          <a:p>
            <a:r>
              <a:rPr lang="en-US" altLang="ko-KR" dirty="0"/>
              <a:t>1+2+3+4+5+6+7+8+9+10=55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0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en-US" altLang="ko-KR" dirty="0" smtClean="0"/>
              <a:t>while </a:t>
            </a:r>
            <a:r>
              <a:rPr lang="ko-KR" altLang="en-US" dirty="0" smtClean="0"/>
              <a:t>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65563" y="5085184"/>
            <a:ext cx="500066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반복 조건이 </a:t>
            </a:r>
            <a:r>
              <a:rPr lang="en-US" altLang="ko-KR" sz="1400" dirty="0" smtClean="0">
                <a:solidFill>
                  <a:srgbClr val="0070C0"/>
                </a:solidFill>
              </a:rPr>
              <a:t>true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이면 반복</a:t>
            </a:r>
            <a:r>
              <a:rPr lang="en-US" altLang="ko-KR" sz="1400" dirty="0" smtClean="0">
                <a:solidFill>
                  <a:srgbClr val="0070C0"/>
                </a:solidFill>
              </a:rPr>
              <a:t>, false</a:t>
            </a:r>
            <a:r>
              <a:rPr lang="ko-KR" altLang="en-US" sz="1400" dirty="0" smtClean="0">
                <a:solidFill>
                  <a:srgbClr val="0070C0"/>
                </a:solidFill>
              </a:rPr>
              <a:t>이면 반복 종료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반복 조건이 없으면 컴파일 오류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rgbClr val="0070C0"/>
                </a:solidFill>
              </a:rPr>
              <a:t> 처음부터 반복조건을 통과한 후 </a:t>
            </a:r>
            <a:r>
              <a:rPr lang="ko-KR" altLang="en-US" sz="1400" dirty="0" err="1" smtClean="0">
                <a:solidFill>
                  <a:srgbClr val="0070C0"/>
                </a:solidFill>
              </a:rPr>
              <a:t>작업문</a:t>
            </a:r>
            <a:r>
              <a:rPr lang="ko-KR" altLang="en-US" sz="1400" dirty="0" smtClean="0">
                <a:solidFill>
                  <a:srgbClr val="0070C0"/>
                </a:solidFill>
              </a:rPr>
              <a:t> 수행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4804410" cy="30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/>
          <a:lstStyle/>
          <a:p>
            <a:r>
              <a:rPr lang="en-US" altLang="ko-KR" dirty="0" smtClean="0"/>
              <a:t>while</a:t>
            </a:r>
            <a:r>
              <a:rPr lang="ko-KR" altLang="en-US" dirty="0" smtClean="0"/>
              <a:t>문의 실행 과정을 나타내는 순서도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626803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3112</TotalTime>
  <Words>2002</Words>
  <Application>Microsoft Office PowerPoint</Application>
  <PresentationFormat>화면 슬라이드 쇼(4:3)</PresentationFormat>
  <Paragraphs>701</Paragraphs>
  <Slides>47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가을</vt:lpstr>
      <vt:lpstr>PowerPoint 프레젠테이션</vt:lpstr>
      <vt:lpstr>반복문의 특징</vt:lpstr>
      <vt:lpstr>for 문의 구성</vt:lpstr>
      <vt:lpstr>for 문의 실행 과정을 나타내는 순서도</vt:lpstr>
      <vt:lpstr>for문의 예시</vt:lpstr>
      <vt:lpstr>for문의 특이한 형태</vt:lpstr>
      <vt:lpstr>예제 3-1 : for 문을 이용하여 1부터 10까지 합 출력</vt:lpstr>
      <vt:lpstr>while 문의 구성</vt:lpstr>
      <vt:lpstr>while문의 실행 과정을 나타내는 순서도</vt:lpstr>
      <vt:lpstr>예제 3-2 : -1이 입력될 때까지 입력된 수의 평균 구하기</vt:lpstr>
      <vt:lpstr>do-while 문의 구성</vt:lpstr>
      <vt:lpstr>do-while문의 실행 과정을 나타내는 순서도</vt:lpstr>
      <vt:lpstr>예제 3-3 : a-z까지 출력</vt:lpstr>
      <vt:lpstr>중첩 반복</vt:lpstr>
      <vt:lpstr>예제 3-4 : 2중 중첩을 이용한 구구단</vt:lpstr>
      <vt:lpstr>continue문</vt:lpstr>
      <vt:lpstr>예제 3-5 : continue 문을 이용하여 양수 합 구하기</vt:lpstr>
      <vt:lpstr>break문</vt:lpstr>
      <vt:lpstr>예제 3-6 : break 문을 이용하여 while 문 벗어나기</vt:lpstr>
      <vt:lpstr>배열이란?</vt:lpstr>
      <vt:lpstr>자바 배열의 필요성과 모양</vt:lpstr>
      <vt:lpstr>일차원 배열 만들기</vt:lpstr>
      <vt:lpstr>레퍼런스 변수와 배열</vt:lpstr>
      <vt:lpstr>배열을 초기화하면서 생성한 결과</vt:lpstr>
      <vt:lpstr>배열 인덱스와 원소 접근</vt:lpstr>
      <vt:lpstr>레퍼런스 치환과 배열 공유</vt:lpstr>
      <vt:lpstr>예제 3-7 : 배열에 입력받은 수 중 제일큰수 찾기</vt:lpstr>
      <vt:lpstr>배열의 크기, length 필드</vt:lpstr>
      <vt:lpstr>예제 3-8 : 배열 원소의 평균 구하기</vt:lpstr>
      <vt:lpstr>배열과 for-each 문</vt:lpstr>
      <vt:lpstr>예제 3-9 : for-each 문 활용</vt:lpstr>
      <vt:lpstr>메소드에서 배열 리턴</vt:lpstr>
      <vt:lpstr>배열 리턴 과정</vt:lpstr>
      <vt:lpstr>예제 3-12 : 배열 리턴</vt:lpstr>
      <vt:lpstr>main() 메소드</vt:lpstr>
      <vt:lpstr>main(string [] args) 메소드의 인자 전달</vt:lpstr>
      <vt:lpstr>이클립스에서 main() 메소드의 인자전달</vt:lpstr>
      <vt:lpstr>예제 3-13 : main()에서 명령행 인자의 합 계산</vt:lpstr>
      <vt:lpstr>자바의 예외 처리</vt:lpstr>
      <vt:lpstr>예제 3-14 : 0으로 나누기 예외 발생으로 프로그램이 강제 종료되는 경우</vt:lpstr>
      <vt:lpstr>예외 처리, try-catch-finally 문</vt:lpstr>
      <vt:lpstr>예외에 따른 제어의 흐름</vt:lpstr>
      <vt:lpstr>자바의 예외 클래스</vt:lpstr>
      <vt:lpstr>예제 3-15 : 0으로 나눌 때 발생하는 ArithmeticException 예외 처리</vt:lpstr>
      <vt:lpstr>예제 3-16 : 범위를 벗어난 배열의 접근</vt:lpstr>
      <vt:lpstr>예제 3-17 : 입력오류시발생하는 예외(InputMismatchException)</vt:lpstr>
      <vt:lpstr>예제 3-18 : 정수가 아닌 문자열을 정수로 변환할 때 예외 발생(NumberFormatException)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Woong Jin Han</cp:lastModifiedBy>
  <cp:revision>181</cp:revision>
  <dcterms:created xsi:type="dcterms:W3CDTF">2011-08-27T14:53:28Z</dcterms:created>
  <dcterms:modified xsi:type="dcterms:W3CDTF">2018-08-14T21:38:22Z</dcterms:modified>
</cp:coreProperties>
</file>