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71"/>
  </p:notesMasterIdLst>
  <p:sldIdLst>
    <p:sldId id="256" r:id="rId2"/>
    <p:sldId id="324" r:id="rId3"/>
    <p:sldId id="325" r:id="rId4"/>
    <p:sldId id="326" r:id="rId5"/>
    <p:sldId id="260" r:id="rId6"/>
    <p:sldId id="261" r:id="rId7"/>
    <p:sldId id="262" r:id="rId8"/>
    <p:sldId id="327" r:id="rId9"/>
    <p:sldId id="328" r:id="rId10"/>
    <p:sldId id="329" r:id="rId11"/>
    <p:sldId id="264" r:id="rId12"/>
    <p:sldId id="265" r:id="rId13"/>
    <p:sldId id="266" r:id="rId14"/>
    <p:sldId id="267" r:id="rId15"/>
    <p:sldId id="268" r:id="rId16"/>
    <p:sldId id="330" r:id="rId17"/>
    <p:sldId id="331" r:id="rId18"/>
    <p:sldId id="272" r:id="rId19"/>
    <p:sldId id="333" r:id="rId20"/>
    <p:sldId id="341" r:id="rId21"/>
    <p:sldId id="334" r:id="rId22"/>
    <p:sldId id="342" r:id="rId23"/>
    <p:sldId id="337" r:id="rId24"/>
    <p:sldId id="338" r:id="rId25"/>
    <p:sldId id="346" r:id="rId26"/>
    <p:sldId id="344" r:id="rId27"/>
    <p:sldId id="347" r:id="rId28"/>
    <p:sldId id="339" r:id="rId29"/>
    <p:sldId id="340" r:id="rId30"/>
    <p:sldId id="348" r:id="rId31"/>
    <p:sldId id="288" r:id="rId32"/>
    <p:sldId id="273" r:id="rId33"/>
    <p:sldId id="349" r:id="rId34"/>
    <p:sldId id="275" r:id="rId35"/>
    <p:sldId id="350" r:id="rId36"/>
    <p:sldId id="276" r:id="rId37"/>
    <p:sldId id="277" r:id="rId38"/>
    <p:sldId id="351" r:id="rId39"/>
    <p:sldId id="352" r:id="rId40"/>
    <p:sldId id="353" r:id="rId41"/>
    <p:sldId id="282" r:id="rId42"/>
    <p:sldId id="283" r:id="rId43"/>
    <p:sldId id="284" r:id="rId44"/>
    <p:sldId id="297" r:id="rId45"/>
    <p:sldId id="298" r:id="rId46"/>
    <p:sldId id="299" r:id="rId47"/>
    <p:sldId id="300" r:id="rId48"/>
    <p:sldId id="301" r:id="rId49"/>
    <p:sldId id="354" r:id="rId50"/>
    <p:sldId id="355" r:id="rId51"/>
    <p:sldId id="356" r:id="rId52"/>
    <p:sldId id="357" r:id="rId53"/>
    <p:sldId id="304" r:id="rId54"/>
    <p:sldId id="305" r:id="rId55"/>
    <p:sldId id="306" r:id="rId56"/>
    <p:sldId id="308" r:id="rId57"/>
    <p:sldId id="309" r:id="rId58"/>
    <p:sldId id="310" r:id="rId59"/>
    <p:sldId id="311" r:id="rId60"/>
    <p:sldId id="312" r:id="rId61"/>
    <p:sldId id="314" r:id="rId62"/>
    <p:sldId id="315" r:id="rId63"/>
    <p:sldId id="316" r:id="rId64"/>
    <p:sldId id="358" r:id="rId65"/>
    <p:sldId id="317" r:id="rId66"/>
    <p:sldId id="323" r:id="rId67"/>
    <p:sldId id="318" r:id="rId68"/>
    <p:sldId id="319" r:id="rId69"/>
    <p:sldId id="320" r:id="rId7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EC4"/>
    <a:srgbClr val="D0EAB4"/>
    <a:srgbClr val="C0E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밝은 스타일 3 - 강조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밝은 스타일 3 - 강조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E171933-4619-4E11-9A3F-F7608DF75F80}" styleName="보통 스타일 1 - 강조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밝은 스타일 2 - 강조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69" autoAdjust="0"/>
    <p:restoredTop sz="94625" autoAdjust="0"/>
  </p:normalViewPr>
  <p:slideViewPr>
    <p:cSldViewPr>
      <p:cViewPr varScale="1">
        <p:scale>
          <a:sx n="106" d="100"/>
          <a:sy n="106" d="100"/>
        </p:scale>
        <p:origin x="68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240"/>
    </p:cViewPr>
  </p:sorterViewPr>
  <p:notesViewPr>
    <p:cSldViewPr>
      <p:cViewPr varScale="1">
        <p:scale>
          <a:sx n="81" d="100"/>
          <a:sy n="81" d="100"/>
        </p:scale>
        <p:origin x="-204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9897E-559B-4802-87FD-BDDBC21CBABC}" type="datetimeFigureOut">
              <a:rPr lang="ko-KR" altLang="en-US" smtClean="0"/>
              <a:t>2018-05-02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AADCE-4523-43FE-B0A8-90B87F2F6B6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5413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A48A-C2EC-40C8-B749-566CD4BBC886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6044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7AADCE-4523-43FE-B0A8-90B87F2F6B62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9212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A48A-C2EC-40C8-B749-566CD4BBC886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6664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CA48A-C2EC-40C8-B749-566CD4BBC886}" type="slidenum">
              <a:rPr lang="ko-KR" altLang="en-US" smtClean="0"/>
              <a:pPr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2109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제목 슬라이드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8055"/>
            <a:ext cx="9144001" cy="6849945"/>
          </a:xfrm>
          <a:prstGeom prst="rect">
            <a:avLst/>
          </a:prstGeom>
        </p:spPr>
      </p:pic>
      <p:sp>
        <p:nvSpPr>
          <p:cNvPr id="17" name="바닥글 개체 틀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  <a:prstGeom prst="rect">
            <a:avLst/>
          </a:prstGeom>
        </p:spPr>
        <p:txBody>
          <a:bodyPr/>
          <a:lstStyle>
            <a:lvl1pPr algn="r">
              <a:defRPr b="1">
                <a:solidFill>
                  <a:srgbClr val="FFC000"/>
                </a:solidFill>
              </a:defRPr>
            </a:lvl1pPr>
          </a:lstStyle>
          <a:p>
            <a:r>
              <a:rPr lang="ko-KR" altLang="en-US" smtClean="0"/>
              <a:t>명품 </a:t>
            </a:r>
            <a:r>
              <a:rPr lang="en-US" altLang="ko-KR" smtClean="0"/>
              <a:t>Java Programming</a:t>
            </a:r>
            <a:endParaRPr lang="ko-KR" altLang="en-US" dirty="0"/>
          </a:p>
        </p:txBody>
      </p:sp>
      <p:sp>
        <p:nvSpPr>
          <p:cNvPr id="29" name="슬라이드 번호 개체 틀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/>
          <a:p>
            <a:fld id="{3CF3B71A-966A-471E-8596-7D1D6A8996FF}" type="datetime1">
              <a:rPr lang="ko-KR" altLang="en-US" smtClean="0"/>
              <a:t>2018-05-02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명품 </a:t>
            </a:r>
            <a:r>
              <a:rPr lang="en-US" altLang="ko-KR" smtClean="0"/>
              <a:t>Java Programming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  <a:prstGeom prst="rect">
            <a:avLst/>
          </a:prstGeom>
        </p:spPr>
        <p:txBody>
          <a:bodyPr/>
          <a:lstStyle/>
          <a:p>
            <a:fld id="{AD64A7B2-A2B0-4C9D-895B-FE1D68BE16F8}" type="datetime1">
              <a:rPr lang="ko-KR" altLang="en-US" smtClean="0"/>
              <a:t>2018-05-02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명품 </a:t>
            </a:r>
            <a:r>
              <a:rPr lang="en-US" altLang="ko-KR" smtClean="0"/>
              <a:t>Java Programming</a:t>
            </a:r>
            <a:endParaRPr lang="ko-KR" altLang="en-US"/>
          </a:p>
        </p:txBody>
      </p:sp>
      <p:sp>
        <p:nvSpPr>
          <p:cNvPr id="7" name="직사각형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68012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kumimoji="0" lang="ko-KR" altLang="en-US" dirty="0" smtClean="0"/>
              <a:t>마스터 제목 스타일 편집</a:t>
            </a:r>
            <a:endParaRPr kumimoji="0" lang="en-US" dirty="0"/>
          </a:p>
        </p:txBody>
      </p:sp>
      <p:sp>
        <p:nvSpPr>
          <p:cNvPr id="8" name="내용 개체 틀 7"/>
          <p:cNvSpPr>
            <a:spLocks noGrp="1"/>
          </p:cNvSpPr>
          <p:nvPr>
            <p:ph sz="quarter" idx="1"/>
          </p:nvPr>
        </p:nvSpPr>
        <p:spPr>
          <a:xfrm>
            <a:off x="612648" y="1340768"/>
            <a:ext cx="8153400" cy="50405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>
                <a:latin typeface="+mj-ea"/>
                <a:ea typeface="+mj-ea"/>
              </a:defRPr>
            </a:lvl3pPr>
            <a:lvl4pPr>
              <a:defRPr sz="1400">
                <a:latin typeface="휴먼편지체" pitchFamily="18" charset="-127"/>
                <a:ea typeface="휴먼편지체" pitchFamily="18" charset="-127"/>
              </a:defRPr>
            </a:lvl4pPr>
            <a:lvl5pPr>
              <a:defRPr sz="1200">
                <a:latin typeface="+mn-ea"/>
                <a:ea typeface="+mn-ea"/>
              </a:defRPr>
            </a:lvl5pPr>
          </a:lstStyle>
          <a:p>
            <a:pPr lvl="0" eaLnBrk="1" latinLnBrk="0" hangingPunct="1"/>
            <a:r>
              <a:rPr lang="ko-KR" altLang="en-US" dirty="0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dirty="0" smtClean="0"/>
              <a:t>둘째 수준</a:t>
            </a:r>
          </a:p>
          <a:p>
            <a:pPr lvl="2" eaLnBrk="1" latinLnBrk="0" hangingPunct="1"/>
            <a:r>
              <a:rPr lang="ko-KR" altLang="en-US" dirty="0" smtClean="0"/>
              <a:t>셋째 수준</a:t>
            </a:r>
          </a:p>
          <a:p>
            <a:pPr lvl="3" eaLnBrk="1" latinLnBrk="0" hangingPunct="1"/>
            <a:r>
              <a:rPr lang="ko-KR" altLang="en-US" dirty="0" smtClean="0"/>
              <a:t>넷째 수준</a:t>
            </a:r>
          </a:p>
          <a:p>
            <a:pPr lvl="4" eaLnBrk="1" latinLnBrk="0" hangingPunct="1"/>
            <a:r>
              <a:rPr lang="ko-KR" altLang="en-US" dirty="0" smtClean="0"/>
              <a:t>다섯째 수준</a:t>
            </a:r>
            <a:endParaRPr kumimoji="0" 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70596-DAFA-46D2-82A7-2B6B5F8E0EA4}" type="slidenum">
              <a:rPr lang="ko-KR" altLang="en-US" smtClean="0"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7" name="직사각형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3" name="슬라이드 번호 개체 틀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8" name="날짜 개체 틀 7"/>
          <p:cNvSpPr>
            <a:spLocks noGrp="1"/>
          </p:cNvSpPr>
          <p:nvPr>
            <p:ph type="dt" sz="half" idx="15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B31271CA-DFBA-4144-9186-0BE3AC6EE4B1}" type="datetime1">
              <a:rPr lang="ko-KR" altLang="en-US" smtClean="0"/>
              <a:t>2018-05-02</a:t>
            </a:fld>
            <a:endParaRPr lang="ko-KR" altLang="en-US"/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2" name="바닥글 개체 틀 11"/>
          <p:cNvSpPr>
            <a:spLocks noGrp="1"/>
          </p:cNvSpPr>
          <p:nvPr>
            <p:ph type="ftr" sz="quarter" idx="17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rtlCol="0"/>
          <a:lstStyle/>
          <a:p>
            <a:r>
              <a:rPr lang="ko-KR" altLang="en-US" smtClean="0"/>
              <a:t>명품 </a:t>
            </a:r>
            <a:r>
              <a:rPr lang="en-US" altLang="ko-KR" smtClean="0"/>
              <a:t>Java Programming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1" name="내용 개체 틀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3" name="내용 개체 틀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  <p:sp>
        <p:nvSpPr>
          <p:cNvPr id="12" name="슬라이드 번호 개체 틀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6" name="텍스트 개체 틀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15" name="텍스트 개체 틀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/>
          <a:lstStyle/>
          <a:p>
            <a:fld id="{F87F4F71-3D90-4F92-8CFE-D11B433509C0}" type="datetime1">
              <a:rPr lang="ko-KR" altLang="en-US" smtClean="0"/>
              <a:t>2018-05-02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명품 </a:t>
            </a:r>
            <a:r>
              <a:rPr lang="en-US" altLang="ko-KR" smtClean="0"/>
              <a:t>Java Programming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ko-KR" altLang="en-US" smtClean="0"/>
              <a:t>마스터 텍스트 스타일을 편집합니다</a:t>
            </a:r>
          </a:p>
          <a:p>
            <a:pPr lvl="1" eaLnBrk="1" latinLnBrk="0" hangingPunct="1"/>
            <a:r>
              <a:rPr lang="ko-KR" altLang="en-US" smtClean="0"/>
              <a:t>둘째 수준</a:t>
            </a:r>
          </a:p>
          <a:p>
            <a:pPr lvl="2" eaLnBrk="1" latinLnBrk="0" hangingPunct="1"/>
            <a:r>
              <a:rPr lang="ko-KR" altLang="en-US" smtClean="0"/>
              <a:t>셋째 수준</a:t>
            </a:r>
          </a:p>
          <a:p>
            <a:pPr lvl="3" eaLnBrk="1" latinLnBrk="0" hangingPunct="1"/>
            <a:r>
              <a:rPr lang="ko-KR" altLang="en-US" smtClean="0"/>
              <a:t>넷째 수준</a:t>
            </a:r>
          </a:p>
          <a:p>
            <a:pPr lvl="4" eaLnBrk="1" latinLnBrk="0" hangingPunct="1"/>
            <a:r>
              <a:rPr lang="ko-KR" altLang="en-US" smtClean="0"/>
              <a:t>다섯째 수준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ko-KR" altLang="en-US" smtClean="0"/>
              <a:t>마스터 텍스트 스타일을 편집합니다</a:t>
            </a:r>
          </a:p>
        </p:txBody>
      </p:sp>
      <p:sp>
        <p:nvSpPr>
          <p:cNvPr id="8" name="직사각형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직사각형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ko-KR" altLang="en-US" smtClean="0"/>
              <a:t>마스터 제목 스타일 편집</a:t>
            </a:r>
            <a:endParaRPr kumimoji="0" lang="en-US"/>
          </a:p>
        </p:txBody>
      </p:sp>
      <p:sp>
        <p:nvSpPr>
          <p:cNvPr id="11" name="직사각형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날짜 개체 틀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D200F4F1-024E-465C-B59D-A4FFBC6118A5}" type="datetime1">
              <a:rPr lang="ko-KR" altLang="en-US" smtClean="0"/>
              <a:t>2018-05-02</a:t>
            </a:fld>
            <a:endParaRPr lang="ko-KR" altLang="en-US"/>
          </a:p>
        </p:txBody>
      </p:sp>
      <p:sp>
        <p:nvSpPr>
          <p:cNvPr id="13" name="슬라이드 번호 개체 틀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14" name="바닥글 개체 틀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  <a:prstGeom prst="rect">
            <a:avLst/>
          </a:prstGeom>
        </p:spPr>
        <p:txBody>
          <a:bodyPr rtlCol="0"/>
          <a:lstStyle/>
          <a:p>
            <a:r>
              <a:rPr lang="ko-KR" altLang="en-US" smtClean="0"/>
              <a:t>명품 </a:t>
            </a:r>
            <a:r>
              <a:rPr lang="en-US" altLang="ko-KR" smtClean="0"/>
              <a:t>Java Programming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ko-KR" altLang="en-US" smtClean="0"/>
              <a:t>그림을 추가하려면 아이콘을 클릭하십시오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제목 개체 틀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752128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ko-KR" altLang="en-US" dirty="0" smtClean="0"/>
              <a:t>마스터 제목 스타일 편집</a:t>
            </a:r>
            <a:endParaRPr kumimoji="0" lang="en-US" dirty="0"/>
          </a:p>
        </p:txBody>
      </p:sp>
      <p:sp>
        <p:nvSpPr>
          <p:cNvPr id="13" name="텍스트 개체 틀 12"/>
          <p:cNvSpPr>
            <a:spLocks noGrp="1"/>
          </p:cNvSpPr>
          <p:nvPr>
            <p:ph type="body" idx="1"/>
          </p:nvPr>
        </p:nvSpPr>
        <p:spPr>
          <a:xfrm>
            <a:off x="590550" y="1394460"/>
            <a:ext cx="8153400" cy="505887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ko-KR" altLang="en-US" dirty="0" smtClean="0"/>
              <a:t>마스터 텍스트 스타일을 편집합니다</a:t>
            </a:r>
          </a:p>
          <a:p>
            <a:pPr lvl="1" eaLnBrk="1" latinLnBrk="0" hangingPunct="1"/>
            <a:r>
              <a:rPr kumimoji="0" lang="ko-KR" altLang="en-US" dirty="0" smtClean="0"/>
              <a:t>둘째 수준</a:t>
            </a:r>
          </a:p>
          <a:p>
            <a:pPr lvl="2" eaLnBrk="1" latinLnBrk="0" hangingPunct="1"/>
            <a:r>
              <a:rPr kumimoji="0" lang="ko-KR" altLang="en-US" dirty="0" smtClean="0"/>
              <a:t>셋째 수준</a:t>
            </a:r>
          </a:p>
          <a:p>
            <a:pPr lvl="3" eaLnBrk="1" latinLnBrk="0" hangingPunct="1"/>
            <a:r>
              <a:rPr kumimoji="0" lang="ko-KR" altLang="en-US" dirty="0" smtClean="0"/>
              <a:t>넷째 수준</a:t>
            </a:r>
          </a:p>
          <a:p>
            <a:pPr lvl="4" eaLnBrk="1" latinLnBrk="0" hangingPunct="1"/>
            <a:r>
              <a:rPr kumimoji="0" lang="ko-KR" altLang="en-US" dirty="0" smtClean="0"/>
              <a:t>다섯째 수준</a:t>
            </a:r>
            <a:endParaRPr kumimoji="0" lang="en-US" dirty="0"/>
          </a:p>
        </p:txBody>
      </p:sp>
      <p:sp>
        <p:nvSpPr>
          <p:cNvPr id="7" name="직사각형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직사각형 7"/>
          <p:cNvSpPr/>
          <p:nvPr/>
        </p:nvSpPr>
        <p:spPr>
          <a:xfrm>
            <a:off x="-8725" y="1052736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직사각형 8"/>
          <p:cNvSpPr/>
          <p:nvPr/>
        </p:nvSpPr>
        <p:spPr>
          <a:xfrm>
            <a:off x="590550" y="1052736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슬라이드 번호 개체 틀 22"/>
          <p:cNvSpPr>
            <a:spLocks noGrp="1"/>
          </p:cNvSpPr>
          <p:nvPr>
            <p:ph type="sldNum" sz="quarter" idx="4"/>
          </p:nvPr>
        </p:nvSpPr>
        <p:spPr>
          <a:xfrm>
            <a:off x="-8725" y="1036860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1870596-DAFA-46D2-82A7-2B6B5F8E0EA4}" type="slidenum">
              <a:rPr lang="ko-KR" altLang="en-US" smtClean="0"/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dt="0"/>
  <p:txStyles>
    <p:titleStyle>
      <a:lvl1pPr algn="l" rtl="0" eaLnBrk="1" latinLnBrk="1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1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1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1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1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1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1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1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1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1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1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D2C2-3D3B-4E94-BD92-61B02C5F4DEE}" type="slidenum">
              <a:rPr lang="ko-KR" altLang="en-US" smtClean="0"/>
              <a:pPr/>
              <a:t>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ko-KR" altLang="en-US" dirty="0" smtClean="0"/>
              <a:t>명품 </a:t>
            </a:r>
            <a:r>
              <a:rPr lang="en-US" altLang="ko-KR" dirty="0" smtClean="0"/>
              <a:t>JAVA Programming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0700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클래스와</a:t>
            </a:r>
            <a:r>
              <a:rPr lang="en-US" altLang="ko-KR" smtClean="0"/>
              <a:t> </a:t>
            </a:r>
            <a:r>
              <a:rPr lang="ko-KR" altLang="en-US" smtClean="0"/>
              <a:t>객체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클래스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객체를 만들어내기 위한 설계도 혹은 틀</a:t>
            </a:r>
            <a:endParaRPr lang="en-US" altLang="ko-KR" dirty="0" smtClean="0"/>
          </a:p>
          <a:p>
            <a:pPr lvl="1"/>
            <a:r>
              <a:rPr lang="ko-KR" altLang="en-US" dirty="0"/>
              <a:t>객체의 속성</a:t>
            </a:r>
            <a:r>
              <a:rPr lang="en-US" altLang="ko-KR" dirty="0"/>
              <a:t>(state)</a:t>
            </a:r>
            <a:r>
              <a:rPr lang="ko-KR" altLang="en-US" dirty="0"/>
              <a:t>과 </a:t>
            </a:r>
            <a:r>
              <a:rPr lang="ko-KR" altLang="en-US" dirty="0" smtClean="0"/>
              <a:t>행동</a:t>
            </a:r>
            <a:r>
              <a:rPr lang="en-US" altLang="ko-KR" dirty="0" smtClean="0"/>
              <a:t>(</a:t>
            </a:r>
            <a:r>
              <a:rPr lang="en-US" altLang="ko-KR" dirty="0"/>
              <a:t>behavior)</a:t>
            </a:r>
            <a:r>
              <a:rPr lang="ko-KR" altLang="en-US" dirty="0"/>
              <a:t> </a:t>
            </a:r>
            <a:r>
              <a:rPr lang="ko-KR" altLang="en-US" dirty="0" smtClean="0"/>
              <a:t>포함</a:t>
            </a:r>
            <a:endParaRPr lang="en-US" altLang="ko-KR" dirty="0" smtClean="0"/>
          </a:p>
          <a:p>
            <a:r>
              <a:rPr lang="ko-KR" altLang="en-US" dirty="0" smtClean="0"/>
              <a:t>객체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클래스의 모양 그대로 찍어낸 실체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프로그램 실행 중에 생성되는 실체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메모리 공간을 갖는 구체적인</a:t>
            </a:r>
            <a:r>
              <a:rPr lang="en-US" altLang="ko-KR" dirty="0" smtClean="0"/>
              <a:t> </a:t>
            </a:r>
            <a:r>
              <a:rPr lang="ko-KR" altLang="en-US" dirty="0" smtClean="0"/>
              <a:t>실체</a:t>
            </a:r>
            <a:endParaRPr lang="en-US" altLang="ko-KR" dirty="0" smtClean="0"/>
          </a:p>
          <a:p>
            <a:pPr lvl="2"/>
            <a:r>
              <a:rPr lang="ko-KR" altLang="en-US" dirty="0" err="1" smtClean="0"/>
              <a:t>인스턴스</a:t>
            </a:r>
            <a:r>
              <a:rPr lang="en-US" altLang="ko-KR" dirty="0" smtClean="0"/>
              <a:t>(instance)</a:t>
            </a:r>
            <a:r>
              <a:rPr lang="ko-KR" altLang="en-US" dirty="0" smtClean="0"/>
              <a:t>라고</a:t>
            </a:r>
            <a:r>
              <a:rPr lang="ko-KR" altLang="en-US" dirty="0"/>
              <a:t>도</a:t>
            </a:r>
            <a:r>
              <a:rPr lang="ko-KR" altLang="en-US" dirty="0" smtClean="0"/>
              <a:t> 부름</a:t>
            </a:r>
            <a:endParaRPr lang="en-US" altLang="ko-KR" dirty="0" smtClean="0"/>
          </a:p>
          <a:p>
            <a:r>
              <a:rPr lang="ko-KR" altLang="en-US" dirty="0" smtClean="0"/>
              <a:t>사례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클래스</a:t>
            </a:r>
            <a:r>
              <a:rPr lang="en-US" altLang="ko-KR" dirty="0" smtClean="0"/>
              <a:t>: </a:t>
            </a:r>
            <a:r>
              <a:rPr lang="ko-KR" altLang="en-US" dirty="0" smtClean="0"/>
              <a:t>소나타자동차</a:t>
            </a:r>
            <a:r>
              <a:rPr lang="en-US" altLang="ko-KR" dirty="0" smtClean="0"/>
              <a:t>, 	</a:t>
            </a:r>
            <a:r>
              <a:rPr lang="ko-KR" altLang="en-US" dirty="0" smtClean="0"/>
              <a:t>객체</a:t>
            </a:r>
            <a:r>
              <a:rPr lang="en-US" altLang="ko-KR" dirty="0" smtClean="0"/>
              <a:t>: </a:t>
            </a:r>
            <a:r>
              <a:rPr lang="ko-KR" altLang="en-US" dirty="0" smtClean="0"/>
              <a:t>출고된 실제 소나타 </a:t>
            </a:r>
            <a:r>
              <a:rPr lang="en-US" altLang="ko-KR" dirty="0" smtClean="0"/>
              <a:t>100</a:t>
            </a:r>
            <a:r>
              <a:rPr lang="ko-KR" altLang="en-US" dirty="0" smtClean="0"/>
              <a:t>대</a:t>
            </a:r>
          </a:p>
          <a:p>
            <a:pPr lvl="1"/>
            <a:r>
              <a:rPr lang="ko-KR" altLang="en-US" dirty="0" smtClean="0"/>
              <a:t>클래스</a:t>
            </a:r>
            <a:r>
              <a:rPr lang="en-US" altLang="ko-KR" dirty="0" smtClean="0"/>
              <a:t>: </a:t>
            </a:r>
            <a:r>
              <a:rPr lang="ko-KR" altLang="en-US" dirty="0" smtClean="0"/>
              <a:t>사람</a:t>
            </a:r>
            <a:r>
              <a:rPr lang="en-US" altLang="ko-KR" dirty="0" smtClean="0"/>
              <a:t>, 		</a:t>
            </a:r>
            <a:r>
              <a:rPr lang="ko-KR" altLang="en-US" dirty="0" smtClean="0"/>
              <a:t>객체</a:t>
            </a:r>
            <a:r>
              <a:rPr lang="en-US" altLang="ko-KR" dirty="0" smtClean="0"/>
              <a:t>: </a:t>
            </a:r>
            <a:r>
              <a:rPr lang="ko-KR" altLang="en-US" dirty="0" smtClean="0"/>
              <a:t>나</a:t>
            </a:r>
            <a:r>
              <a:rPr lang="en-US" altLang="ko-KR" dirty="0" smtClean="0"/>
              <a:t>, </a:t>
            </a:r>
            <a:r>
              <a:rPr lang="ko-KR" altLang="en-US" dirty="0" smtClean="0"/>
              <a:t>너</a:t>
            </a:r>
            <a:r>
              <a:rPr lang="en-US" altLang="ko-KR" dirty="0" smtClean="0"/>
              <a:t>, </a:t>
            </a:r>
            <a:r>
              <a:rPr lang="ko-KR" altLang="en-US" dirty="0" smtClean="0"/>
              <a:t>윗집사람</a:t>
            </a:r>
            <a:r>
              <a:rPr lang="en-US" altLang="ko-KR" dirty="0" smtClean="0"/>
              <a:t>, </a:t>
            </a:r>
            <a:r>
              <a:rPr lang="ko-KR" altLang="en-US" dirty="0" smtClean="0"/>
              <a:t>아랫집사람</a:t>
            </a:r>
            <a:endParaRPr lang="en-US" altLang="ko-KR" dirty="0" smtClean="0"/>
          </a:p>
          <a:p>
            <a:pPr lvl="1"/>
            <a:r>
              <a:rPr lang="ko-KR" altLang="en-US" dirty="0"/>
              <a:t>클래스</a:t>
            </a:r>
            <a:r>
              <a:rPr lang="en-US" altLang="ko-KR" dirty="0"/>
              <a:t>: </a:t>
            </a:r>
            <a:r>
              <a:rPr lang="ko-KR" altLang="en-US" dirty="0" err="1" smtClean="0"/>
              <a:t>붕어빵틀</a:t>
            </a:r>
            <a:r>
              <a:rPr lang="en-US" altLang="ko-KR" dirty="0" smtClean="0"/>
              <a:t>, </a:t>
            </a:r>
            <a:r>
              <a:rPr lang="en-US" altLang="ko-KR" dirty="0"/>
              <a:t>		</a:t>
            </a:r>
            <a:r>
              <a:rPr lang="ko-KR" altLang="en-US" dirty="0"/>
              <a:t>객체</a:t>
            </a:r>
            <a:r>
              <a:rPr lang="en-US" altLang="ko-KR" dirty="0"/>
              <a:t>: </a:t>
            </a:r>
            <a:r>
              <a:rPr lang="ko-KR" altLang="en-US" dirty="0" smtClean="0"/>
              <a:t>구워낸 붕어빵들</a:t>
            </a:r>
            <a:endParaRPr lang="en-US" altLang="ko-KR" dirty="0" smtClean="0"/>
          </a:p>
          <a:p>
            <a:pPr lvl="1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4663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클래스와 객체와의 관계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11</a:t>
            </a:fld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47175"/>
            <a:ext cx="7182247" cy="2470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모서리가 둥근 사각형 설명선 4"/>
          <p:cNvSpPr/>
          <p:nvPr/>
        </p:nvSpPr>
        <p:spPr>
          <a:xfrm>
            <a:off x="2987824" y="1639797"/>
            <a:ext cx="3816424" cy="1008112"/>
          </a:xfrm>
          <a:prstGeom prst="wedgeRoundRectCallout">
            <a:avLst>
              <a:gd name="adj1" fmla="val -19648"/>
              <a:gd name="adj2" fmla="val 8588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붕어빵 틀은 클래스이며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이 틀의 형태로 구워진 붕어빵은 바로 객체입니다</a:t>
            </a:r>
            <a:r>
              <a:rPr lang="en-US" altLang="ko-KR" sz="1200" dirty="0">
                <a:solidFill>
                  <a:schemeClr val="tx1"/>
                </a:solidFill>
              </a:rPr>
              <a:t>. </a:t>
            </a:r>
            <a:r>
              <a:rPr lang="ko-KR" altLang="en-US" sz="1200" dirty="0">
                <a:solidFill>
                  <a:schemeClr val="tx1"/>
                </a:solidFill>
              </a:rPr>
              <a:t>붕어빵은 틀의 모양대로 만들어지지만 서로 조금씩 다릅니다</a:t>
            </a:r>
            <a:r>
              <a:rPr lang="en-US" altLang="ko-KR" sz="1200" dirty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치즈붕어빵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크림붕어빵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 err="1">
                <a:solidFill>
                  <a:schemeClr val="tx1"/>
                </a:solidFill>
              </a:rPr>
              <a:t>앙코붕어빵</a:t>
            </a:r>
            <a:r>
              <a:rPr lang="ko-KR" altLang="en-US" sz="1200" dirty="0">
                <a:solidFill>
                  <a:schemeClr val="tx1"/>
                </a:solidFill>
              </a:rPr>
              <a:t> 등이 있습니다</a:t>
            </a:r>
            <a:r>
              <a:rPr lang="en-US" altLang="ko-KR" sz="1200" dirty="0">
                <a:solidFill>
                  <a:schemeClr val="tx1"/>
                </a:solidFill>
              </a:rPr>
              <a:t>. </a:t>
            </a:r>
            <a:r>
              <a:rPr lang="ko-KR" altLang="en-US" sz="1200" dirty="0">
                <a:solidFill>
                  <a:schemeClr val="tx1"/>
                </a:solidFill>
              </a:rPr>
              <a:t>그래도 이들은 모두 붕어빵입니다</a:t>
            </a:r>
            <a:r>
              <a:rPr lang="en-US" altLang="ko-KR" sz="1200" dirty="0">
                <a:solidFill>
                  <a:schemeClr val="tx1"/>
                </a:solidFill>
              </a:rPr>
              <a:t>.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74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사람을 사례로 든 클래스와 객체 사례</a:t>
            </a:r>
            <a:endParaRPr lang="ko-KR" altLang="en-US" dirty="0"/>
          </a:p>
        </p:txBody>
      </p:sp>
      <p:sp>
        <p:nvSpPr>
          <p:cNvPr id="13" name="슬라이드 번호 개체 틀 1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12</a:t>
            </a:fld>
            <a:endParaRPr lang="ko-KR" altLang="en-US"/>
          </a:p>
        </p:txBody>
      </p:sp>
      <p:sp>
        <p:nvSpPr>
          <p:cNvPr id="15" name="직사각형 14"/>
          <p:cNvSpPr/>
          <p:nvPr/>
        </p:nvSpPr>
        <p:spPr>
          <a:xfrm>
            <a:off x="683568" y="6420523"/>
            <a:ext cx="78497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 smtClean="0">
                <a:solidFill>
                  <a:schemeClr val="bg2">
                    <a:lumMod val="10000"/>
                  </a:schemeClr>
                </a:solidFill>
              </a:rPr>
              <a:t>* </a:t>
            </a:r>
            <a:r>
              <a:rPr lang="ko-KR" altLang="en-US" sz="1400" dirty="0" smtClean="0">
                <a:solidFill>
                  <a:schemeClr val="bg2">
                    <a:lumMod val="10000"/>
                  </a:schemeClr>
                </a:solidFill>
              </a:rPr>
              <a:t>객체들은 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</a:rPr>
              <a:t>클래스에 선언된 </a:t>
            </a:r>
            <a:r>
              <a:rPr lang="ko-KR" altLang="en-US" sz="1400" b="1" dirty="0">
                <a:solidFill>
                  <a:schemeClr val="bg2">
                    <a:lumMod val="10000"/>
                  </a:schemeClr>
                </a:solidFill>
              </a:rPr>
              <a:t>동일한 속성</a:t>
            </a:r>
            <a:r>
              <a:rPr lang="ko-KR" altLang="en-US" sz="1400" dirty="0">
                <a:solidFill>
                  <a:schemeClr val="bg2">
                    <a:lumMod val="10000"/>
                  </a:schemeClr>
                </a:solidFill>
              </a:rPr>
              <a:t>을 </a:t>
            </a:r>
            <a:r>
              <a:rPr lang="ko-KR" altLang="en-US" sz="1400" dirty="0" smtClean="0">
                <a:solidFill>
                  <a:schemeClr val="bg2">
                    <a:lumMod val="10000"/>
                  </a:schemeClr>
                </a:solidFill>
              </a:rPr>
              <a:t>가지지만</a:t>
            </a:r>
            <a:r>
              <a:rPr lang="en-US" altLang="ko-KR" sz="1400" dirty="0" smtClean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ko-KR" altLang="en-US" sz="1400" dirty="0" smtClean="0">
                <a:solidFill>
                  <a:schemeClr val="bg2">
                    <a:lumMod val="10000"/>
                  </a:schemeClr>
                </a:solidFill>
              </a:rPr>
              <a:t>객체마다 </a:t>
            </a:r>
            <a:r>
              <a:rPr lang="ko-KR" altLang="en-US" sz="1400" b="1" dirty="0" smtClean="0">
                <a:solidFill>
                  <a:schemeClr val="bg2">
                    <a:lumMod val="10000"/>
                  </a:schemeClr>
                </a:solidFill>
              </a:rPr>
              <a:t>서로 다른 고유한 값</a:t>
            </a:r>
            <a:r>
              <a:rPr lang="ko-KR" altLang="en-US" sz="1400" dirty="0" smtClean="0">
                <a:solidFill>
                  <a:schemeClr val="bg2">
                    <a:lumMod val="10000"/>
                  </a:schemeClr>
                </a:solidFill>
              </a:rPr>
              <a:t>으로 구분됨</a:t>
            </a:r>
            <a:endParaRPr lang="ko-KR" altLang="en-US" sz="14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337652"/>
            <a:ext cx="7143750" cy="489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1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클래스 구</a:t>
            </a:r>
            <a:r>
              <a:rPr lang="ko-KR" altLang="en-US" dirty="0"/>
              <a:t>성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13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772816"/>
            <a:ext cx="7332023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85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클래스 구성 설명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ko-KR" altLang="en-US" dirty="0" smtClean="0"/>
              <a:t>클래스 선언</a:t>
            </a:r>
            <a:r>
              <a:rPr lang="en-US" altLang="ko-KR" dirty="0" smtClean="0"/>
              <a:t>, class</a:t>
            </a:r>
            <a:r>
              <a:rPr lang="ko-KR" altLang="en-US" dirty="0" smtClean="0"/>
              <a:t> </a:t>
            </a:r>
            <a:r>
              <a:rPr lang="en-US" altLang="ko-KR" dirty="0" smtClean="0"/>
              <a:t>Circle</a:t>
            </a:r>
            <a:r>
              <a:rPr lang="ko-KR" altLang="en-US" dirty="0" smtClean="0"/>
              <a:t> 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class </a:t>
            </a:r>
            <a:r>
              <a:rPr lang="ko-KR" altLang="en-US" dirty="0" smtClean="0"/>
              <a:t>키워드로 선언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클래스는 </a:t>
            </a:r>
            <a:r>
              <a:rPr lang="en-US" altLang="ko-KR" dirty="0" smtClean="0"/>
              <a:t>{</a:t>
            </a:r>
            <a:r>
              <a:rPr lang="ko-KR" altLang="en-US" dirty="0" smtClean="0"/>
              <a:t>로 시작하여 </a:t>
            </a:r>
            <a:r>
              <a:rPr lang="en-US" altLang="ko-KR" dirty="0" smtClean="0"/>
              <a:t>}</a:t>
            </a:r>
            <a:r>
              <a:rPr lang="ko-KR" altLang="en-US" dirty="0" smtClean="0"/>
              <a:t>로 닫으며 이곳에 모든 필드와 </a:t>
            </a:r>
            <a:r>
              <a:rPr lang="ko-KR" altLang="en-US" dirty="0" err="1" smtClean="0"/>
              <a:t>메소드</a:t>
            </a:r>
            <a:r>
              <a:rPr lang="ko-KR" altLang="en-US" dirty="0" smtClean="0"/>
              <a:t> 구현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class</a:t>
            </a:r>
            <a:r>
              <a:rPr lang="ko-KR" altLang="en-US" dirty="0" smtClean="0"/>
              <a:t> </a:t>
            </a:r>
            <a:r>
              <a:rPr lang="en-US" altLang="ko-KR" dirty="0" smtClean="0"/>
              <a:t>Circle</a:t>
            </a:r>
            <a:r>
              <a:rPr lang="ko-KR" altLang="en-US" dirty="0" smtClean="0"/>
              <a:t>은 </a:t>
            </a:r>
            <a:r>
              <a:rPr lang="en-US" altLang="ko-KR" dirty="0" smtClean="0"/>
              <a:t>Circle </a:t>
            </a:r>
            <a:r>
              <a:rPr lang="ko-KR" altLang="en-US" dirty="0" smtClean="0"/>
              <a:t>이름의 클래스 선언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클래스 접근 권한</a:t>
            </a:r>
            <a:r>
              <a:rPr lang="en-US" altLang="ko-KR" dirty="0" smtClean="0"/>
              <a:t>, public</a:t>
            </a:r>
          </a:p>
          <a:p>
            <a:pPr lvl="2"/>
            <a:r>
              <a:rPr lang="ko-KR" altLang="en-US" dirty="0" smtClean="0"/>
              <a:t>다른 클래스들에서 </a:t>
            </a:r>
            <a:r>
              <a:rPr lang="en-US" altLang="ko-KR" dirty="0" smtClean="0"/>
              <a:t>Circle </a:t>
            </a:r>
            <a:r>
              <a:rPr lang="ko-KR" altLang="en-US" dirty="0" smtClean="0"/>
              <a:t>클래스를 사용하거나 접근할 수 있음을 선언</a:t>
            </a:r>
            <a:endParaRPr lang="en-US" altLang="ko-KR" dirty="0" smtClean="0"/>
          </a:p>
          <a:p>
            <a:r>
              <a:rPr lang="ko-KR" altLang="en-US" dirty="0" smtClean="0"/>
              <a:t>필드와 </a:t>
            </a:r>
            <a:r>
              <a:rPr lang="ko-KR" altLang="en-US" dirty="0" err="1" smtClean="0"/>
              <a:t>메소드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필드 </a:t>
            </a:r>
            <a:r>
              <a:rPr lang="en-US" altLang="ko-KR" dirty="0" smtClean="0"/>
              <a:t>(field</a:t>
            </a:r>
            <a:r>
              <a:rPr lang="en-US" altLang="ko-KR" dirty="0"/>
              <a:t>) : </a:t>
            </a:r>
            <a:r>
              <a:rPr lang="ko-KR" altLang="en-US" dirty="0" smtClean="0"/>
              <a:t>객체 내에 값을 저장하는 멤버 변수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메소드</a:t>
            </a:r>
            <a:r>
              <a:rPr lang="en-US" altLang="ko-KR" dirty="0"/>
              <a:t> (method)</a:t>
            </a:r>
            <a:r>
              <a:rPr lang="ko-KR" altLang="en-US" dirty="0" smtClean="0"/>
              <a:t> </a:t>
            </a:r>
            <a:r>
              <a:rPr lang="en-US" altLang="ko-KR" dirty="0" smtClean="0"/>
              <a:t>: </a:t>
            </a:r>
            <a:r>
              <a:rPr lang="ko-KR" altLang="en-US" dirty="0" smtClean="0"/>
              <a:t>함수이며 객체의 행동</a:t>
            </a:r>
            <a:r>
              <a:rPr lang="en-US" altLang="ko-KR" dirty="0" smtClean="0"/>
              <a:t>(</a:t>
            </a:r>
            <a:r>
              <a:rPr lang="ko-KR" altLang="en-US" dirty="0" smtClean="0"/>
              <a:t>행위</a:t>
            </a:r>
            <a:r>
              <a:rPr lang="en-US" altLang="ko-KR" dirty="0" smtClean="0"/>
              <a:t>)</a:t>
            </a:r>
            <a:r>
              <a:rPr lang="ko-KR" altLang="en-US" dirty="0" smtClean="0"/>
              <a:t>를 구현</a:t>
            </a:r>
            <a:endParaRPr lang="en-US" altLang="ko-KR" dirty="0" smtClean="0"/>
          </a:p>
          <a:p>
            <a:r>
              <a:rPr lang="ko-KR" altLang="en-US" dirty="0" smtClean="0"/>
              <a:t>필드의 접근 지정자</a:t>
            </a:r>
            <a:r>
              <a:rPr lang="en-US" altLang="ko-KR" dirty="0" smtClean="0"/>
              <a:t>,</a:t>
            </a:r>
            <a:r>
              <a:rPr lang="ko-KR" altLang="en-US" dirty="0" smtClean="0"/>
              <a:t> </a:t>
            </a:r>
            <a:r>
              <a:rPr lang="en-US" altLang="ko-KR" dirty="0" smtClean="0"/>
              <a:t>public</a:t>
            </a:r>
          </a:p>
          <a:p>
            <a:pPr lvl="1"/>
            <a:r>
              <a:rPr lang="ko-KR" altLang="en-US" dirty="0" smtClean="0"/>
              <a:t>필드나 </a:t>
            </a:r>
            <a:r>
              <a:rPr lang="ko-KR" altLang="en-US" dirty="0" err="1" smtClean="0"/>
              <a:t>메소드</a:t>
            </a:r>
            <a:r>
              <a:rPr lang="ko-KR" altLang="en-US" dirty="0" smtClean="0"/>
              <a:t> 앞에 붙어 다른 클래스의 접근 허용을 표시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public </a:t>
            </a:r>
            <a:r>
              <a:rPr lang="ko-KR" altLang="en-US" dirty="0" smtClean="0"/>
              <a:t>접근 지정자 </a:t>
            </a:r>
            <a:r>
              <a:rPr lang="en-US" altLang="ko-KR" dirty="0" smtClean="0"/>
              <a:t>: </a:t>
            </a:r>
            <a:r>
              <a:rPr lang="ko-KR" altLang="en-US" dirty="0" smtClean="0"/>
              <a:t>다른 모든 클래스의 접근 허용</a:t>
            </a:r>
            <a:endParaRPr lang="en-US" altLang="ko-KR" dirty="0" smtClean="0"/>
          </a:p>
          <a:p>
            <a:r>
              <a:rPr lang="ko-KR" altLang="en-US" dirty="0" err="1" smtClean="0"/>
              <a:t>생성자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클래스의 이름과 동일한 특별한</a:t>
            </a:r>
            <a:r>
              <a:rPr lang="en-US" altLang="ko-KR" dirty="0" smtClean="0"/>
              <a:t> </a:t>
            </a:r>
            <a:r>
              <a:rPr lang="ko-KR" altLang="en-US" dirty="0" err="1" smtClean="0"/>
              <a:t>메소드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객체가 생성될 때 자동으로 한 번 호출되는 </a:t>
            </a:r>
            <a:r>
              <a:rPr lang="ko-KR" altLang="en-US" dirty="0" err="1" smtClean="0"/>
              <a:t>메소드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개발자는 객체를 초기화하는데 필요한 코드 작성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6510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객체 생성 및 접근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smtClean="0"/>
              <a:t>객체 생성</a:t>
            </a:r>
            <a:endParaRPr lang="en-US" altLang="ko-KR" dirty="0" smtClean="0"/>
          </a:p>
          <a:p>
            <a:pPr lvl="1"/>
            <a:r>
              <a:rPr lang="ko-KR" altLang="en-US" b="1" dirty="0" smtClean="0"/>
              <a:t>반드시 </a:t>
            </a:r>
            <a:r>
              <a:rPr lang="en-US" altLang="ko-KR" b="1" dirty="0" smtClean="0"/>
              <a:t>new </a:t>
            </a:r>
            <a:r>
              <a:rPr lang="ko-KR" altLang="en-US" b="1" dirty="0" smtClean="0"/>
              <a:t>키워드를 </a:t>
            </a:r>
            <a:r>
              <a:rPr lang="ko-KR" altLang="en-US" dirty="0" smtClean="0"/>
              <a:t>이용하여 생성</a:t>
            </a:r>
            <a:endParaRPr lang="en-US" altLang="ko-KR" dirty="0" smtClean="0"/>
          </a:p>
          <a:p>
            <a:pPr lvl="2"/>
            <a:r>
              <a:rPr lang="en-US" altLang="ko-KR" dirty="0" smtClean="0"/>
              <a:t>new</a:t>
            </a:r>
            <a:r>
              <a:rPr lang="ko-KR" altLang="en-US" dirty="0" smtClean="0"/>
              <a:t>는 객체의 </a:t>
            </a:r>
            <a:r>
              <a:rPr lang="ko-KR" altLang="en-US" dirty="0" err="1" smtClean="0"/>
              <a:t>생성자</a:t>
            </a:r>
            <a:r>
              <a:rPr lang="ko-KR" altLang="en-US" dirty="0" smtClean="0"/>
              <a:t> 호출</a:t>
            </a:r>
            <a:endParaRPr lang="en-US" altLang="ko-KR" dirty="0" smtClean="0"/>
          </a:p>
          <a:p>
            <a:r>
              <a:rPr lang="ko-KR" altLang="en-US" dirty="0" smtClean="0"/>
              <a:t>객체 생성 과정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객체에 대한 </a:t>
            </a:r>
            <a:r>
              <a:rPr lang="ko-KR" altLang="en-US" dirty="0" err="1" smtClean="0"/>
              <a:t>레퍼런스</a:t>
            </a:r>
            <a:r>
              <a:rPr lang="ko-KR" altLang="en-US" dirty="0" smtClean="0"/>
              <a:t> 변수 선언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객체 생성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클래스</a:t>
            </a:r>
            <a:r>
              <a:rPr lang="en-US" altLang="ko-KR" dirty="0" smtClean="0"/>
              <a:t> </a:t>
            </a:r>
            <a:r>
              <a:rPr lang="ko-KR" altLang="en-US" dirty="0" smtClean="0"/>
              <a:t>타입 </a:t>
            </a:r>
            <a:r>
              <a:rPr lang="ko-KR" altLang="en-US" dirty="0"/>
              <a:t>크기의 메모리 할당</a:t>
            </a:r>
          </a:p>
          <a:p>
            <a:pPr lvl="2"/>
            <a:r>
              <a:rPr lang="ko-KR" altLang="en-US" dirty="0" smtClean="0"/>
              <a:t>객체 내 </a:t>
            </a:r>
            <a:r>
              <a:rPr lang="ko-KR" altLang="en-US" dirty="0" err="1" smtClean="0"/>
              <a:t>생성자</a:t>
            </a:r>
            <a:r>
              <a:rPr lang="ko-KR" altLang="en-US" dirty="0" smtClean="0"/>
              <a:t> </a:t>
            </a:r>
            <a:r>
              <a:rPr lang="ko-KR" altLang="en-US" dirty="0"/>
              <a:t>코드 실행</a:t>
            </a:r>
            <a:endParaRPr lang="en-US" altLang="ko-KR" dirty="0" smtClean="0"/>
          </a:p>
          <a:p>
            <a:r>
              <a:rPr lang="ko-KR" altLang="en-US" dirty="0" smtClean="0"/>
              <a:t>객체의 멤버 접근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객체 </a:t>
            </a:r>
            <a:r>
              <a:rPr lang="ko-KR" altLang="en-US" dirty="0" err="1" smtClean="0"/>
              <a:t>레퍼런스</a:t>
            </a:r>
            <a:r>
              <a:rPr lang="en-US" altLang="ko-KR" dirty="0" smtClean="0"/>
              <a:t>.</a:t>
            </a:r>
            <a:r>
              <a:rPr lang="ko-KR" altLang="en-US" dirty="0" smtClean="0"/>
              <a:t>멤버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6878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1870596-DAFA-46D2-82A7-2B6B5F8E0EA4}" type="slidenum">
              <a:rPr lang="ko-KR" altLang="en-US" smtClean="0"/>
              <a:t>16</a:t>
            </a:fld>
            <a:endParaRPr lang="ko-KR" altLang="en-US" dirty="0"/>
          </a:p>
        </p:txBody>
      </p:sp>
      <p:sp>
        <p:nvSpPr>
          <p:cNvPr id="8" name="제목 1"/>
          <p:cNvSpPr txBox="1">
            <a:spLocks/>
          </p:cNvSpPr>
          <p:nvPr/>
        </p:nvSpPr>
        <p:spPr>
          <a:xfrm>
            <a:off x="107504" y="126559"/>
            <a:ext cx="2520280" cy="5688632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rtl="0" eaLnBrk="1" latinLnBrk="1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100" dirty="0" smtClean="0"/>
              <a:t>객체 생성과 접근</a:t>
            </a:r>
            <a:endParaRPr lang="en-US" altLang="ko-KR" sz="2100" dirty="0" smtClean="0"/>
          </a:p>
          <a:p>
            <a:endParaRPr lang="en-US" altLang="ko-KR" sz="2000" dirty="0" smtClean="0"/>
          </a:p>
          <a:p>
            <a:r>
              <a:rPr lang="en-US" altLang="ko-KR" sz="1600" dirty="0" smtClean="0">
                <a:solidFill>
                  <a:schemeClr val="tx1"/>
                </a:solidFill>
              </a:rPr>
              <a:t>1. </a:t>
            </a:r>
            <a:r>
              <a:rPr lang="ko-KR" altLang="en-US" sz="1600" dirty="0" err="1" smtClean="0">
                <a:solidFill>
                  <a:schemeClr val="tx1"/>
                </a:solidFill>
              </a:rPr>
              <a:t>레퍼런스</a:t>
            </a:r>
            <a:r>
              <a:rPr lang="ko-KR" altLang="en-US" sz="1600" dirty="0" smtClean="0">
                <a:solidFill>
                  <a:schemeClr val="tx1"/>
                </a:solidFill>
              </a:rPr>
              <a:t> 변수 선언</a:t>
            </a:r>
            <a:endParaRPr lang="en-US" altLang="ko-KR" sz="1600" dirty="0" smtClean="0">
              <a:solidFill>
                <a:schemeClr val="tx1"/>
              </a:solidFill>
            </a:endParaRPr>
          </a:p>
          <a:p>
            <a:endParaRPr lang="en-US" altLang="ko-KR" sz="1600" dirty="0" smtClean="0">
              <a:solidFill>
                <a:schemeClr val="tx1"/>
              </a:solidFill>
            </a:endParaRPr>
          </a:p>
          <a:p>
            <a:endParaRPr lang="en-US" altLang="ko-KR" sz="1600" dirty="0" smtClean="0">
              <a:solidFill>
                <a:schemeClr val="tx1"/>
              </a:solidFill>
            </a:endParaRPr>
          </a:p>
          <a:p>
            <a:r>
              <a:rPr lang="en-US" altLang="ko-KR" sz="1600" dirty="0" smtClean="0">
                <a:solidFill>
                  <a:schemeClr val="tx1"/>
                </a:solidFill>
              </a:rPr>
              <a:t>2. </a:t>
            </a:r>
            <a:r>
              <a:rPr lang="ko-KR" altLang="en-US" sz="1600" dirty="0" smtClean="0">
                <a:solidFill>
                  <a:schemeClr val="tx1"/>
                </a:solidFill>
              </a:rPr>
              <a:t>객체 생성</a:t>
            </a:r>
            <a:endParaRPr lang="en-US" altLang="ko-KR" sz="1600" dirty="0" smtClean="0">
              <a:solidFill>
                <a:schemeClr val="tx1"/>
              </a:solidFill>
            </a:endParaRPr>
          </a:p>
          <a:p>
            <a:r>
              <a:rPr lang="en-US" altLang="ko-KR" sz="1600" dirty="0">
                <a:solidFill>
                  <a:schemeClr val="tx1"/>
                </a:solidFill>
              </a:rPr>
              <a:t> </a:t>
            </a:r>
            <a:r>
              <a:rPr lang="en-US" altLang="ko-KR" sz="1600" dirty="0" smtClean="0">
                <a:solidFill>
                  <a:schemeClr val="tx1"/>
                </a:solidFill>
              </a:rPr>
              <a:t>  </a:t>
            </a:r>
            <a:r>
              <a:rPr lang="en-US" altLang="ko-KR" sz="1800" dirty="0" smtClean="0">
                <a:solidFill>
                  <a:schemeClr val="tx1"/>
                </a:solidFill>
              </a:rPr>
              <a:t>- </a:t>
            </a:r>
            <a:r>
              <a:rPr lang="en-US" altLang="ko-KR" sz="1400" dirty="0" smtClean="0">
                <a:solidFill>
                  <a:schemeClr val="tx1"/>
                </a:solidFill>
              </a:rPr>
              <a:t>new </a:t>
            </a:r>
            <a:r>
              <a:rPr lang="ko-KR" altLang="en-US" sz="1400" dirty="0" smtClean="0">
                <a:solidFill>
                  <a:schemeClr val="tx1"/>
                </a:solidFill>
              </a:rPr>
              <a:t>연산자 이용</a:t>
            </a:r>
            <a:endParaRPr lang="en-US" altLang="ko-KR" sz="1400" dirty="0" smtClean="0">
              <a:solidFill>
                <a:schemeClr val="tx1"/>
              </a:solidFill>
            </a:endParaRPr>
          </a:p>
          <a:p>
            <a:r>
              <a:rPr lang="en-US" altLang="ko-KR" sz="1200" dirty="0">
                <a:solidFill>
                  <a:schemeClr val="tx1"/>
                </a:solidFill>
              </a:rPr>
              <a:t> </a:t>
            </a:r>
            <a:endParaRPr lang="en-US" altLang="ko-KR" sz="1600" dirty="0" smtClean="0">
              <a:solidFill>
                <a:schemeClr val="tx1"/>
              </a:solidFill>
            </a:endParaRPr>
          </a:p>
          <a:p>
            <a:endParaRPr lang="en-US" altLang="ko-KR" sz="1600" dirty="0" smtClean="0">
              <a:solidFill>
                <a:schemeClr val="tx1"/>
              </a:solidFill>
            </a:endParaRPr>
          </a:p>
          <a:p>
            <a:endParaRPr lang="en-US" altLang="ko-KR" sz="1600" dirty="0">
              <a:solidFill>
                <a:schemeClr val="tx1"/>
              </a:solidFill>
            </a:endParaRPr>
          </a:p>
          <a:p>
            <a:endParaRPr lang="en-US" altLang="ko-KR" sz="1600" dirty="0" smtClean="0">
              <a:solidFill>
                <a:schemeClr val="tx1"/>
              </a:solidFill>
            </a:endParaRPr>
          </a:p>
          <a:p>
            <a:endParaRPr lang="en-US" altLang="ko-KR" sz="1600" dirty="0">
              <a:solidFill>
                <a:schemeClr val="tx1"/>
              </a:solidFill>
            </a:endParaRPr>
          </a:p>
          <a:p>
            <a:r>
              <a:rPr lang="en-US" altLang="ko-KR" sz="1600" dirty="0" smtClean="0">
                <a:solidFill>
                  <a:schemeClr val="tx1"/>
                </a:solidFill>
              </a:rPr>
              <a:t>3(4). </a:t>
            </a:r>
            <a:r>
              <a:rPr lang="ko-KR" altLang="en-US" sz="1600" dirty="0" smtClean="0">
                <a:solidFill>
                  <a:schemeClr val="tx1"/>
                </a:solidFill>
              </a:rPr>
              <a:t>객체 멤버 접근</a:t>
            </a:r>
            <a:endParaRPr lang="en-US" altLang="ko-KR" sz="1600" dirty="0" smtClean="0">
              <a:solidFill>
                <a:schemeClr val="tx1"/>
              </a:solidFill>
            </a:endParaRPr>
          </a:p>
          <a:p>
            <a:r>
              <a:rPr lang="en-US" altLang="ko-KR" sz="1600" dirty="0">
                <a:solidFill>
                  <a:schemeClr val="tx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 </a:t>
            </a:r>
            <a:r>
              <a:rPr lang="en-US" altLang="ko-KR" sz="1600" dirty="0" smtClean="0">
                <a:solidFill>
                  <a:schemeClr val="tx1"/>
                </a:solidFill>
                <a:latin typeface="HY나무L" panose="02030600000101010101" pitchFamily="18" charset="-127"/>
                <a:ea typeface="HY나무L" panose="02030600000101010101" pitchFamily="18" charset="-127"/>
              </a:rPr>
              <a:t>  </a:t>
            </a:r>
            <a:r>
              <a:rPr lang="en-US" altLang="ko-KR" sz="1400" dirty="0" smtClean="0">
                <a:solidFill>
                  <a:schemeClr val="tx1"/>
                </a:solidFill>
                <a:latin typeface="+mj-ea"/>
              </a:rPr>
              <a:t>- </a:t>
            </a:r>
            <a:r>
              <a:rPr lang="ko-KR" altLang="en-US" sz="1400" dirty="0" smtClean="0">
                <a:solidFill>
                  <a:schemeClr val="tx1"/>
                </a:solidFill>
                <a:latin typeface="+mj-ea"/>
              </a:rPr>
              <a:t>점</a:t>
            </a:r>
            <a:r>
              <a:rPr lang="en-US" altLang="ko-KR" sz="1400" dirty="0" smtClean="0">
                <a:solidFill>
                  <a:schemeClr val="tx1"/>
                </a:solidFill>
                <a:latin typeface="+mj-ea"/>
              </a:rPr>
              <a:t>(.) </a:t>
            </a:r>
            <a:r>
              <a:rPr lang="ko-KR" altLang="en-US" sz="1400" dirty="0" smtClean="0">
                <a:solidFill>
                  <a:schemeClr val="tx1"/>
                </a:solidFill>
                <a:latin typeface="+mj-ea"/>
              </a:rPr>
              <a:t>연산자 이용</a:t>
            </a:r>
            <a:endParaRPr lang="en-US" altLang="ko-KR" sz="1400" dirty="0" smtClean="0">
              <a:solidFill>
                <a:schemeClr val="tx1"/>
              </a:solidFill>
              <a:latin typeface="+mj-ea"/>
            </a:endParaRPr>
          </a:p>
          <a:p>
            <a:endParaRPr lang="en-US" altLang="ko-KR" sz="1600" dirty="0" smtClean="0">
              <a:solidFill>
                <a:schemeClr val="tx1"/>
              </a:solidFill>
              <a:latin typeface="HY나무L" panose="02030600000101010101" pitchFamily="18" charset="-127"/>
              <a:ea typeface="HY나무L" panose="02030600000101010101" pitchFamily="18" charset="-127"/>
            </a:endParaRPr>
          </a:p>
          <a:p>
            <a:endParaRPr lang="ko-KR" altLang="en-US" sz="2000" dirty="0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692696"/>
            <a:ext cx="6761232" cy="572627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4399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예제 </a:t>
            </a:r>
            <a:r>
              <a:rPr lang="en-US" altLang="ko-KR" dirty="0" smtClean="0"/>
              <a:t>4-1 : </a:t>
            </a:r>
            <a:r>
              <a:rPr lang="en-US" altLang="ko-KR" dirty="0"/>
              <a:t>Circle </a:t>
            </a:r>
            <a:r>
              <a:rPr lang="ko-KR" altLang="en-US" dirty="0"/>
              <a:t>클래스의 객체 생성 및 활용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17</a:t>
            </a:fld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502402" y="1277926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반지름과 이름을 가진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Circle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클래스를 작성하고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, Circle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클래스의 객체를 생성하라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.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그리고 </a:t>
            </a:r>
            <a:r>
              <a:rPr lang="ko-KR" altLang="en-US" sz="14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객체가 생성된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모습을 그려보라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.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553214" y="1936773"/>
            <a:ext cx="5184576" cy="43242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100" b="1" dirty="0"/>
              <a:t>public class Circle {</a:t>
            </a:r>
          </a:p>
          <a:p>
            <a:pPr defTabSz="180000"/>
            <a:r>
              <a:rPr lang="en-US" altLang="ko-KR" sz="1100" b="1" dirty="0" smtClean="0"/>
              <a:t>	</a:t>
            </a:r>
            <a:r>
              <a:rPr lang="en-US" altLang="ko-KR" sz="1100" b="1" dirty="0" err="1" smtClean="0"/>
              <a:t>int</a:t>
            </a:r>
            <a:r>
              <a:rPr lang="en-US" altLang="ko-KR" sz="1100" b="1" dirty="0" smtClean="0"/>
              <a:t> </a:t>
            </a:r>
            <a:r>
              <a:rPr lang="en-US" altLang="ko-KR" sz="1100" b="1" dirty="0"/>
              <a:t>radius; </a:t>
            </a:r>
            <a:r>
              <a:rPr lang="en-US" altLang="ko-KR" sz="1100" dirty="0" smtClean="0"/>
              <a:t>					// </a:t>
            </a:r>
            <a:r>
              <a:rPr lang="ko-KR" altLang="en-US" sz="1100" dirty="0"/>
              <a:t>원의 </a:t>
            </a:r>
            <a:r>
              <a:rPr lang="ko-KR" altLang="en-US" sz="1100" dirty="0" smtClean="0"/>
              <a:t>반지름 필드</a:t>
            </a:r>
            <a:endParaRPr lang="ko-KR" altLang="en-US" sz="1100" dirty="0"/>
          </a:p>
          <a:p>
            <a:pPr defTabSz="180000"/>
            <a:r>
              <a:rPr lang="en-US" altLang="ko-KR" sz="1100" dirty="0" smtClean="0"/>
              <a:t>	</a:t>
            </a:r>
            <a:r>
              <a:rPr lang="en-US" altLang="ko-KR" sz="1100" b="1" dirty="0" smtClean="0"/>
              <a:t>String </a:t>
            </a:r>
            <a:r>
              <a:rPr lang="en-US" altLang="ko-KR" sz="1100" b="1" dirty="0"/>
              <a:t>name; </a:t>
            </a:r>
            <a:r>
              <a:rPr lang="en-US" altLang="ko-KR" sz="1100" dirty="0" smtClean="0"/>
              <a:t>				// </a:t>
            </a:r>
            <a:r>
              <a:rPr lang="ko-KR" altLang="en-US" sz="1100" dirty="0" smtClean="0"/>
              <a:t>원의 이름 필드</a:t>
            </a:r>
            <a:endParaRPr lang="ko-KR" altLang="en-US" sz="1100" dirty="0"/>
          </a:p>
          <a:p>
            <a:pPr defTabSz="180000"/>
            <a:endParaRPr lang="en-US" altLang="ko-KR" sz="1100" dirty="0" smtClean="0"/>
          </a:p>
          <a:p>
            <a:pPr defTabSz="180000"/>
            <a:r>
              <a:rPr lang="en-US" altLang="ko-KR" sz="1100" dirty="0"/>
              <a:t>	</a:t>
            </a:r>
            <a:r>
              <a:rPr lang="en-US" altLang="ko-KR" sz="1100" b="1" dirty="0" smtClean="0"/>
              <a:t>public</a:t>
            </a:r>
            <a:r>
              <a:rPr lang="ko-KR" altLang="en-US" sz="1100" b="1" dirty="0" smtClean="0"/>
              <a:t> </a:t>
            </a:r>
            <a:r>
              <a:rPr lang="en-US" altLang="ko-KR" sz="1100" b="1" dirty="0" smtClean="0"/>
              <a:t>Circle() { }	</a:t>
            </a:r>
            <a:r>
              <a:rPr lang="en-US" altLang="ko-KR" sz="1100" dirty="0" smtClean="0"/>
              <a:t>		// </a:t>
            </a:r>
            <a:r>
              <a:rPr lang="ko-KR" altLang="en-US" sz="1100" dirty="0" smtClean="0"/>
              <a:t>원의 </a:t>
            </a:r>
            <a:r>
              <a:rPr lang="ko-KR" altLang="en-US" sz="1100" dirty="0" err="1" smtClean="0"/>
              <a:t>생성자</a:t>
            </a:r>
            <a:endParaRPr lang="en-US" altLang="ko-KR" sz="1100" dirty="0" smtClean="0"/>
          </a:p>
          <a:p>
            <a:pPr defTabSz="180000"/>
            <a:endParaRPr lang="en-US" altLang="ko-KR" sz="1100" dirty="0" smtClean="0"/>
          </a:p>
          <a:p>
            <a:pPr defTabSz="180000"/>
            <a:r>
              <a:rPr lang="en-US" altLang="ko-KR" sz="1100" dirty="0"/>
              <a:t>	</a:t>
            </a:r>
            <a:r>
              <a:rPr lang="en-US" altLang="ko-KR" sz="1100" b="1" dirty="0" smtClean="0"/>
              <a:t>public </a:t>
            </a:r>
            <a:r>
              <a:rPr lang="en-US" altLang="ko-KR" sz="1100" b="1" dirty="0"/>
              <a:t>double </a:t>
            </a:r>
            <a:r>
              <a:rPr lang="en-US" altLang="ko-KR" sz="1100" b="1" dirty="0" err="1"/>
              <a:t>getArea</a:t>
            </a:r>
            <a:r>
              <a:rPr lang="en-US" altLang="ko-KR" sz="1100" b="1" dirty="0"/>
              <a:t>() </a:t>
            </a:r>
            <a:r>
              <a:rPr lang="en-US" altLang="ko-KR" sz="1100" dirty="0"/>
              <a:t>{ </a:t>
            </a:r>
            <a:r>
              <a:rPr lang="en-US" altLang="ko-KR" sz="1100" dirty="0" smtClean="0"/>
              <a:t>	// </a:t>
            </a:r>
            <a:r>
              <a:rPr lang="ko-KR" altLang="en-US" sz="1100" dirty="0" smtClean="0"/>
              <a:t>원의 면적 계산 </a:t>
            </a:r>
            <a:r>
              <a:rPr lang="ko-KR" altLang="en-US" sz="1100" dirty="0" err="1" smtClean="0"/>
              <a:t>메소드</a:t>
            </a:r>
            <a:endParaRPr lang="ko-KR" altLang="en-US" sz="1100" dirty="0"/>
          </a:p>
          <a:p>
            <a:pPr defTabSz="180000"/>
            <a:r>
              <a:rPr lang="en-US" altLang="ko-KR" sz="1100" dirty="0" smtClean="0"/>
              <a:t>		return </a:t>
            </a:r>
            <a:r>
              <a:rPr lang="en-US" altLang="ko-KR" sz="1100" dirty="0"/>
              <a:t>3.14*radius*radius;</a:t>
            </a:r>
          </a:p>
          <a:p>
            <a:pPr defTabSz="180000"/>
            <a:r>
              <a:rPr lang="en-US" altLang="ko-KR" sz="1100" dirty="0" smtClean="0"/>
              <a:t>	}</a:t>
            </a:r>
            <a:endParaRPr lang="en-US" altLang="ko-KR" sz="1100" dirty="0"/>
          </a:p>
          <a:p>
            <a:pPr defTabSz="180000"/>
            <a:endParaRPr lang="en-US" altLang="ko-KR" sz="1100" dirty="0" smtClean="0"/>
          </a:p>
          <a:p>
            <a:pPr defTabSz="180000"/>
            <a:r>
              <a:rPr lang="en-US" altLang="ko-KR" sz="1100" dirty="0"/>
              <a:t>	</a:t>
            </a:r>
            <a:r>
              <a:rPr lang="en-US" altLang="ko-KR" sz="1100" dirty="0" smtClean="0"/>
              <a:t>public </a:t>
            </a:r>
            <a:r>
              <a:rPr lang="en-US" altLang="ko-KR" sz="1100" dirty="0"/>
              <a:t>static void main(String[] </a:t>
            </a:r>
            <a:r>
              <a:rPr lang="en-US" altLang="ko-KR" sz="1100" dirty="0" err="1"/>
              <a:t>args</a:t>
            </a:r>
            <a:r>
              <a:rPr lang="en-US" altLang="ko-KR" sz="1100" dirty="0"/>
              <a:t>) {</a:t>
            </a:r>
          </a:p>
          <a:p>
            <a:pPr defTabSz="180000"/>
            <a:r>
              <a:rPr lang="en-US" altLang="ko-KR" sz="1100" dirty="0" smtClean="0"/>
              <a:t>		</a:t>
            </a:r>
            <a:r>
              <a:rPr lang="en-US" altLang="ko-KR" sz="1100" b="1" dirty="0" smtClean="0"/>
              <a:t>Circle </a:t>
            </a:r>
            <a:r>
              <a:rPr lang="en-US" altLang="ko-KR" sz="1100" b="1" dirty="0"/>
              <a:t>pizza; </a:t>
            </a:r>
            <a:endParaRPr lang="en-US" altLang="ko-KR" sz="1100" b="1" dirty="0" smtClean="0"/>
          </a:p>
          <a:p>
            <a:pPr defTabSz="180000"/>
            <a:r>
              <a:rPr lang="en-US" altLang="ko-KR" sz="1100" dirty="0" smtClean="0"/>
              <a:t>		</a:t>
            </a:r>
            <a:r>
              <a:rPr lang="en-US" altLang="ko-KR" sz="1100" b="1" dirty="0" smtClean="0"/>
              <a:t>pizza </a:t>
            </a:r>
            <a:r>
              <a:rPr lang="en-US" altLang="ko-KR" sz="1100" b="1" dirty="0"/>
              <a:t>= new Circle(); </a:t>
            </a:r>
            <a:r>
              <a:rPr lang="en-US" altLang="ko-KR" sz="1100" b="1" dirty="0" smtClean="0"/>
              <a:t>					</a:t>
            </a:r>
            <a:r>
              <a:rPr lang="en-US" altLang="ko-KR" sz="1100" dirty="0" smtClean="0"/>
              <a:t>// </a:t>
            </a:r>
            <a:r>
              <a:rPr lang="en-US" altLang="ko-KR" sz="1100" dirty="0"/>
              <a:t>Circle </a:t>
            </a:r>
            <a:r>
              <a:rPr lang="ko-KR" altLang="en-US" sz="1100" dirty="0"/>
              <a:t>객체 생성</a:t>
            </a:r>
          </a:p>
          <a:p>
            <a:pPr defTabSz="180000"/>
            <a:r>
              <a:rPr lang="en-US" altLang="ko-KR" sz="1100" dirty="0" smtClean="0"/>
              <a:t>		</a:t>
            </a:r>
            <a:r>
              <a:rPr lang="en-US" altLang="ko-KR" sz="1100" dirty="0" err="1" smtClean="0"/>
              <a:t>pizza.radius</a:t>
            </a:r>
            <a:r>
              <a:rPr lang="en-US" altLang="ko-KR" sz="1100" dirty="0" smtClean="0"/>
              <a:t> </a:t>
            </a:r>
            <a:r>
              <a:rPr lang="en-US" altLang="ko-KR" sz="1100" dirty="0"/>
              <a:t>= 10; </a:t>
            </a:r>
            <a:r>
              <a:rPr lang="en-US" altLang="ko-KR" sz="1100" dirty="0" smtClean="0"/>
              <a:t>						// </a:t>
            </a:r>
            <a:r>
              <a:rPr lang="ko-KR" altLang="en-US" sz="1100" dirty="0"/>
              <a:t>피자의 반지름을 </a:t>
            </a:r>
            <a:r>
              <a:rPr lang="en-US" altLang="ko-KR" sz="1100" dirty="0"/>
              <a:t>10</a:t>
            </a:r>
            <a:r>
              <a:rPr lang="ko-KR" altLang="en-US" sz="1100" dirty="0"/>
              <a:t>으로 설정</a:t>
            </a:r>
          </a:p>
          <a:p>
            <a:pPr defTabSz="180000"/>
            <a:r>
              <a:rPr lang="en-US" altLang="ko-KR" sz="1100" dirty="0" smtClean="0"/>
              <a:t>		pizza.name </a:t>
            </a:r>
            <a:r>
              <a:rPr lang="en-US" altLang="ko-KR" sz="1100" dirty="0"/>
              <a:t>= "</a:t>
            </a:r>
            <a:r>
              <a:rPr lang="ko-KR" altLang="en-US" sz="1100" dirty="0"/>
              <a:t>자바피자</a:t>
            </a:r>
            <a:r>
              <a:rPr lang="en-US" altLang="ko-KR" sz="1100" dirty="0"/>
              <a:t>"; </a:t>
            </a:r>
            <a:r>
              <a:rPr lang="en-US" altLang="ko-KR" sz="1100" dirty="0" smtClean="0"/>
              <a:t>			// </a:t>
            </a:r>
            <a:r>
              <a:rPr lang="ko-KR" altLang="en-US" sz="1100" dirty="0"/>
              <a:t>피자의 이름 설정</a:t>
            </a:r>
          </a:p>
          <a:p>
            <a:pPr defTabSz="180000"/>
            <a:r>
              <a:rPr lang="en-US" altLang="ko-KR" sz="1100" dirty="0" smtClean="0"/>
              <a:t>		double </a:t>
            </a:r>
            <a:r>
              <a:rPr lang="en-US" altLang="ko-KR" sz="1100" dirty="0"/>
              <a:t>area = </a:t>
            </a:r>
            <a:r>
              <a:rPr lang="en-US" altLang="ko-KR" sz="1100" dirty="0" err="1"/>
              <a:t>pizza.getArea</a:t>
            </a:r>
            <a:r>
              <a:rPr lang="en-US" altLang="ko-KR" sz="1100" dirty="0"/>
              <a:t>(); </a:t>
            </a:r>
            <a:r>
              <a:rPr lang="en-US" altLang="ko-KR" sz="1100" dirty="0" smtClean="0"/>
              <a:t>		// </a:t>
            </a:r>
            <a:r>
              <a:rPr lang="ko-KR" altLang="en-US" sz="1100" dirty="0"/>
              <a:t>피자의 면적 알아내기</a:t>
            </a:r>
          </a:p>
          <a:p>
            <a:pPr defTabSz="180000"/>
            <a:r>
              <a:rPr lang="en-US" altLang="ko-KR" sz="1100" dirty="0" smtClean="0"/>
              <a:t>		</a:t>
            </a:r>
            <a:r>
              <a:rPr lang="en-US" altLang="ko-KR" sz="1100" dirty="0" err="1" smtClean="0"/>
              <a:t>System.out.println</a:t>
            </a:r>
            <a:r>
              <a:rPr lang="en-US" altLang="ko-KR" sz="1100" dirty="0" smtClean="0"/>
              <a:t>(pizza.name </a:t>
            </a:r>
            <a:r>
              <a:rPr lang="en-US" altLang="ko-KR" sz="1100" dirty="0"/>
              <a:t>+ "</a:t>
            </a:r>
            <a:r>
              <a:rPr lang="ko-KR" altLang="en-US" sz="1100" dirty="0"/>
              <a:t>의 면적은 </a:t>
            </a:r>
            <a:r>
              <a:rPr lang="en-US" altLang="ko-KR" sz="1100" dirty="0"/>
              <a:t>" + area</a:t>
            </a:r>
            <a:r>
              <a:rPr lang="en-US" altLang="ko-KR" sz="1100" dirty="0" smtClean="0"/>
              <a:t>);</a:t>
            </a:r>
          </a:p>
          <a:p>
            <a:pPr defTabSz="180000"/>
            <a:endParaRPr lang="en-US" altLang="ko-KR" sz="1100" dirty="0"/>
          </a:p>
          <a:p>
            <a:pPr defTabSz="180000"/>
            <a:r>
              <a:rPr lang="en-US" altLang="ko-KR" sz="1100" dirty="0" smtClean="0"/>
              <a:t>		</a:t>
            </a:r>
            <a:r>
              <a:rPr lang="en-US" altLang="ko-KR" sz="1100" b="1" dirty="0" smtClean="0"/>
              <a:t>Circle </a:t>
            </a:r>
            <a:r>
              <a:rPr lang="en-US" altLang="ko-KR" sz="1100" b="1" dirty="0"/>
              <a:t>donut = new Circle(); </a:t>
            </a:r>
            <a:r>
              <a:rPr lang="en-US" altLang="ko-KR" sz="1100" b="1" dirty="0" smtClean="0"/>
              <a:t>		</a:t>
            </a:r>
            <a:r>
              <a:rPr lang="en-US" altLang="ko-KR" sz="1100" dirty="0" smtClean="0"/>
              <a:t>// </a:t>
            </a:r>
            <a:r>
              <a:rPr lang="en-US" altLang="ko-KR" sz="1100" dirty="0"/>
              <a:t>Circle </a:t>
            </a:r>
            <a:r>
              <a:rPr lang="ko-KR" altLang="en-US" sz="1100" dirty="0"/>
              <a:t>객체 생성</a:t>
            </a:r>
          </a:p>
          <a:p>
            <a:pPr defTabSz="180000"/>
            <a:r>
              <a:rPr lang="en-US" altLang="ko-KR" sz="1100" dirty="0" smtClean="0"/>
              <a:t>		</a:t>
            </a:r>
            <a:r>
              <a:rPr lang="en-US" altLang="ko-KR" sz="1100" dirty="0" err="1" smtClean="0"/>
              <a:t>donut.radius</a:t>
            </a:r>
            <a:r>
              <a:rPr lang="en-US" altLang="ko-KR" sz="1100" dirty="0" smtClean="0"/>
              <a:t> </a:t>
            </a:r>
            <a:r>
              <a:rPr lang="en-US" altLang="ko-KR" sz="1100" dirty="0"/>
              <a:t>= 2; </a:t>
            </a:r>
            <a:r>
              <a:rPr lang="en-US" altLang="ko-KR" sz="1100" dirty="0" smtClean="0"/>
              <a:t>						// </a:t>
            </a:r>
            <a:r>
              <a:rPr lang="ko-KR" altLang="en-US" sz="1100" dirty="0"/>
              <a:t>도넛의 반지름을 </a:t>
            </a:r>
            <a:r>
              <a:rPr lang="en-US" altLang="ko-KR" sz="1100" dirty="0"/>
              <a:t>2</a:t>
            </a:r>
            <a:r>
              <a:rPr lang="ko-KR" altLang="en-US" sz="1100" dirty="0"/>
              <a:t>로 설정</a:t>
            </a:r>
          </a:p>
          <a:p>
            <a:pPr defTabSz="180000"/>
            <a:r>
              <a:rPr lang="en-US" altLang="ko-KR" sz="1100" dirty="0" smtClean="0"/>
              <a:t>		donut.name </a:t>
            </a:r>
            <a:r>
              <a:rPr lang="en-US" altLang="ko-KR" sz="1100" dirty="0"/>
              <a:t>= "</a:t>
            </a:r>
            <a:r>
              <a:rPr lang="ko-KR" altLang="en-US" sz="1100" dirty="0"/>
              <a:t>자바도넛</a:t>
            </a:r>
            <a:r>
              <a:rPr lang="en-US" altLang="ko-KR" sz="1100" dirty="0"/>
              <a:t>"; </a:t>
            </a:r>
            <a:r>
              <a:rPr lang="en-US" altLang="ko-KR" sz="1100" dirty="0" smtClean="0"/>
              <a:t>			// </a:t>
            </a:r>
            <a:r>
              <a:rPr lang="ko-KR" altLang="en-US" sz="1100" dirty="0"/>
              <a:t>도넛의 이름 설정</a:t>
            </a:r>
          </a:p>
          <a:p>
            <a:pPr defTabSz="180000"/>
            <a:r>
              <a:rPr lang="en-US" altLang="ko-KR" sz="1100" dirty="0" smtClean="0"/>
              <a:t>		area </a:t>
            </a:r>
            <a:r>
              <a:rPr lang="en-US" altLang="ko-KR" sz="1100" dirty="0"/>
              <a:t>= </a:t>
            </a:r>
            <a:r>
              <a:rPr lang="en-US" altLang="ko-KR" sz="1100" dirty="0" err="1"/>
              <a:t>donut.getArea</a:t>
            </a:r>
            <a:r>
              <a:rPr lang="en-US" altLang="ko-KR" sz="1100" dirty="0"/>
              <a:t>(); </a:t>
            </a:r>
            <a:r>
              <a:rPr lang="en-US" altLang="ko-KR" sz="1100" dirty="0" smtClean="0"/>
              <a:t>				// </a:t>
            </a:r>
            <a:r>
              <a:rPr lang="ko-KR" altLang="en-US" sz="1100" dirty="0"/>
              <a:t>도넛의 면적 알아내기</a:t>
            </a:r>
          </a:p>
          <a:p>
            <a:pPr defTabSz="180000"/>
            <a:r>
              <a:rPr lang="en-US" altLang="ko-KR" sz="1100" dirty="0" smtClean="0"/>
              <a:t>		</a:t>
            </a:r>
            <a:r>
              <a:rPr lang="en-US" altLang="ko-KR" sz="1100" dirty="0" err="1" smtClean="0"/>
              <a:t>System.out.println</a:t>
            </a:r>
            <a:r>
              <a:rPr lang="en-US" altLang="ko-KR" sz="1100" dirty="0" smtClean="0"/>
              <a:t>(donut.name </a:t>
            </a:r>
            <a:r>
              <a:rPr lang="en-US" altLang="ko-KR" sz="1100" dirty="0"/>
              <a:t>+ "</a:t>
            </a:r>
            <a:r>
              <a:rPr lang="ko-KR" altLang="en-US" sz="1100" dirty="0"/>
              <a:t>의 면적은 </a:t>
            </a:r>
            <a:r>
              <a:rPr lang="en-US" altLang="ko-KR" sz="1100" dirty="0"/>
              <a:t>" + area);</a:t>
            </a:r>
          </a:p>
          <a:p>
            <a:pPr defTabSz="180000"/>
            <a:r>
              <a:rPr lang="en-US" altLang="ko-KR" sz="1100" dirty="0" smtClean="0"/>
              <a:t>	}</a:t>
            </a:r>
            <a:endParaRPr lang="en-US" altLang="ko-KR" sz="1100" dirty="0"/>
          </a:p>
          <a:p>
            <a:pPr defTabSz="180000"/>
            <a:r>
              <a:rPr lang="en-US" altLang="ko-KR" sz="1100" dirty="0"/>
              <a:t>}</a:t>
            </a:r>
            <a:endParaRPr lang="ko-KR" altLang="en-US" sz="1100" dirty="0"/>
          </a:p>
        </p:txBody>
      </p:sp>
      <p:sp>
        <p:nvSpPr>
          <p:cNvPr id="8" name="직사각형 7"/>
          <p:cNvSpPr/>
          <p:nvPr/>
        </p:nvSpPr>
        <p:spPr>
          <a:xfrm>
            <a:off x="553214" y="6335106"/>
            <a:ext cx="5184576" cy="461665"/>
          </a:xfrm>
          <a:prstGeom prst="rect">
            <a:avLst/>
          </a:prstGeom>
          <a:solidFill>
            <a:srgbClr val="DAEEC4"/>
          </a:solidFill>
        </p:spPr>
        <p:txBody>
          <a:bodyPr wrap="square">
            <a:spAutoFit/>
          </a:bodyPr>
          <a:lstStyle/>
          <a:p>
            <a:r>
              <a:rPr lang="ko-KR" altLang="en-US" sz="1200" dirty="0"/>
              <a:t>자바피자의 면적은 </a:t>
            </a:r>
            <a:r>
              <a:rPr lang="en-US" altLang="ko-KR" sz="1200" dirty="0"/>
              <a:t>314.0</a:t>
            </a:r>
          </a:p>
          <a:p>
            <a:r>
              <a:rPr lang="ko-KR" altLang="en-US" sz="1200" dirty="0"/>
              <a:t>자바도넛의 면적은 </a:t>
            </a:r>
            <a:r>
              <a:rPr lang="en-US" altLang="ko-KR" sz="1200" dirty="0"/>
              <a:t>12.56</a:t>
            </a:r>
            <a:endParaRPr lang="ko-KR" altLang="en-US" sz="1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051" y="1796735"/>
            <a:ext cx="2358538" cy="200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051" y="4098904"/>
            <a:ext cx="2358538" cy="205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56176" y="2924944"/>
            <a:ext cx="10518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public Circle() { }</a:t>
            </a:r>
            <a:endParaRPr lang="ko-KR" altLang="en-US" sz="900" dirty="0"/>
          </a:p>
        </p:txBody>
      </p:sp>
      <p:sp>
        <p:nvSpPr>
          <p:cNvPr id="10" name="TextBox 9"/>
          <p:cNvSpPr txBox="1"/>
          <p:nvPr/>
        </p:nvSpPr>
        <p:spPr>
          <a:xfrm>
            <a:off x="6156175" y="5301208"/>
            <a:ext cx="105189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 smtClean="0"/>
              <a:t>public Circle() { }</a:t>
            </a:r>
            <a:endParaRPr lang="ko-KR" altLang="en-US" sz="900" dirty="0"/>
          </a:p>
        </p:txBody>
      </p:sp>
    </p:spTree>
    <p:extLst>
      <p:ext uri="{BB962C8B-B14F-4D97-AF65-F5344CB8AC3E}">
        <p14:creationId xmlns:p14="http://schemas.microsoft.com/office/powerpoint/2010/main" val="353998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 smtClean="0"/>
              <a:t>예제 </a:t>
            </a:r>
            <a:r>
              <a:rPr lang="en-US" altLang="ko-KR" dirty="0" smtClean="0"/>
              <a:t>4-2 : </a:t>
            </a:r>
            <a:r>
              <a:rPr lang="en-US" altLang="ko-KR" dirty="0"/>
              <a:t>Rectangle </a:t>
            </a:r>
            <a:r>
              <a:rPr lang="ko-KR" altLang="en-US" dirty="0"/>
              <a:t>클래스 만들기 </a:t>
            </a:r>
            <a:r>
              <a:rPr lang="ko-KR" altLang="en-US" dirty="0" smtClean="0"/>
              <a:t>연습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18</a:t>
            </a:fld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539552" y="1268760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너비와 높이를 </a:t>
            </a:r>
            <a:r>
              <a:rPr lang="ko-KR" altLang="en-US" sz="14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입력 받아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사각형의 합을 출력하는 프로그램을 작성하라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.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너비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(width)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와 높이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(height)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필드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그리고 면적 값을 제공하는 </a:t>
            </a:r>
            <a:r>
              <a:rPr lang="en-US" altLang="ko-KR" sz="1400" dirty="0" err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getArea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() </a:t>
            </a:r>
            <a:r>
              <a:rPr lang="ko-KR" altLang="en-US" sz="1400" dirty="0" err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메소드를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가진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Rectangle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클래스를 만들어 활용하라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. </a:t>
            </a:r>
            <a:endParaRPr lang="ko-KR" altLang="en-US" sz="14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11560" y="1897662"/>
            <a:ext cx="5040560" cy="43396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200" dirty="0"/>
              <a:t>import </a:t>
            </a:r>
            <a:r>
              <a:rPr lang="en-US" altLang="ko-KR" sz="1200" dirty="0" err="1"/>
              <a:t>java.util.Scanner</a:t>
            </a:r>
            <a:r>
              <a:rPr lang="en-US" altLang="ko-KR" sz="1200" dirty="0"/>
              <a:t>;</a:t>
            </a:r>
          </a:p>
          <a:p>
            <a:pPr defTabSz="180000"/>
            <a:endParaRPr lang="ko-KR" altLang="en-US" sz="1200" dirty="0"/>
          </a:p>
          <a:p>
            <a:pPr defTabSz="180000"/>
            <a:r>
              <a:rPr lang="en-US" altLang="ko-KR" sz="1200" dirty="0"/>
              <a:t>public class Rectangle {</a:t>
            </a:r>
          </a:p>
          <a:p>
            <a:pPr defTabSz="180000"/>
            <a:r>
              <a:rPr lang="en-US" altLang="ko-KR" sz="1200" dirty="0" smtClean="0"/>
              <a:t>	</a:t>
            </a:r>
            <a:r>
              <a:rPr lang="en-US" altLang="ko-KR" sz="1200" dirty="0" err="1" smtClean="0"/>
              <a:t>int</a:t>
            </a:r>
            <a:r>
              <a:rPr lang="en-US" altLang="ko-KR" sz="1200" dirty="0" smtClean="0"/>
              <a:t> </a:t>
            </a:r>
            <a:r>
              <a:rPr lang="en-US" altLang="ko-KR" sz="1200" dirty="0"/>
              <a:t>width;</a:t>
            </a:r>
          </a:p>
          <a:p>
            <a:pPr defTabSz="180000"/>
            <a:r>
              <a:rPr lang="en-US" altLang="ko-KR" sz="1200" dirty="0" smtClean="0"/>
              <a:t>	</a:t>
            </a:r>
            <a:r>
              <a:rPr lang="en-US" altLang="ko-KR" sz="1200" dirty="0" err="1" smtClean="0"/>
              <a:t>int</a:t>
            </a:r>
            <a:r>
              <a:rPr lang="en-US" altLang="ko-KR" sz="1200" dirty="0" smtClean="0"/>
              <a:t> </a:t>
            </a:r>
            <a:r>
              <a:rPr lang="en-US" altLang="ko-KR" sz="1200" dirty="0"/>
              <a:t>height;</a:t>
            </a:r>
          </a:p>
          <a:p>
            <a:pPr defTabSz="180000"/>
            <a:endParaRPr lang="ko-KR" altLang="en-US" sz="1200" dirty="0"/>
          </a:p>
          <a:p>
            <a:pPr defTabSz="180000"/>
            <a:r>
              <a:rPr lang="en-US" altLang="ko-KR" sz="1200" dirty="0" smtClean="0"/>
              <a:t>	public </a:t>
            </a:r>
            <a:r>
              <a:rPr lang="en-US" altLang="ko-KR" sz="1200" dirty="0" err="1"/>
              <a:t>int</a:t>
            </a:r>
            <a:r>
              <a:rPr lang="en-US" altLang="ko-KR" sz="1200" dirty="0"/>
              <a:t> </a:t>
            </a:r>
            <a:r>
              <a:rPr lang="en-US" altLang="ko-KR" sz="1200" dirty="0" err="1"/>
              <a:t>getArea</a:t>
            </a:r>
            <a:r>
              <a:rPr lang="en-US" altLang="ko-KR" sz="1200" dirty="0"/>
              <a:t>() {</a:t>
            </a:r>
          </a:p>
          <a:p>
            <a:pPr defTabSz="180000"/>
            <a:r>
              <a:rPr lang="en-US" altLang="ko-KR" sz="1200" dirty="0" smtClean="0"/>
              <a:t>		return </a:t>
            </a:r>
            <a:r>
              <a:rPr lang="en-US" altLang="ko-KR" sz="1200" dirty="0"/>
              <a:t>width*height;</a:t>
            </a:r>
          </a:p>
          <a:p>
            <a:pPr defTabSz="180000"/>
            <a:r>
              <a:rPr lang="en-US" altLang="ko-KR" sz="1200" dirty="0" smtClean="0"/>
              <a:t>	}</a:t>
            </a:r>
            <a:endParaRPr lang="en-US" altLang="ko-KR" sz="1200" dirty="0"/>
          </a:p>
          <a:p>
            <a:pPr defTabSz="180000"/>
            <a:endParaRPr lang="ko-KR" altLang="en-US" sz="1200" dirty="0"/>
          </a:p>
          <a:p>
            <a:pPr defTabSz="180000"/>
            <a:r>
              <a:rPr lang="en-US" altLang="ko-KR" sz="1200" dirty="0" smtClean="0"/>
              <a:t>	public </a:t>
            </a:r>
            <a:r>
              <a:rPr lang="en-US" altLang="ko-KR" sz="1200" dirty="0"/>
              <a:t>static void main(String[] </a:t>
            </a:r>
            <a:r>
              <a:rPr lang="en-US" altLang="ko-KR" sz="1200" dirty="0" err="1"/>
              <a:t>args</a:t>
            </a:r>
            <a:r>
              <a:rPr lang="en-US" altLang="ko-KR" sz="1200" dirty="0"/>
              <a:t>) {</a:t>
            </a:r>
          </a:p>
          <a:p>
            <a:pPr defTabSz="180000"/>
            <a:r>
              <a:rPr lang="en-US" altLang="ko-KR" sz="1200" dirty="0" smtClean="0"/>
              <a:t>		Rectangle </a:t>
            </a:r>
            <a:r>
              <a:rPr lang="en-US" altLang="ko-KR" sz="1200" dirty="0" err="1"/>
              <a:t>rect</a:t>
            </a:r>
            <a:r>
              <a:rPr lang="en-US" altLang="ko-KR" sz="1200" dirty="0"/>
              <a:t> = </a:t>
            </a:r>
            <a:r>
              <a:rPr lang="en-US" altLang="ko-KR" sz="1200" b="1" dirty="0"/>
              <a:t>new Rectangle();</a:t>
            </a:r>
            <a:r>
              <a:rPr lang="en-US" altLang="ko-KR" sz="1200" dirty="0"/>
              <a:t> // </a:t>
            </a:r>
            <a:r>
              <a:rPr lang="ko-KR" altLang="en-US" sz="1200" dirty="0"/>
              <a:t>객체 생성</a:t>
            </a:r>
          </a:p>
          <a:p>
            <a:pPr defTabSz="180000"/>
            <a:r>
              <a:rPr lang="en-US" altLang="ko-KR" sz="1200" dirty="0" smtClean="0"/>
              <a:t>		Scanner </a:t>
            </a:r>
            <a:r>
              <a:rPr lang="en-US" altLang="ko-KR" sz="1200" dirty="0" err="1"/>
              <a:t>scanner</a:t>
            </a:r>
            <a:r>
              <a:rPr lang="en-US" altLang="ko-KR" sz="1200" dirty="0"/>
              <a:t> = new Scanner(System.in);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System.out.print</a:t>
            </a:r>
            <a:r>
              <a:rPr lang="en-US" altLang="ko-KR" sz="1200" dirty="0"/>
              <a:t>("&gt;&gt; </a:t>
            </a:r>
            <a:r>
              <a:rPr lang="en-US" altLang="ko-KR" sz="1200" dirty="0" smtClean="0"/>
              <a:t>");</a:t>
            </a:r>
          </a:p>
          <a:p>
            <a:pPr defTabSz="180000"/>
            <a:endParaRPr lang="en-US" altLang="ko-KR" sz="1200" dirty="0"/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b="1" dirty="0" err="1" smtClean="0"/>
              <a:t>rect.width</a:t>
            </a:r>
            <a:r>
              <a:rPr lang="en-US" altLang="ko-KR" sz="1200" dirty="0" smtClean="0"/>
              <a:t> </a:t>
            </a:r>
            <a:r>
              <a:rPr lang="en-US" altLang="ko-KR" sz="1200" dirty="0"/>
              <a:t>= </a:t>
            </a:r>
            <a:r>
              <a:rPr lang="en-US" altLang="ko-KR" sz="1200" dirty="0" err="1"/>
              <a:t>scanner.nextInt</a:t>
            </a:r>
            <a:r>
              <a:rPr lang="en-US" altLang="ko-KR" sz="1200" dirty="0"/>
              <a:t>();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b="1" dirty="0" err="1" smtClean="0"/>
              <a:t>rect.height</a:t>
            </a:r>
            <a:r>
              <a:rPr lang="en-US" altLang="ko-KR" sz="1200" dirty="0" smtClean="0"/>
              <a:t> </a:t>
            </a:r>
            <a:r>
              <a:rPr lang="en-US" altLang="ko-KR" sz="1200" dirty="0"/>
              <a:t>= </a:t>
            </a:r>
            <a:r>
              <a:rPr lang="en-US" altLang="ko-KR" sz="1200" dirty="0" err="1"/>
              <a:t>scanner.nextInt</a:t>
            </a:r>
            <a:r>
              <a:rPr lang="en-US" altLang="ko-KR" sz="1200" dirty="0" smtClean="0"/>
              <a:t>();</a:t>
            </a:r>
          </a:p>
          <a:p>
            <a:pPr defTabSz="180000"/>
            <a:endParaRPr lang="en-US" altLang="ko-KR" sz="1200" dirty="0"/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System.out.println</a:t>
            </a:r>
            <a:r>
              <a:rPr lang="en-US" altLang="ko-KR" sz="1200" dirty="0"/>
              <a:t>("</a:t>
            </a:r>
            <a:r>
              <a:rPr lang="ko-KR" altLang="en-US" sz="1200" dirty="0"/>
              <a:t>사각형의 면적은 </a:t>
            </a:r>
            <a:r>
              <a:rPr lang="en-US" altLang="ko-KR" sz="1200" dirty="0"/>
              <a:t>"</a:t>
            </a:r>
            <a:r>
              <a:rPr lang="ko-KR" altLang="en-US" sz="1200" dirty="0"/>
              <a:t> </a:t>
            </a:r>
            <a:r>
              <a:rPr lang="en-US" altLang="ko-KR" sz="1200" dirty="0"/>
              <a:t>+ </a:t>
            </a:r>
            <a:r>
              <a:rPr lang="en-US" altLang="ko-KR" sz="1200" b="1" dirty="0" err="1"/>
              <a:t>rect.getArea</a:t>
            </a:r>
            <a:r>
              <a:rPr lang="en-US" altLang="ko-KR" sz="1200" b="1" dirty="0" smtClean="0"/>
              <a:t>()</a:t>
            </a:r>
            <a:r>
              <a:rPr lang="en-US" altLang="ko-KR" sz="1200" dirty="0" smtClean="0"/>
              <a:t>);</a:t>
            </a:r>
          </a:p>
          <a:p>
            <a:pPr defTabSz="180000"/>
            <a:endParaRPr lang="en-US" altLang="ko-KR" sz="1200" dirty="0"/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scanner.close</a:t>
            </a:r>
            <a:r>
              <a:rPr lang="en-US" altLang="ko-KR" sz="1200" dirty="0"/>
              <a:t>();</a:t>
            </a:r>
          </a:p>
          <a:p>
            <a:pPr defTabSz="180000"/>
            <a:r>
              <a:rPr lang="en-US" altLang="ko-KR" sz="1200" dirty="0" smtClean="0"/>
              <a:t>	}</a:t>
            </a:r>
            <a:endParaRPr lang="en-US" altLang="ko-KR" sz="1200" dirty="0"/>
          </a:p>
          <a:p>
            <a:pPr defTabSz="180000"/>
            <a:r>
              <a:rPr lang="en-US" altLang="ko-KR" sz="1200" dirty="0"/>
              <a:t>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6136" y="5748961"/>
            <a:ext cx="1656184" cy="461665"/>
          </a:xfrm>
          <a:prstGeom prst="rect">
            <a:avLst/>
          </a:prstGeom>
          <a:solidFill>
            <a:srgbClr val="DAEEC4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200">
                <a:solidFill>
                  <a:srgbClr val="00B050"/>
                </a:solidFill>
              </a:defRPr>
            </a:lvl1pPr>
          </a:lstStyle>
          <a:p>
            <a:pPr fontAlgn="base"/>
            <a:r>
              <a:rPr lang="en-US" altLang="ko-KR" dirty="0">
                <a:solidFill>
                  <a:schemeClr val="tx1"/>
                </a:solidFill>
              </a:rPr>
              <a:t>&gt;&gt; </a:t>
            </a:r>
            <a:r>
              <a:rPr lang="en-US" altLang="ko-KR" dirty="0"/>
              <a:t>4 5</a:t>
            </a:r>
            <a:endParaRPr lang="ko-KR" altLang="en-US" dirty="0"/>
          </a:p>
          <a:p>
            <a:pPr fontAlgn="base"/>
            <a:r>
              <a:rPr lang="ko-KR" altLang="en-US" dirty="0">
                <a:solidFill>
                  <a:schemeClr val="tx1"/>
                </a:solidFill>
              </a:rPr>
              <a:t>사각형의 면적은 </a:t>
            </a:r>
            <a:r>
              <a:rPr lang="en-US" altLang="ko-KR" dirty="0">
                <a:solidFill>
                  <a:schemeClr val="tx1"/>
                </a:solidFill>
              </a:rPr>
              <a:t>20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287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생성자 개념</a:t>
            </a:r>
            <a:endParaRPr lang="ko-KR" altLang="en-US" dirty="0"/>
          </a:p>
        </p:txBody>
      </p:sp>
      <p:sp>
        <p:nvSpPr>
          <p:cNvPr id="7" name="내용 개체 틀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err="1" smtClean="0"/>
              <a:t>생성자</a:t>
            </a:r>
            <a:endParaRPr lang="en-US" altLang="ko-KR" dirty="0"/>
          </a:p>
          <a:p>
            <a:pPr lvl="1"/>
            <a:r>
              <a:rPr lang="ko-KR" altLang="en-US" dirty="0" smtClean="0"/>
              <a:t>객체가 생성될 때 초기화를 위해 실행되는 </a:t>
            </a:r>
            <a:r>
              <a:rPr lang="ko-KR" altLang="en-US" dirty="0" err="1" smtClean="0"/>
              <a:t>메소드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19</a:t>
            </a:fld>
            <a:endParaRPr lang="ko-KR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8" y="2564904"/>
            <a:ext cx="7704857" cy="293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498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세상 모든 것이 객체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r>
              <a:rPr lang="ko-KR" altLang="en-US" dirty="0" smtClean="0"/>
              <a:t>세상 모든 것이 객체</a:t>
            </a:r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r>
              <a:rPr lang="ko-KR" altLang="en-US" dirty="0" err="1" smtClean="0"/>
              <a:t>실세계</a:t>
            </a:r>
            <a:r>
              <a:rPr lang="ko-KR" altLang="en-US" dirty="0" smtClean="0"/>
              <a:t> 객체의 특징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객체마다 고유한 특성</a:t>
            </a:r>
            <a:r>
              <a:rPr lang="en-US" altLang="ko-KR" dirty="0" smtClean="0"/>
              <a:t>(state)</a:t>
            </a:r>
            <a:r>
              <a:rPr lang="ko-KR" altLang="en-US" dirty="0" smtClean="0"/>
              <a:t>와 행동</a:t>
            </a:r>
            <a:r>
              <a:rPr lang="en-US" altLang="ko-KR" dirty="0" smtClean="0"/>
              <a:t>(behavior)</a:t>
            </a:r>
            <a:r>
              <a:rPr lang="ko-KR" altLang="en-US" dirty="0" smtClean="0"/>
              <a:t>를 가짐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다른 객체들과 정보를 주고 받는 등</a:t>
            </a:r>
            <a:r>
              <a:rPr lang="en-US" altLang="ko-KR" dirty="0" smtClean="0"/>
              <a:t>, </a:t>
            </a:r>
            <a:r>
              <a:rPr lang="ko-KR" altLang="en-US" dirty="0" smtClean="0"/>
              <a:t>상호작용하면서 존재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컴퓨터 프로그램에서 객체 사례</a:t>
            </a:r>
            <a:endParaRPr lang="en-US" altLang="ko-KR" dirty="0" smtClean="0"/>
          </a:p>
          <a:p>
            <a:pPr lvl="2"/>
            <a:r>
              <a:rPr lang="ko-KR" altLang="en-US" dirty="0" err="1" smtClean="0"/>
              <a:t>테트리스</a:t>
            </a:r>
            <a:r>
              <a:rPr lang="ko-KR" altLang="en-US" dirty="0" smtClean="0"/>
              <a:t> 게임의 각 블록들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한글 프로그램의 메뉴나 버튼들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2</a:t>
            </a:fld>
            <a:endParaRPr lang="ko-KR" alt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587" y="1844824"/>
            <a:ext cx="7458869" cy="184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273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예제 </a:t>
            </a:r>
            <a:r>
              <a:rPr lang="en-US" altLang="ko-KR" dirty="0" smtClean="0"/>
              <a:t>4-3 : </a:t>
            </a:r>
            <a:r>
              <a:rPr lang="ko-KR" altLang="en-US" dirty="0" smtClean="0"/>
              <a:t>두 개의 </a:t>
            </a:r>
            <a:r>
              <a:rPr lang="ko-KR" altLang="en-US" dirty="0" err="1" smtClean="0"/>
              <a:t>생성자를</a:t>
            </a:r>
            <a:r>
              <a:rPr lang="ko-KR" altLang="en-US" dirty="0" smtClean="0"/>
              <a:t> 가진 </a:t>
            </a:r>
            <a:r>
              <a:rPr lang="en-US" altLang="ko-KR" dirty="0" smtClean="0"/>
              <a:t>Circle </a:t>
            </a:r>
            <a:r>
              <a:rPr lang="ko-KR" altLang="en-US" dirty="0" smtClean="0"/>
              <a:t>클래스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20</a:t>
            </a:fld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554356" y="1321023"/>
            <a:ext cx="82661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다음 코드는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2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개의 </a:t>
            </a:r>
            <a:r>
              <a:rPr lang="ko-KR" altLang="en-US" sz="1400" dirty="0" err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생성자를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가진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Circle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클래스이다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.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실행 결과는 무엇인가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?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622351" y="1712997"/>
            <a:ext cx="5729213" cy="48936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200" b="1" dirty="0"/>
              <a:t>public class Circle {</a:t>
            </a:r>
          </a:p>
          <a:p>
            <a:pPr defTabSz="180000"/>
            <a:r>
              <a:rPr lang="en-US" altLang="ko-KR" sz="1200" dirty="0" smtClean="0"/>
              <a:t>	</a:t>
            </a:r>
            <a:r>
              <a:rPr lang="en-US" altLang="ko-KR" sz="1200" dirty="0" err="1" smtClean="0"/>
              <a:t>int</a:t>
            </a:r>
            <a:r>
              <a:rPr lang="en-US" altLang="ko-KR" sz="1200" dirty="0" smtClean="0"/>
              <a:t> </a:t>
            </a:r>
            <a:r>
              <a:rPr lang="en-US" altLang="ko-KR" sz="1200" dirty="0"/>
              <a:t>radius;</a:t>
            </a:r>
          </a:p>
          <a:p>
            <a:pPr defTabSz="180000"/>
            <a:r>
              <a:rPr lang="en-US" altLang="ko-KR" sz="1200" dirty="0" smtClean="0"/>
              <a:t>	String </a:t>
            </a:r>
            <a:r>
              <a:rPr lang="en-US" altLang="ko-KR" sz="1200" dirty="0"/>
              <a:t>name</a:t>
            </a:r>
            <a:r>
              <a:rPr lang="en-US" altLang="ko-KR" sz="1200" dirty="0" smtClean="0"/>
              <a:t>;</a:t>
            </a:r>
          </a:p>
          <a:p>
            <a:pPr defTabSz="180000"/>
            <a:endParaRPr lang="en-US" altLang="ko-KR" sz="1200" dirty="0"/>
          </a:p>
          <a:p>
            <a:pPr defTabSz="180000"/>
            <a:r>
              <a:rPr lang="en-US" altLang="ko-KR" sz="1200" dirty="0" smtClean="0"/>
              <a:t>	</a:t>
            </a:r>
            <a:r>
              <a:rPr lang="en-US" altLang="ko-KR" sz="1200" b="1" dirty="0" smtClean="0"/>
              <a:t>public </a:t>
            </a:r>
            <a:r>
              <a:rPr lang="en-US" altLang="ko-KR" sz="1200" b="1" dirty="0"/>
              <a:t>Circle() {</a:t>
            </a:r>
            <a:r>
              <a:rPr lang="en-US" altLang="ko-KR" sz="1200" dirty="0"/>
              <a:t> // </a:t>
            </a:r>
            <a:r>
              <a:rPr lang="ko-KR" altLang="en-US" sz="1200" dirty="0"/>
              <a:t>매개 변수 없는 </a:t>
            </a:r>
            <a:r>
              <a:rPr lang="ko-KR" altLang="en-US" sz="1200" dirty="0" err="1"/>
              <a:t>생성자</a:t>
            </a:r>
            <a:endParaRPr lang="ko-KR" altLang="en-US" sz="1200" dirty="0"/>
          </a:p>
          <a:p>
            <a:pPr defTabSz="180000"/>
            <a:r>
              <a:rPr lang="en-US" altLang="ko-KR" sz="1200" dirty="0" smtClean="0"/>
              <a:t>		radius </a:t>
            </a:r>
            <a:r>
              <a:rPr lang="en-US" altLang="ko-KR" sz="1200" dirty="0"/>
              <a:t>= 1; name = ""; // radius</a:t>
            </a:r>
            <a:r>
              <a:rPr lang="ko-KR" altLang="en-US" sz="1200" dirty="0"/>
              <a:t>의 초기값은 </a:t>
            </a:r>
            <a:r>
              <a:rPr lang="en-US" altLang="ko-KR" sz="1200" dirty="0"/>
              <a:t>1</a:t>
            </a:r>
          </a:p>
          <a:p>
            <a:pPr defTabSz="180000"/>
            <a:r>
              <a:rPr lang="en-US" altLang="ko-KR" sz="1200" dirty="0" smtClean="0"/>
              <a:t>	}</a:t>
            </a:r>
            <a:endParaRPr lang="en-US" altLang="ko-KR" sz="1200" dirty="0"/>
          </a:p>
          <a:p>
            <a:pPr defTabSz="180000"/>
            <a:r>
              <a:rPr lang="en-US" altLang="ko-KR" sz="1200" dirty="0" smtClean="0"/>
              <a:t>	</a:t>
            </a:r>
            <a:r>
              <a:rPr lang="en-US" altLang="ko-KR" sz="1200" b="1" dirty="0" smtClean="0"/>
              <a:t>public </a:t>
            </a:r>
            <a:r>
              <a:rPr lang="en-US" altLang="ko-KR" sz="1200" b="1" dirty="0"/>
              <a:t>Circle(</a:t>
            </a:r>
            <a:r>
              <a:rPr lang="en-US" altLang="ko-KR" sz="1200" b="1" dirty="0" err="1"/>
              <a:t>int</a:t>
            </a:r>
            <a:r>
              <a:rPr lang="en-US" altLang="ko-KR" sz="1200" b="1" dirty="0"/>
              <a:t> r, String n) { </a:t>
            </a:r>
            <a:r>
              <a:rPr lang="en-US" altLang="ko-KR" sz="1200" dirty="0"/>
              <a:t>// </a:t>
            </a:r>
            <a:r>
              <a:rPr lang="ko-KR" altLang="en-US" sz="1200" dirty="0"/>
              <a:t>매개 변수를 가진 </a:t>
            </a:r>
            <a:r>
              <a:rPr lang="ko-KR" altLang="en-US" sz="1200" dirty="0" err="1"/>
              <a:t>생성자</a:t>
            </a:r>
            <a:endParaRPr lang="ko-KR" altLang="en-US" sz="1200" dirty="0"/>
          </a:p>
          <a:p>
            <a:pPr defTabSz="180000"/>
            <a:r>
              <a:rPr lang="en-US" altLang="ko-KR" sz="1200" dirty="0" smtClean="0"/>
              <a:t>		radius </a:t>
            </a:r>
            <a:r>
              <a:rPr lang="en-US" altLang="ko-KR" sz="1200" dirty="0"/>
              <a:t>= r; name = n;</a:t>
            </a:r>
          </a:p>
          <a:p>
            <a:pPr defTabSz="180000"/>
            <a:r>
              <a:rPr lang="en-US" altLang="ko-KR" sz="1200" dirty="0" smtClean="0"/>
              <a:t>	}</a:t>
            </a:r>
            <a:endParaRPr lang="en-US" altLang="ko-KR" sz="1200" dirty="0"/>
          </a:p>
          <a:p>
            <a:pPr defTabSz="180000"/>
            <a:r>
              <a:rPr lang="en-US" altLang="ko-KR" sz="1200" dirty="0" smtClean="0"/>
              <a:t>	public </a:t>
            </a:r>
            <a:r>
              <a:rPr lang="en-US" altLang="ko-KR" sz="1200" dirty="0"/>
              <a:t>double </a:t>
            </a:r>
            <a:r>
              <a:rPr lang="en-US" altLang="ko-KR" sz="1200" dirty="0" err="1"/>
              <a:t>getArea</a:t>
            </a:r>
            <a:r>
              <a:rPr lang="en-US" altLang="ko-KR" sz="1200" dirty="0"/>
              <a:t>() {</a:t>
            </a:r>
          </a:p>
          <a:p>
            <a:pPr defTabSz="180000"/>
            <a:r>
              <a:rPr lang="en-US" altLang="ko-KR" sz="1200" dirty="0" smtClean="0"/>
              <a:t>		return </a:t>
            </a:r>
            <a:r>
              <a:rPr lang="en-US" altLang="ko-KR" sz="1200" dirty="0"/>
              <a:t>3.14*radius*radius;</a:t>
            </a:r>
          </a:p>
          <a:p>
            <a:pPr defTabSz="180000"/>
            <a:r>
              <a:rPr lang="en-US" altLang="ko-KR" sz="1200" dirty="0" smtClean="0"/>
              <a:t>	}</a:t>
            </a:r>
            <a:endParaRPr lang="en-US" altLang="ko-KR" sz="1200" dirty="0"/>
          </a:p>
          <a:p>
            <a:pPr defTabSz="180000"/>
            <a:endParaRPr lang="en-US" altLang="ko-KR" sz="1200" dirty="0" smtClean="0"/>
          </a:p>
          <a:p>
            <a:pPr defTabSz="180000"/>
            <a:r>
              <a:rPr lang="en-US" altLang="ko-KR" sz="1200" dirty="0"/>
              <a:t>	</a:t>
            </a:r>
            <a:r>
              <a:rPr lang="en-US" altLang="ko-KR" sz="1200" dirty="0" smtClean="0"/>
              <a:t>public </a:t>
            </a:r>
            <a:r>
              <a:rPr lang="en-US" altLang="ko-KR" sz="1200" dirty="0"/>
              <a:t>static void main(String[] </a:t>
            </a:r>
            <a:r>
              <a:rPr lang="en-US" altLang="ko-KR" sz="1200" dirty="0" err="1"/>
              <a:t>args</a:t>
            </a:r>
            <a:r>
              <a:rPr lang="en-US" altLang="ko-KR" sz="1200" dirty="0"/>
              <a:t>) {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b="1" dirty="0" smtClean="0"/>
              <a:t>Circle </a:t>
            </a:r>
            <a:r>
              <a:rPr lang="en-US" altLang="ko-KR" sz="1200" b="1" dirty="0"/>
              <a:t>pizza = new Circle(10, "</a:t>
            </a:r>
            <a:r>
              <a:rPr lang="ko-KR" altLang="en-US" sz="1200" b="1" dirty="0"/>
              <a:t>자바피자</a:t>
            </a:r>
            <a:r>
              <a:rPr lang="en-US" altLang="ko-KR" sz="1200" b="1" dirty="0"/>
              <a:t>"); </a:t>
            </a:r>
            <a:r>
              <a:rPr lang="en-US" altLang="ko-KR" sz="1200" dirty="0"/>
              <a:t>// Circle </a:t>
            </a:r>
            <a:r>
              <a:rPr lang="ko-KR" altLang="en-US" sz="1200" dirty="0"/>
              <a:t>객체 생성</a:t>
            </a:r>
            <a:r>
              <a:rPr lang="en-US" altLang="ko-KR" sz="1200" dirty="0"/>
              <a:t>, </a:t>
            </a:r>
            <a:r>
              <a:rPr lang="ko-KR" altLang="en-US" sz="1200" dirty="0"/>
              <a:t>반지름 </a:t>
            </a:r>
            <a:r>
              <a:rPr lang="en-US" altLang="ko-KR" sz="1200" dirty="0" smtClean="0"/>
              <a:t>10</a:t>
            </a:r>
          </a:p>
          <a:p>
            <a:pPr defTabSz="180000"/>
            <a:endParaRPr lang="en-US" altLang="ko-KR" sz="1200" dirty="0"/>
          </a:p>
          <a:p>
            <a:pPr defTabSz="180000"/>
            <a:r>
              <a:rPr lang="en-US" altLang="ko-KR" sz="1200" dirty="0" smtClean="0"/>
              <a:t>		double </a:t>
            </a:r>
            <a:r>
              <a:rPr lang="en-US" altLang="ko-KR" sz="1200" dirty="0"/>
              <a:t>area = </a:t>
            </a:r>
            <a:r>
              <a:rPr lang="en-US" altLang="ko-KR" sz="1200" dirty="0" err="1"/>
              <a:t>pizza.getArea</a:t>
            </a:r>
            <a:r>
              <a:rPr lang="en-US" altLang="ko-KR" sz="1200" dirty="0"/>
              <a:t>();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System.out.println</a:t>
            </a:r>
            <a:r>
              <a:rPr lang="en-US" altLang="ko-KR" sz="1200" dirty="0" smtClean="0"/>
              <a:t>(pizza.name </a:t>
            </a:r>
            <a:r>
              <a:rPr lang="en-US" altLang="ko-KR" sz="1200" dirty="0"/>
              <a:t>+ "</a:t>
            </a:r>
            <a:r>
              <a:rPr lang="ko-KR" altLang="en-US" sz="1200" dirty="0"/>
              <a:t>의 면적은 </a:t>
            </a:r>
            <a:r>
              <a:rPr lang="en-US" altLang="ko-KR" sz="1200" dirty="0"/>
              <a:t>" + area</a:t>
            </a:r>
            <a:r>
              <a:rPr lang="en-US" altLang="ko-KR" sz="1200" dirty="0" smtClean="0"/>
              <a:t>);</a:t>
            </a:r>
          </a:p>
          <a:p>
            <a:pPr defTabSz="180000"/>
            <a:endParaRPr lang="en-US" altLang="ko-KR" sz="1200" dirty="0"/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b="1" dirty="0" smtClean="0"/>
              <a:t>Circle </a:t>
            </a:r>
            <a:r>
              <a:rPr lang="en-US" altLang="ko-KR" sz="1200" b="1" dirty="0"/>
              <a:t>donut = new Circle(); </a:t>
            </a:r>
            <a:r>
              <a:rPr lang="en-US" altLang="ko-KR" sz="1200" dirty="0"/>
              <a:t>// Circle </a:t>
            </a:r>
            <a:r>
              <a:rPr lang="ko-KR" altLang="en-US" sz="1200" dirty="0"/>
              <a:t>객체 생성</a:t>
            </a:r>
            <a:r>
              <a:rPr lang="en-US" altLang="ko-KR" sz="1200" dirty="0"/>
              <a:t>, </a:t>
            </a:r>
            <a:r>
              <a:rPr lang="ko-KR" altLang="en-US" sz="1200" dirty="0"/>
              <a:t>반지름 </a:t>
            </a:r>
            <a:r>
              <a:rPr lang="en-US" altLang="ko-KR" sz="1200" dirty="0"/>
              <a:t>1</a:t>
            </a:r>
          </a:p>
          <a:p>
            <a:pPr defTabSz="180000"/>
            <a:r>
              <a:rPr lang="en-US" altLang="ko-KR" sz="1200" dirty="0" smtClean="0"/>
              <a:t>		donut.name </a:t>
            </a:r>
            <a:r>
              <a:rPr lang="en-US" altLang="ko-KR" sz="1200" dirty="0"/>
              <a:t>= "</a:t>
            </a:r>
            <a:r>
              <a:rPr lang="ko-KR" altLang="en-US" sz="1200" dirty="0"/>
              <a:t>도넛피자</a:t>
            </a:r>
            <a:r>
              <a:rPr lang="en-US" altLang="ko-KR" sz="1200" dirty="0"/>
              <a:t>";</a:t>
            </a:r>
          </a:p>
          <a:p>
            <a:pPr defTabSz="180000"/>
            <a:r>
              <a:rPr lang="en-US" altLang="ko-KR" sz="1200" dirty="0" smtClean="0"/>
              <a:t>		area </a:t>
            </a:r>
            <a:r>
              <a:rPr lang="en-US" altLang="ko-KR" sz="1200" dirty="0"/>
              <a:t>= </a:t>
            </a:r>
            <a:r>
              <a:rPr lang="en-US" altLang="ko-KR" sz="1200" dirty="0" err="1"/>
              <a:t>donut.getArea</a:t>
            </a:r>
            <a:r>
              <a:rPr lang="en-US" altLang="ko-KR" sz="1200" dirty="0"/>
              <a:t>();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System.out.println</a:t>
            </a:r>
            <a:r>
              <a:rPr lang="en-US" altLang="ko-KR" sz="1200" dirty="0" smtClean="0"/>
              <a:t>(donut.name </a:t>
            </a:r>
            <a:r>
              <a:rPr lang="en-US" altLang="ko-KR" sz="1200" dirty="0"/>
              <a:t>+ "</a:t>
            </a:r>
            <a:r>
              <a:rPr lang="ko-KR" altLang="en-US" sz="1200" dirty="0"/>
              <a:t>의 면적은 </a:t>
            </a:r>
            <a:r>
              <a:rPr lang="en-US" altLang="ko-KR" sz="1200" dirty="0"/>
              <a:t>" + area);</a:t>
            </a:r>
          </a:p>
          <a:p>
            <a:pPr defTabSz="180000"/>
            <a:r>
              <a:rPr lang="en-US" altLang="ko-KR" sz="1200" dirty="0" smtClean="0"/>
              <a:t>	}</a:t>
            </a:r>
            <a:endParaRPr lang="en-US" altLang="ko-KR" sz="1200" dirty="0"/>
          </a:p>
          <a:p>
            <a:pPr defTabSz="180000"/>
            <a:r>
              <a:rPr lang="en-US" altLang="ko-KR" sz="1200" dirty="0"/>
              <a:t>}</a:t>
            </a:r>
          </a:p>
        </p:txBody>
      </p:sp>
      <p:sp>
        <p:nvSpPr>
          <p:cNvPr id="3" name="직사각형 2"/>
          <p:cNvSpPr/>
          <p:nvPr/>
        </p:nvSpPr>
        <p:spPr>
          <a:xfrm>
            <a:off x="6444208" y="6144979"/>
            <a:ext cx="1912789" cy="461665"/>
          </a:xfrm>
          <a:prstGeom prst="rect">
            <a:avLst/>
          </a:prstGeom>
          <a:solidFill>
            <a:srgbClr val="DAEEC4"/>
          </a:solidFill>
        </p:spPr>
        <p:txBody>
          <a:bodyPr wrap="square">
            <a:spAutoFit/>
          </a:bodyPr>
          <a:lstStyle/>
          <a:p>
            <a:r>
              <a:rPr lang="ko-KR" altLang="en-US" sz="1200" dirty="0"/>
              <a:t>자바피자의 면적은 </a:t>
            </a:r>
            <a:r>
              <a:rPr lang="en-US" altLang="ko-KR" sz="1200" dirty="0"/>
              <a:t>314.0</a:t>
            </a:r>
          </a:p>
          <a:p>
            <a:r>
              <a:rPr lang="ko-KR" altLang="en-US" sz="1200" dirty="0"/>
              <a:t>도넛피자의 면적은 </a:t>
            </a:r>
            <a:r>
              <a:rPr lang="en-US" altLang="ko-KR" sz="1200" dirty="0"/>
              <a:t>3.14</a:t>
            </a:r>
            <a:endParaRPr lang="ko-KR" altLang="en-US" sz="1200" dirty="0"/>
          </a:p>
        </p:txBody>
      </p:sp>
      <p:sp>
        <p:nvSpPr>
          <p:cNvPr id="8" name="자유형 7"/>
          <p:cNvSpPr/>
          <p:nvPr/>
        </p:nvSpPr>
        <p:spPr>
          <a:xfrm>
            <a:off x="2630690" y="3248201"/>
            <a:ext cx="1778097" cy="1322773"/>
          </a:xfrm>
          <a:custGeom>
            <a:avLst/>
            <a:gdLst>
              <a:gd name="connsiteX0" fmla="*/ 1358284 w 1778097"/>
              <a:gd name="connsiteY0" fmla="*/ 1322773 h 1322773"/>
              <a:gd name="connsiteX1" fmla="*/ 1695635 w 1778097"/>
              <a:gd name="connsiteY1" fmla="*/ 692458 h 1322773"/>
              <a:gd name="connsiteX2" fmla="*/ 0 w 1778097"/>
              <a:gd name="connsiteY2" fmla="*/ 0 h 1322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8097" h="1322773">
                <a:moveTo>
                  <a:pt x="1358284" y="1322773"/>
                </a:moveTo>
                <a:cubicBezTo>
                  <a:pt x="1640150" y="1117846"/>
                  <a:pt x="1922016" y="912920"/>
                  <a:pt x="1695635" y="692458"/>
                </a:cubicBezTo>
                <a:cubicBezTo>
                  <a:pt x="1469254" y="471996"/>
                  <a:pt x="734627" y="235998"/>
                  <a:pt x="0" y="0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모서리가 둥근 사각형 설명선 10"/>
          <p:cNvSpPr/>
          <p:nvPr/>
        </p:nvSpPr>
        <p:spPr>
          <a:xfrm>
            <a:off x="2267744" y="2193868"/>
            <a:ext cx="2304256" cy="299028"/>
          </a:xfrm>
          <a:prstGeom prst="wedgeRoundRectCallout">
            <a:avLst>
              <a:gd name="adj1" fmla="val -66615"/>
              <a:gd name="adj2" fmla="val 5967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err="1" smtClean="0">
                <a:solidFill>
                  <a:schemeClr val="tx1"/>
                </a:solidFill>
              </a:rPr>
              <a:t>생성자</a:t>
            </a:r>
            <a:r>
              <a:rPr lang="ko-KR" altLang="en-US" sz="1000" dirty="0" smtClean="0">
                <a:solidFill>
                  <a:schemeClr val="tx1"/>
                </a:solidFill>
              </a:rPr>
              <a:t> 이름은 클래스 이름과 동일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12" name="모서리가 둥근 사각형 설명선 11"/>
          <p:cNvSpPr/>
          <p:nvPr/>
        </p:nvSpPr>
        <p:spPr>
          <a:xfrm>
            <a:off x="5436096" y="2949173"/>
            <a:ext cx="1802397" cy="299028"/>
          </a:xfrm>
          <a:prstGeom prst="wedgeRoundRectCallout">
            <a:avLst>
              <a:gd name="adj1" fmla="val -76481"/>
              <a:gd name="adj2" fmla="val 1760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err="1" smtClean="0">
                <a:solidFill>
                  <a:schemeClr val="tx1"/>
                </a:solidFill>
              </a:rPr>
              <a:t>생성자는</a:t>
            </a:r>
            <a:r>
              <a:rPr lang="ko-KR" altLang="en-US" sz="1000" dirty="0" smtClean="0">
                <a:solidFill>
                  <a:schemeClr val="tx1"/>
                </a:solidFill>
              </a:rPr>
              <a:t> 리턴 타입 없음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7" name="자유형 6"/>
          <p:cNvSpPr/>
          <p:nvPr/>
        </p:nvSpPr>
        <p:spPr>
          <a:xfrm>
            <a:off x="361174" y="2611225"/>
            <a:ext cx="661634" cy="2912882"/>
          </a:xfrm>
          <a:custGeom>
            <a:avLst/>
            <a:gdLst>
              <a:gd name="connsiteX0" fmla="*/ 661634 w 661634"/>
              <a:gd name="connsiteY0" fmla="*/ 2912882 h 2912882"/>
              <a:gd name="connsiteX1" fmla="*/ 1758 w 661634"/>
              <a:gd name="connsiteY1" fmla="*/ 754144 h 2912882"/>
              <a:gd name="connsiteX2" fmla="*/ 506092 w 661634"/>
              <a:gd name="connsiteY2" fmla="*/ 0 h 291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1634" h="2912882">
                <a:moveTo>
                  <a:pt x="661634" y="2912882"/>
                </a:moveTo>
                <a:cubicBezTo>
                  <a:pt x="344658" y="2076253"/>
                  <a:pt x="27682" y="1239624"/>
                  <a:pt x="1758" y="754144"/>
                </a:cubicBezTo>
                <a:cubicBezTo>
                  <a:pt x="-24166" y="268664"/>
                  <a:pt x="240963" y="134332"/>
                  <a:pt x="506092" y="0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069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생성자의 특징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21</a:t>
            </a:fld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smtClean="0"/>
              <a:t>생성자의 특징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생성자는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메소드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생성자</a:t>
            </a:r>
            <a:r>
              <a:rPr lang="ko-KR" altLang="en-US" dirty="0" smtClean="0"/>
              <a:t> 이름은 클래스 이름과 반드시 동일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생성자</a:t>
            </a:r>
            <a:r>
              <a:rPr lang="ko-KR" altLang="en-US" dirty="0" smtClean="0"/>
              <a:t> 여러 </a:t>
            </a:r>
            <a:r>
              <a:rPr lang="ko-KR" altLang="en-US" dirty="0" err="1" smtClean="0"/>
              <a:t>개작성</a:t>
            </a:r>
            <a:r>
              <a:rPr lang="ko-KR" altLang="en-US" dirty="0" smtClean="0"/>
              <a:t> 가능</a:t>
            </a:r>
            <a:r>
              <a:rPr lang="en-US" altLang="ko-KR" dirty="0"/>
              <a:t> (</a:t>
            </a:r>
            <a:r>
              <a:rPr lang="ko-KR" altLang="en-US" dirty="0"/>
              <a:t>오버로딩</a:t>
            </a:r>
            <a:r>
              <a:rPr lang="en-US" altLang="ko-KR" dirty="0"/>
              <a:t>)</a:t>
            </a:r>
            <a:r>
              <a:rPr lang="ko-KR" altLang="en-US" dirty="0"/>
              <a:t> 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생성자는</a:t>
            </a:r>
            <a:r>
              <a:rPr lang="ko-KR" altLang="en-US" dirty="0" smtClean="0"/>
              <a:t> </a:t>
            </a:r>
            <a:r>
              <a:rPr lang="en-US" altLang="ko-KR" dirty="0"/>
              <a:t>new</a:t>
            </a:r>
            <a:r>
              <a:rPr lang="ko-KR" altLang="en-US" dirty="0"/>
              <a:t>를 통해 객체를 생성할 </a:t>
            </a:r>
            <a:r>
              <a:rPr lang="ko-KR" altLang="en-US" dirty="0" smtClean="0"/>
              <a:t>때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객체당 한 번 호출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생성자는</a:t>
            </a:r>
            <a:r>
              <a:rPr lang="ko-KR" altLang="en-US" dirty="0" smtClean="0"/>
              <a:t> 리턴 타입을 지정할 수 없음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생성자의 목적은 객체 초기화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생성자는</a:t>
            </a:r>
            <a:r>
              <a:rPr lang="ko-KR" altLang="en-US" dirty="0" smtClean="0"/>
              <a:t> 객체가 생성될 때 반드시 호출됨</a:t>
            </a:r>
            <a:r>
              <a:rPr lang="en-US" altLang="ko-KR" dirty="0" smtClean="0"/>
              <a:t>.</a:t>
            </a:r>
          </a:p>
          <a:p>
            <a:pPr lvl="2"/>
            <a:r>
              <a:rPr lang="ko-KR" altLang="en-US" dirty="0" smtClean="0"/>
              <a:t>그러므로 하나 이상 선언되어야 함</a:t>
            </a:r>
            <a:endParaRPr lang="en-US" altLang="ko-KR" dirty="0" smtClean="0"/>
          </a:p>
          <a:p>
            <a:pPr lvl="3"/>
            <a:r>
              <a:rPr lang="ko-KR" altLang="en-US" dirty="0" smtClean="0"/>
              <a:t>개발자가 </a:t>
            </a:r>
            <a:r>
              <a:rPr lang="ko-KR" altLang="en-US" dirty="0" err="1" smtClean="0"/>
              <a:t>생성자를</a:t>
            </a:r>
            <a:r>
              <a:rPr lang="ko-KR" altLang="en-US" dirty="0" smtClean="0"/>
              <a:t> 작성하지 않았으면 컴파일러가 자동으로 기본 </a:t>
            </a:r>
            <a:r>
              <a:rPr lang="ko-KR" altLang="en-US" dirty="0" err="1" smtClean="0"/>
              <a:t>생성자</a:t>
            </a:r>
            <a:r>
              <a:rPr lang="ko-KR" altLang="en-US" dirty="0" smtClean="0"/>
              <a:t> 삽입</a:t>
            </a:r>
            <a:endParaRPr lang="en-US" altLang="ko-KR" dirty="0" smtClean="0"/>
          </a:p>
        </p:txBody>
      </p:sp>
    </p:spTree>
    <p:extLst>
      <p:ext uri="{BB962C8B-B14F-4D97-AF65-F5344CB8AC3E}">
        <p14:creationId xmlns:p14="http://schemas.microsoft.com/office/powerpoint/2010/main" val="151019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예제 </a:t>
            </a:r>
            <a:r>
              <a:rPr lang="en-US" altLang="ko-KR" dirty="0" smtClean="0"/>
              <a:t>4-4 : </a:t>
            </a:r>
            <a:r>
              <a:rPr lang="ko-KR" altLang="en-US" dirty="0" err="1" smtClean="0"/>
              <a:t>생성자</a:t>
            </a:r>
            <a:r>
              <a:rPr lang="ko-KR" altLang="en-US" dirty="0" smtClean="0"/>
              <a:t> 선언 및 활용 연습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22</a:t>
            </a:fld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611560" y="1340768"/>
            <a:ext cx="81063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제목과 저자를 나타내는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title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과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author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필드를 가진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Book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클래스를 작성하고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1400" dirty="0" err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생성자를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작성하여 </a:t>
            </a:r>
            <a:r>
              <a:rPr lang="ko-KR" altLang="en-US" sz="14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필드를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초기화하라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11560" y="1987099"/>
            <a:ext cx="5472608" cy="418576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400" dirty="0" smtClean="0"/>
              <a:t>public class Book {</a:t>
            </a:r>
          </a:p>
          <a:p>
            <a:pPr defTabSz="180000"/>
            <a:r>
              <a:rPr lang="en-US" altLang="ko-KR" sz="1400" dirty="0" smtClean="0"/>
              <a:t>	String title;</a:t>
            </a:r>
          </a:p>
          <a:p>
            <a:pPr defTabSz="180000"/>
            <a:r>
              <a:rPr lang="en-US" altLang="ko-KR" sz="1400" dirty="0" smtClean="0"/>
              <a:t>	String author;</a:t>
            </a:r>
          </a:p>
          <a:p>
            <a:pPr defTabSz="180000"/>
            <a:r>
              <a:rPr lang="en-US" altLang="ko-KR" sz="1400" dirty="0" smtClean="0"/>
              <a:t>	</a:t>
            </a:r>
          </a:p>
          <a:p>
            <a:pPr defTabSz="180000"/>
            <a:r>
              <a:rPr lang="en-US" altLang="ko-KR" sz="1400" dirty="0" smtClean="0"/>
              <a:t>	</a:t>
            </a:r>
            <a:r>
              <a:rPr lang="en-US" altLang="ko-KR" sz="1400" b="1" dirty="0" smtClean="0"/>
              <a:t>public Book(String t) { // </a:t>
            </a:r>
            <a:r>
              <a:rPr lang="ko-KR" altLang="en-US" sz="1400" b="1" dirty="0" err="1" smtClean="0"/>
              <a:t>생성자</a:t>
            </a:r>
            <a:endParaRPr lang="ko-KR" altLang="en-US" sz="1400" b="1" dirty="0" smtClean="0"/>
          </a:p>
          <a:p>
            <a:pPr defTabSz="180000"/>
            <a:r>
              <a:rPr lang="ko-KR" altLang="en-US" sz="1400" dirty="0" smtClean="0"/>
              <a:t>		</a:t>
            </a:r>
            <a:r>
              <a:rPr lang="en-US" altLang="ko-KR" sz="1400" dirty="0" smtClean="0"/>
              <a:t>title = t; author = "</a:t>
            </a:r>
            <a:r>
              <a:rPr lang="ko-KR" altLang="en-US" sz="1400" dirty="0" smtClean="0"/>
              <a:t>작자미상</a:t>
            </a:r>
            <a:r>
              <a:rPr lang="en-US" altLang="ko-KR" sz="1400" dirty="0" smtClean="0"/>
              <a:t>";</a:t>
            </a:r>
            <a:endParaRPr lang="ko-KR" altLang="en-US" sz="1400" dirty="0" smtClean="0"/>
          </a:p>
          <a:p>
            <a:pPr defTabSz="180000"/>
            <a:r>
              <a:rPr lang="ko-KR" altLang="en-US" sz="1400" b="1" dirty="0" smtClean="0"/>
              <a:t>	</a:t>
            </a:r>
            <a:r>
              <a:rPr lang="en-US" altLang="ko-KR" sz="1400" b="1" dirty="0" smtClean="0"/>
              <a:t>}</a:t>
            </a:r>
            <a:endParaRPr lang="ko-KR" altLang="en-US" sz="1400" b="1" dirty="0" smtClean="0"/>
          </a:p>
          <a:p>
            <a:pPr defTabSz="180000"/>
            <a:r>
              <a:rPr lang="ko-KR" altLang="en-US" sz="1400" dirty="0" smtClean="0"/>
              <a:t>	</a:t>
            </a:r>
          </a:p>
          <a:p>
            <a:pPr defTabSz="180000"/>
            <a:r>
              <a:rPr lang="ko-KR" altLang="en-US" sz="1400" dirty="0" smtClean="0"/>
              <a:t>	</a:t>
            </a:r>
            <a:r>
              <a:rPr lang="en-US" altLang="ko-KR" sz="1400" b="1" dirty="0" smtClean="0"/>
              <a:t>public Book(String t, String a) { // </a:t>
            </a:r>
            <a:r>
              <a:rPr lang="ko-KR" altLang="en-US" sz="1400" b="1" dirty="0" err="1" smtClean="0"/>
              <a:t>생성자</a:t>
            </a:r>
            <a:endParaRPr lang="ko-KR" altLang="en-US" sz="1400" b="1" dirty="0" smtClean="0"/>
          </a:p>
          <a:p>
            <a:pPr defTabSz="180000"/>
            <a:r>
              <a:rPr lang="ko-KR" altLang="en-US" sz="1400" b="1" dirty="0" smtClean="0"/>
              <a:t>	</a:t>
            </a:r>
            <a:r>
              <a:rPr lang="ko-KR" altLang="en-US" sz="1400" dirty="0" smtClean="0"/>
              <a:t>	</a:t>
            </a:r>
            <a:r>
              <a:rPr lang="en-US" altLang="ko-KR" sz="1400" dirty="0" smtClean="0"/>
              <a:t>title = t; author = a;</a:t>
            </a:r>
          </a:p>
          <a:p>
            <a:pPr defTabSz="180000"/>
            <a:r>
              <a:rPr lang="en-US" altLang="ko-KR" sz="1400" b="1" dirty="0" smtClean="0"/>
              <a:t>	}</a:t>
            </a:r>
          </a:p>
          <a:p>
            <a:pPr defTabSz="180000"/>
            <a:r>
              <a:rPr lang="en-US" altLang="ko-KR" sz="1400" dirty="0" smtClean="0"/>
              <a:t>	</a:t>
            </a:r>
          </a:p>
          <a:p>
            <a:pPr defTabSz="180000"/>
            <a:r>
              <a:rPr lang="en-US" altLang="ko-KR" sz="1400" dirty="0" smtClean="0"/>
              <a:t>	public static void main(String [] </a:t>
            </a:r>
            <a:r>
              <a:rPr lang="en-US" altLang="ko-KR" sz="1400" dirty="0" err="1" smtClean="0"/>
              <a:t>args</a:t>
            </a:r>
            <a:r>
              <a:rPr lang="en-US" altLang="ko-KR" sz="1400" dirty="0" smtClean="0"/>
              <a:t>) {</a:t>
            </a:r>
          </a:p>
          <a:p>
            <a:pPr defTabSz="180000"/>
            <a:r>
              <a:rPr lang="en-US" altLang="ko-KR" sz="1400" dirty="0" smtClean="0"/>
              <a:t>		Book </a:t>
            </a:r>
            <a:r>
              <a:rPr lang="en-US" altLang="ko-KR" sz="1400" dirty="0" err="1" smtClean="0"/>
              <a:t>littlePrince</a:t>
            </a:r>
            <a:r>
              <a:rPr lang="en-US" altLang="ko-KR" sz="1400" dirty="0" smtClean="0"/>
              <a:t> = </a:t>
            </a:r>
            <a:r>
              <a:rPr lang="en-US" altLang="ko-KR" sz="1400" b="1" dirty="0" smtClean="0"/>
              <a:t>new Book("</a:t>
            </a:r>
            <a:r>
              <a:rPr lang="ko-KR" altLang="en-US" sz="1400" b="1" dirty="0" err="1" smtClean="0"/>
              <a:t>어린왕자</a:t>
            </a:r>
            <a:r>
              <a:rPr lang="en-US" altLang="ko-KR" sz="1400" b="1" dirty="0" smtClean="0"/>
              <a:t>", "</a:t>
            </a:r>
            <a:r>
              <a:rPr lang="ko-KR" altLang="en-US" sz="1400" b="1" dirty="0" smtClean="0"/>
              <a:t>생텍쥐페리</a:t>
            </a:r>
            <a:r>
              <a:rPr lang="en-US" altLang="ko-KR" sz="1400" b="1" dirty="0" smtClean="0"/>
              <a:t>"); </a:t>
            </a:r>
          </a:p>
          <a:p>
            <a:pPr defTabSz="180000"/>
            <a:r>
              <a:rPr lang="ko-KR" altLang="en-US" sz="1400" dirty="0" smtClean="0"/>
              <a:t>		</a:t>
            </a:r>
            <a:r>
              <a:rPr lang="en-US" altLang="ko-KR" sz="1400" dirty="0" smtClean="0"/>
              <a:t>Book </a:t>
            </a:r>
            <a:r>
              <a:rPr lang="en-US" altLang="ko-KR" sz="1400" dirty="0" err="1" smtClean="0"/>
              <a:t>loveStory</a:t>
            </a:r>
            <a:r>
              <a:rPr lang="en-US" altLang="ko-KR" sz="1400" dirty="0" smtClean="0"/>
              <a:t> = </a:t>
            </a:r>
            <a:r>
              <a:rPr lang="en-US" altLang="ko-KR" sz="1400" b="1" dirty="0" smtClean="0"/>
              <a:t>new Book("</a:t>
            </a:r>
            <a:r>
              <a:rPr lang="ko-KR" altLang="en-US" sz="1400" b="1" dirty="0" smtClean="0"/>
              <a:t>춘향전</a:t>
            </a:r>
            <a:r>
              <a:rPr lang="en-US" altLang="ko-KR" sz="1400" b="1" dirty="0" smtClean="0"/>
              <a:t>"); </a:t>
            </a:r>
          </a:p>
          <a:p>
            <a:pPr defTabSz="180000"/>
            <a:r>
              <a:rPr lang="ko-KR" altLang="en-US" sz="1400" dirty="0" smtClean="0"/>
              <a:t>		</a:t>
            </a:r>
            <a:r>
              <a:rPr lang="en-US" altLang="ko-KR" sz="1400" dirty="0" err="1" smtClean="0"/>
              <a:t>System.out.println</a:t>
            </a:r>
            <a:r>
              <a:rPr lang="en-US" altLang="ko-KR" sz="1400" dirty="0" smtClean="0"/>
              <a:t>(</a:t>
            </a:r>
            <a:r>
              <a:rPr lang="en-US" altLang="ko-KR" sz="1400" dirty="0" err="1" smtClean="0"/>
              <a:t>littlePrince.title</a:t>
            </a:r>
            <a:r>
              <a:rPr lang="en-US" altLang="ko-KR" sz="1400" dirty="0" smtClean="0"/>
              <a:t> + " " + </a:t>
            </a:r>
            <a:r>
              <a:rPr lang="en-US" altLang="ko-KR" sz="1400" dirty="0" err="1" smtClean="0"/>
              <a:t>littlePrince.author</a:t>
            </a:r>
            <a:r>
              <a:rPr lang="en-US" altLang="ko-KR" sz="1400" dirty="0" smtClean="0"/>
              <a:t>);</a:t>
            </a:r>
          </a:p>
          <a:p>
            <a:pPr defTabSz="180000"/>
            <a:r>
              <a:rPr lang="en-US" altLang="ko-KR" sz="1400" dirty="0" smtClean="0"/>
              <a:t>		</a:t>
            </a:r>
            <a:r>
              <a:rPr lang="en-US" altLang="ko-KR" sz="1400" dirty="0" err="1" smtClean="0"/>
              <a:t>System.out.println</a:t>
            </a:r>
            <a:r>
              <a:rPr lang="en-US" altLang="ko-KR" sz="1400" dirty="0" smtClean="0"/>
              <a:t>(</a:t>
            </a:r>
            <a:r>
              <a:rPr lang="en-US" altLang="ko-KR" sz="1400" dirty="0" err="1" smtClean="0"/>
              <a:t>loveStory.title</a:t>
            </a:r>
            <a:r>
              <a:rPr lang="en-US" altLang="ko-KR" sz="1400" dirty="0" smtClean="0"/>
              <a:t> + " " + </a:t>
            </a:r>
            <a:r>
              <a:rPr lang="en-US" altLang="ko-KR" sz="1400" dirty="0" err="1" smtClean="0"/>
              <a:t>loveStory.author</a:t>
            </a:r>
            <a:r>
              <a:rPr lang="en-US" altLang="ko-KR" sz="1400" dirty="0" smtClean="0"/>
              <a:t>);</a:t>
            </a:r>
          </a:p>
          <a:p>
            <a:pPr defTabSz="180000"/>
            <a:r>
              <a:rPr lang="en-US" altLang="ko-KR" sz="1400" dirty="0" smtClean="0"/>
              <a:t>	}</a:t>
            </a:r>
          </a:p>
          <a:p>
            <a:pPr defTabSz="180000"/>
            <a:r>
              <a:rPr lang="en-US" altLang="ko-KR" sz="1400" dirty="0" smtClean="0"/>
              <a:t>}</a:t>
            </a:r>
            <a:endParaRPr lang="en-US" altLang="ko-KR" sz="1400" dirty="0"/>
          </a:p>
        </p:txBody>
      </p:sp>
      <p:sp>
        <p:nvSpPr>
          <p:cNvPr id="9" name="자유형 8"/>
          <p:cNvSpPr/>
          <p:nvPr/>
        </p:nvSpPr>
        <p:spPr>
          <a:xfrm>
            <a:off x="4468305" y="3841423"/>
            <a:ext cx="1687871" cy="1107649"/>
          </a:xfrm>
          <a:custGeom>
            <a:avLst/>
            <a:gdLst>
              <a:gd name="connsiteX0" fmla="*/ 1249052 w 1795638"/>
              <a:gd name="connsiteY0" fmla="*/ 1107649 h 1107649"/>
              <a:gd name="connsiteX1" fmla="*/ 1673258 w 1795638"/>
              <a:gd name="connsiteY1" fmla="*/ 820132 h 1107649"/>
              <a:gd name="connsiteX2" fmla="*/ 1781666 w 1795638"/>
              <a:gd name="connsiteY2" fmla="*/ 282804 h 1107649"/>
              <a:gd name="connsiteX3" fmla="*/ 1414021 w 1795638"/>
              <a:gd name="connsiteY3" fmla="*/ 84841 h 1107649"/>
              <a:gd name="connsiteX4" fmla="*/ 0 w 1795638"/>
              <a:gd name="connsiteY4" fmla="*/ 0 h 110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5638" h="1107649">
                <a:moveTo>
                  <a:pt x="1249052" y="1107649"/>
                </a:moveTo>
                <a:cubicBezTo>
                  <a:pt x="1416770" y="1032627"/>
                  <a:pt x="1584489" y="957606"/>
                  <a:pt x="1673258" y="820132"/>
                </a:cubicBezTo>
                <a:cubicBezTo>
                  <a:pt x="1762027" y="682658"/>
                  <a:pt x="1824872" y="405352"/>
                  <a:pt x="1781666" y="282804"/>
                </a:cubicBezTo>
                <a:cubicBezTo>
                  <a:pt x="1738460" y="160255"/>
                  <a:pt x="1710965" y="131975"/>
                  <a:pt x="1414021" y="84841"/>
                </a:cubicBezTo>
                <a:cubicBezTo>
                  <a:pt x="1117077" y="37707"/>
                  <a:pt x="558538" y="18853"/>
                  <a:pt x="0" y="0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자유형 9"/>
          <p:cNvSpPr/>
          <p:nvPr/>
        </p:nvSpPr>
        <p:spPr>
          <a:xfrm>
            <a:off x="3662313" y="2993010"/>
            <a:ext cx="2781895" cy="2193563"/>
          </a:xfrm>
          <a:custGeom>
            <a:avLst/>
            <a:gdLst>
              <a:gd name="connsiteX0" fmla="*/ 697584 w 3218173"/>
              <a:gd name="connsiteY0" fmla="*/ 2168165 h 2193563"/>
              <a:gd name="connsiteX1" fmla="*/ 1989056 w 3218173"/>
              <a:gd name="connsiteY1" fmla="*/ 2168165 h 2193563"/>
              <a:gd name="connsiteX2" fmla="*/ 2898743 w 3218173"/>
              <a:gd name="connsiteY2" fmla="*/ 1904215 h 2193563"/>
              <a:gd name="connsiteX3" fmla="*/ 3214541 w 3218173"/>
              <a:gd name="connsiteY3" fmla="*/ 985101 h 2193563"/>
              <a:gd name="connsiteX4" fmla="*/ 2729060 w 3218173"/>
              <a:gd name="connsiteY4" fmla="*/ 311085 h 2193563"/>
              <a:gd name="connsiteX5" fmla="*/ 0 w 3218173"/>
              <a:gd name="connsiteY5" fmla="*/ 0 h 2193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8173" h="2193563">
                <a:moveTo>
                  <a:pt x="697584" y="2168165"/>
                </a:moveTo>
                <a:cubicBezTo>
                  <a:pt x="1159890" y="2190161"/>
                  <a:pt x="1622196" y="2212157"/>
                  <a:pt x="1989056" y="2168165"/>
                </a:cubicBezTo>
                <a:cubicBezTo>
                  <a:pt x="2355916" y="2124173"/>
                  <a:pt x="2694496" y="2101392"/>
                  <a:pt x="2898743" y="1904215"/>
                </a:cubicBezTo>
                <a:cubicBezTo>
                  <a:pt x="3102991" y="1707038"/>
                  <a:pt x="3242821" y="1250623"/>
                  <a:pt x="3214541" y="985101"/>
                </a:cubicBezTo>
                <a:cubicBezTo>
                  <a:pt x="3186261" y="719579"/>
                  <a:pt x="3264817" y="475268"/>
                  <a:pt x="2729060" y="311085"/>
                </a:cubicBezTo>
                <a:cubicBezTo>
                  <a:pt x="2193303" y="146902"/>
                  <a:pt x="1096651" y="73451"/>
                  <a:pt x="0" y="0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6263943" y="5711195"/>
            <a:ext cx="1912789" cy="461665"/>
          </a:xfrm>
          <a:prstGeom prst="rect">
            <a:avLst/>
          </a:prstGeom>
          <a:solidFill>
            <a:srgbClr val="DAEEC4"/>
          </a:solidFill>
        </p:spPr>
        <p:txBody>
          <a:bodyPr wrap="square">
            <a:spAutoFit/>
          </a:bodyPr>
          <a:lstStyle/>
          <a:p>
            <a:r>
              <a:rPr lang="ko-KR" altLang="en-US" sz="1200" dirty="0" err="1">
                <a:latin typeface="YDVYGOStd12"/>
              </a:rPr>
              <a:t>어린왕자</a:t>
            </a:r>
            <a:r>
              <a:rPr lang="ko-KR" altLang="en-US" sz="1200" dirty="0">
                <a:latin typeface="YDVYGOStd12"/>
              </a:rPr>
              <a:t> 생텍쥐페리</a:t>
            </a:r>
          </a:p>
          <a:p>
            <a:r>
              <a:rPr lang="ko-KR" altLang="en-US" sz="1200" dirty="0">
                <a:latin typeface="YDVYGOStd12"/>
              </a:rPr>
              <a:t>춘향전 작자미상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5936678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기본 </a:t>
            </a:r>
            <a:r>
              <a:rPr lang="ko-KR" altLang="en-US" dirty="0" err="1" smtClean="0"/>
              <a:t>생성자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12648" y="1285860"/>
            <a:ext cx="8153400" cy="2071132"/>
          </a:xfrm>
        </p:spPr>
        <p:txBody>
          <a:bodyPr>
            <a:normAutofit/>
          </a:bodyPr>
          <a:lstStyle/>
          <a:p>
            <a:r>
              <a:rPr lang="ko-KR" altLang="en-US" dirty="0" smtClean="0"/>
              <a:t>기본 </a:t>
            </a:r>
            <a:r>
              <a:rPr lang="ko-KR" altLang="en-US" dirty="0" err="1" smtClean="0"/>
              <a:t>생성자</a:t>
            </a:r>
            <a:r>
              <a:rPr lang="en-US" altLang="ko-KR" dirty="0" smtClean="0"/>
              <a:t>(default constructor)</a:t>
            </a:r>
          </a:p>
          <a:p>
            <a:pPr lvl="1"/>
            <a:r>
              <a:rPr lang="ko-KR" altLang="en-US" dirty="0"/>
              <a:t>매개 변수 </a:t>
            </a:r>
            <a:r>
              <a:rPr lang="ko-KR" altLang="en-US" dirty="0" smtClean="0"/>
              <a:t>없고 아무 작업 없이 단순 </a:t>
            </a:r>
            <a:r>
              <a:rPr lang="ko-KR" altLang="en-US" dirty="0" err="1" smtClean="0"/>
              <a:t>리턴하는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생성자</a:t>
            </a:r>
            <a:endParaRPr lang="en-US" altLang="ko-KR" dirty="0" smtClean="0"/>
          </a:p>
          <a:p>
            <a:pPr lvl="1"/>
            <a:r>
              <a:rPr lang="ko-KR" altLang="en-US" dirty="0"/>
              <a:t>디폴트 생성자라고도 </a:t>
            </a:r>
            <a:r>
              <a:rPr lang="ko-KR" altLang="en-US" dirty="0" smtClean="0"/>
              <a:t>부름</a:t>
            </a:r>
            <a:endParaRPr lang="en-US" altLang="ko-KR" dirty="0" smtClean="0"/>
          </a:p>
          <a:p>
            <a:r>
              <a:rPr lang="ko-KR" altLang="en-US" dirty="0"/>
              <a:t>클래스에 생성자가 하나도 선언되지 않은 </a:t>
            </a:r>
            <a:r>
              <a:rPr lang="ko-KR" altLang="en-US" dirty="0" smtClean="0"/>
              <a:t>경우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컴파일러에 </a:t>
            </a:r>
            <a:r>
              <a:rPr lang="ko-KR" altLang="en-US" dirty="0"/>
              <a:t>의해 </a:t>
            </a:r>
            <a:r>
              <a:rPr lang="ko-KR" altLang="en-US" dirty="0" smtClean="0"/>
              <a:t>자동으로 삽입</a:t>
            </a:r>
            <a:endParaRPr lang="en-US" altLang="ko-KR" dirty="0"/>
          </a:p>
          <a:p>
            <a:pPr lvl="1"/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33053" y="3429000"/>
            <a:ext cx="3834891" cy="19389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>
            <a:defPPr>
              <a:defRPr lang="ko-KR"/>
            </a:defPPr>
            <a:lvl1pPr defTabSz="180000">
              <a:defRPr sz="1400" b="1"/>
            </a:lvl1pPr>
          </a:lstStyle>
          <a:p>
            <a:r>
              <a:rPr lang="en-US" altLang="ko-KR" sz="1200" b="0" dirty="0"/>
              <a:t>public class Circle {</a:t>
            </a:r>
          </a:p>
          <a:p>
            <a:r>
              <a:rPr lang="en-US" altLang="ko-KR" sz="1200" b="0" dirty="0"/>
              <a:t>	</a:t>
            </a:r>
            <a:r>
              <a:rPr lang="en-US" altLang="ko-KR" sz="1200" b="0" dirty="0" err="1"/>
              <a:t>int</a:t>
            </a:r>
            <a:r>
              <a:rPr lang="en-US" altLang="ko-KR" sz="1200" b="0" dirty="0"/>
              <a:t> radius;</a:t>
            </a:r>
          </a:p>
          <a:p>
            <a:r>
              <a:rPr lang="en-US" altLang="ko-KR" sz="1200" b="0" dirty="0"/>
              <a:t>	void set(</a:t>
            </a:r>
            <a:r>
              <a:rPr lang="en-US" altLang="ko-KR" sz="1200" b="0" dirty="0" err="1"/>
              <a:t>int</a:t>
            </a:r>
            <a:r>
              <a:rPr lang="en-US" altLang="ko-KR" sz="1200" b="0" dirty="0"/>
              <a:t> r) { radius = r; }</a:t>
            </a:r>
          </a:p>
          <a:p>
            <a:r>
              <a:rPr lang="en-US" altLang="ko-KR" sz="1200" b="0" dirty="0"/>
              <a:t>	double </a:t>
            </a:r>
            <a:r>
              <a:rPr lang="en-US" altLang="ko-KR" sz="1200" b="0" dirty="0" err="1"/>
              <a:t>getArea</a:t>
            </a:r>
            <a:r>
              <a:rPr lang="en-US" altLang="ko-KR" sz="1200" b="0" dirty="0"/>
              <a:t>() { return 3.14*radius*radius; </a:t>
            </a:r>
            <a:r>
              <a:rPr lang="en-US" altLang="ko-KR" sz="1200" b="0" dirty="0" smtClean="0"/>
              <a:t>}</a:t>
            </a:r>
          </a:p>
          <a:p>
            <a:endParaRPr lang="en-US" altLang="ko-KR" sz="1200" b="0" dirty="0"/>
          </a:p>
          <a:p>
            <a:r>
              <a:rPr lang="en-US" altLang="ko-KR" sz="1200" b="0" dirty="0"/>
              <a:t>	public static void main(String [] </a:t>
            </a:r>
            <a:r>
              <a:rPr lang="en-US" altLang="ko-KR" sz="1200" b="0" dirty="0" err="1"/>
              <a:t>args</a:t>
            </a:r>
            <a:r>
              <a:rPr lang="en-US" altLang="ko-KR" sz="1200" b="0" dirty="0"/>
              <a:t>){</a:t>
            </a:r>
          </a:p>
          <a:p>
            <a:r>
              <a:rPr lang="en-US" altLang="ko-KR" sz="1200" b="0" dirty="0"/>
              <a:t>		Circle pizza = </a:t>
            </a:r>
            <a:r>
              <a:rPr lang="en-US" altLang="ko-KR" sz="1200" dirty="0"/>
              <a:t>new Circle();</a:t>
            </a:r>
          </a:p>
          <a:p>
            <a:r>
              <a:rPr lang="en-US" altLang="ko-KR" sz="1200" b="0" dirty="0"/>
              <a:t>		</a:t>
            </a:r>
            <a:r>
              <a:rPr lang="en-US" altLang="ko-KR" sz="1200" b="0" dirty="0" err="1"/>
              <a:t>pizza.set</a:t>
            </a:r>
            <a:r>
              <a:rPr lang="en-US" altLang="ko-KR" sz="1200" b="0" dirty="0"/>
              <a:t>(3);</a:t>
            </a:r>
          </a:p>
          <a:p>
            <a:r>
              <a:rPr lang="en-US" altLang="ko-KR" sz="1200" b="0" dirty="0"/>
              <a:t>	}</a:t>
            </a:r>
          </a:p>
          <a:p>
            <a:r>
              <a:rPr lang="en-US" altLang="ko-KR" sz="1200" b="0" dirty="0"/>
              <a:t>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0" y="3429000"/>
            <a:ext cx="3577069" cy="23083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>
            <a:defPPr>
              <a:defRPr lang="ko-KR"/>
            </a:defPPr>
            <a:lvl1pPr defTabSz="180000">
              <a:defRPr sz="1200" b="0"/>
            </a:lvl1pPr>
          </a:lstStyle>
          <a:p>
            <a:r>
              <a:rPr lang="en-US" altLang="ko-KR" dirty="0"/>
              <a:t>public class Circle {</a:t>
            </a:r>
          </a:p>
          <a:p>
            <a:r>
              <a:rPr lang="en-US" altLang="ko-KR" dirty="0"/>
              <a:t>	</a:t>
            </a:r>
            <a:r>
              <a:rPr lang="en-US" altLang="ko-KR" dirty="0" err="1"/>
              <a:t>int</a:t>
            </a:r>
            <a:r>
              <a:rPr lang="en-US" altLang="ko-KR" dirty="0"/>
              <a:t> radius;</a:t>
            </a:r>
          </a:p>
          <a:p>
            <a:r>
              <a:rPr lang="en-US" altLang="ko-KR" dirty="0"/>
              <a:t>	void set(</a:t>
            </a:r>
            <a:r>
              <a:rPr lang="en-US" altLang="ko-KR" dirty="0" err="1"/>
              <a:t>int</a:t>
            </a:r>
            <a:r>
              <a:rPr lang="en-US" altLang="ko-KR" dirty="0"/>
              <a:t> r) { radius = r; }</a:t>
            </a:r>
          </a:p>
          <a:p>
            <a:r>
              <a:rPr lang="en-US" altLang="ko-KR" dirty="0"/>
              <a:t>	double </a:t>
            </a:r>
            <a:r>
              <a:rPr lang="en-US" altLang="ko-KR" dirty="0" err="1"/>
              <a:t>getArea</a:t>
            </a:r>
            <a:r>
              <a:rPr lang="en-US" altLang="ko-KR" dirty="0"/>
              <a:t>() { return 3.14*radius*radius; </a:t>
            </a:r>
            <a:r>
              <a:rPr lang="en-US" altLang="ko-KR" dirty="0" smtClean="0"/>
              <a:t>}</a:t>
            </a:r>
          </a:p>
          <a:p>
            <a:endParaRPr lang="en-US" altLang="ko-KR" dirty="0"/>
          </a:p>
          <a:p>
            <a:r>
              <a:rPr lang="en-US" altLang="ko-KR" dirty="0"/>
              <a:t>	</a:t>
            </a:r>
            <a:r>
              <a:rPr lang="en-US" altLang="ko-KR" b="1" i="1" dirty="0">
                <a:solidFill>
                  <a:srgbClr val="0070C0"/>
                </a:solidFill>
              </a:rPr>
              <a:t>public Circle() </a:t>
            </a:r>
            <a:r>
              <a:rPr lang="en-US" altLang="ko-KR" b="1" i="1" dirty="0" smtClean="0">
                <a:solidFill>
                  <a:srgbClr val="0070C0"/>
                </a:solidFill>
              </a:rPr>
              <a:t>{}</a:t>
            </a:r>
          </a:p>
          <a:p>
            <a:endParaRPr lang="en-US" altLang="ko-KR" dirty="0"/>
          </a:p>
          <a:p>
            <a:r>
              <a:rPr lang="en-US" altLang="ko-KR" dirty="0"/>
              <a:t>	public static void main(String [] </a:t>
            </a:r>
            <a:r>
              <a:rPr lang="en-US" altLang="ko-KR" dirty="0" err="1"/>
              <a:t>args</a:t>
            </a:r>
            <a:r>
              <a:rPr lang="en-US" altLang="ko-KR" dirty="0"/>
              <a:t>){</a:t>
            </a:r>
          </a:p>
          <a:p>
            <a:r>
              <a:rPr lang="en-US" altLang="ko-KR" dirty="0"/>
              <a:t>		Circle pizza = </a:t>
            </a:r>
            <a:r>
              <a:rPr lang="en-US" altLang="ko-KR" b="1" dirty="0"/>
              <a:t>new Circle();</a:t>
            </a:r>
          </a:p>
          <a:p>
            <a:r>
              <a:rPr lang="en-US" altLang="ko-KR" dirty="0"/>
              <a:t>		</a:t>
            </a:r>
            <a:r>
              <a:rPr lang="en-US" altLang="ko-KR" dirty="0" err="1"/>
              <a:t>pizza.set</a:t>
            </a:r>
            <a:r>
              <a:rPr lang="en-US" altLang="ko-KR" dirty="0"/>
              <a:t>(3);</a:t>
            </a:r>
          </a:p>
          <a:p>
            <a:r>
              <a:rPr lang="en-US" altLang="ko-KR" dirty="0"/>
              <a:t>	}</a:t>
            </a:r>
          </a:p>
          <a:p>
            <a:r>
              <a:rPr lang="en-US" altLang="ko-KR" dirty="0"/>
              <a:t>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75848" y="4188260"/>
            <a:ext cx="1368152" cy="612934"/>
          </a:xfrm>
          <a:prstGeom prst="wedgeRoundRectCallout">
            <a:avLst>
              <a:gd name="adj1" fmla="val -156640"/>
              <a:gd name="adj2" fmla="val -244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ko-KR" altLang="en-US" sz="1000" dirty="0" smtClean="0">
                <a:solidFill>
                  <a:schemeClr val="tx1"/>
                </a:solidFill>
              </a:rPr>
              <a:t>컴파일러에 의해 </a:t>
            </a:r>
            <a:endParaRPr lang="en-US" altLang="ko-KR" sz="1000" dirty="0" smtClean="0">
              <a:solidFill>
                <a:schemeClr val="tx1"/>
              </a:solidFill>
            </a:endParaRPr>
          </a:p>
          <a:p>
            <a:r>
              <a:rPr lang="ko-KR" altLang="en-US" sz="1000" dirty="0" smtClean="0">
                <a:solidFill>
                  <a:schemeClr val="tx1"/>
                </a:solidFill>
              </a:rPr>
              <a:t>자동 삽입된 기본 </a:t>
            </a:r>
            <a:r>
              <a:rPr lang="ko-KR" altLang="en-US" sz="1000" dirty="0" err="1" smtClean="0">
                <a:solidFill>
                  <a:schemeClr val="tx1"/>
                </a:solidFill>
              </a:rPr>
              <a:t>생성자</a:t>
            </a:r>
            <a:endParaRPr lang="ko-KR" altLang="en-US" sz="1000" dirty="0" smtClean="0">
              <a:solidFill>
                <a:schemeClr val="tx1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23</a:t>
            </a:fld>
            <a:endParaRPr lang="ko-KR" altLang="en-US"/>
          </a:p>
        </p:txBody>
      </p:sp>
      <p:sp>
        <p:nvSpPr>
          <p:cNvPr id="5" name="TextBox 4"/>
          <p:cNvSpPr txBox="1"/>
          <p:nvPr/>
        </p:nvSpPr>
        <p:spPr>
          <a:xfrm>
            <a:off x="1074465" y="5460325"/>
            <a:ext cx="2194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/>
              <a:t>개발자가 작성한 코드</a:t>
            </a:r>
            <a:endParaRPr lang="en-US" altLang="ko-KR" sz="1200" dirty="0" smtClean="0"/>
          </a:p>
          <a:p>
            <a:r>
              <a:rPr lang="ko-KR" altLang="en-US" sz="1200" dirty="0" smtClean="0"/>
              <a:t>이 코드에는 생성자가 없지만</a:t>
            </a:r>
            <a:endParaRPr lang="en-US" altLang="ko-KR" sz="1200" dirty="0" smtClean="0"/>
          </a:p>
          <a:p>
            <a:r>
              <a:rPr lang="ko-KR" altLang="en-US" sz="1200" dirty="0" smtClean="0"/>
              <a:t>컴파일 오류가 생기지 않음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60032" y="5805764"/>
            <a:ext cx="28648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/>
              <a:t>컴파일러가 자동으로 기본 </a:t>
            </a:r>
            <a:r>
              <a:rPr lang="ko-KR" altLang="en-US" sz="1200" dirty="0" err="1" smtClean="0"/>
              <a:t>생성자</a:t>
            </a:r>
            <a:r>
              <a:rPr lang="ko-KR" altLang="en-US" sz="1200" dirty="0" smtClean="0"/>
              <a:t> 삽입</a:t>
            </a:r>
          </a:p>
        </p:txBody>
      </p:sp>
      <p:sp>
        <p:nvSpPr>
          <p:cNvPr id="6" name="자유형 5"/>
          <p:cNvSpPr/>
          <p:nvPr/>
        </p:nvSpPr>
        <p:spPr>
          <a:xfrm>
            <a:off x="6065949" y="4494727"/>
            <a:ext cx="1793150" cy="573110"/>
          </a:xfrm>
          <a:custGeom>
            <a:avLst/>
            <a:gdLst>
              <a:gd name="connsiteX0" fmla="*/ 927279 w 1793150"/>
              <a:gd name="connsiteY0" fmla="*/ 573110 h 573110"/>
              <a:gd name="connsiteX1" fmla="*/ 1764406 w 1793150"/>
              <a:gd name="connsiteY1" fmla="*/ 347729 h 573110"/>
              <a:gd name="connsiteX2" fmla="*/ 0 w 1793150"/>
              <a:gd name="connsiteY2" fmla="*/ 0 h 57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3150" h="573110">
                <a:moveTo>
                  <a:pt x="927279" y="573110"/>
                </a:moveTo>
                <a:cubicBezTo>
                  <a:pt x="1423115" y="508178"/>
                  <a:pt x="1918952" y="443247"/>
                  <a:pt x="1764406" y="347729"/>
                </a:cubicBezTo>
                <a:cubicBezTo>
                  <a:pt x="1609860" y="252211"/>
                  <a:pt x="804930" y="126105"/>
                  <a:pt x="0" y="0"/>
                </a:cubicBezTo>
              </a:path>
            </a:pathLst>
          </a:custGeom>
          <a:noFill/>
          <a:ln w="127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11" name="직선 화살표 연결선 10"/>
          <p:cNvCxnSpPr>
            <a:endCxn id="13" idx="1"/>
          </p:cNvCxnSpPr>
          <p:nvPr/>
        </p:nvCxnSpPr>
        <p:spPr>
          <a:xfrm flipV="1">
            <a:off x="3059832" y="5944264"/>
            <a:ext cx="1800200" cy="50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12727" y="5944263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/>
              <a:t>이유</a:t>
            </a:r>
          </a:p>
        </p:txBody>
      </p:sp>
    </p:spTree>
    <p:extLst>
      <p:ext uri="{BB962C8B-B14F-4D97-AF65-F5344CB8AC3E}">
        <p14:creationId xmlns:p14="http://schemas.microsoft.com/office/powerpoint/2010/main" val="418683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기본 생성자가 자동 생성되지 않는 경우</a:t>
            </a:r>
            <a:endParaRPr lang="ko-KR" altLang="en-US" dirty="0"/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612648" y="1285860"/>
            <a:ext cx="8153400" cy="2719204"/>
          </a:xfrm>
        </p:spPr>
        <p:txBody>
          <a:bodyPr>
            <a:normAutofit/>
          </a:bodyPr>
          <a:lstStyle/>
          <a:p>
            <a:r>
              <a:rPr lang="ko-KR" altLang="en-US" sz="2000" dirty="0" smtClean="0"/>
              <a:t>개발자가 클래스에 생성자가 </a:t>
            </a:r>
            <a:r>
              <a:rPr lang="ko-KR" altLang="en-US" sz="2000" dirty="0"/>
              <a:t>하나라도 </a:t>
            </a:r>
            <a:r>
              <a:rPr lang="ko-KR" altLang="en-US" sz="2000" dirty="0" smtClean="0"/>
              <a:t>작성한 경우</a:t>
            </a:r>
            <a:endParaRPr lang="en-US" altLang="ko-KR" sz="2000" dirty="0" smtClean="0"/>
          </a:p>
          <a:p>
            <a:pPr lvl="1"/>
            <a:r>
              <a:rPr lang="ko-KR" altLang="en-US" sz="1800" dirty="0" smtClean="0"/>
              <a:t>기본 </a:t>
            </a:r>
            <a:r>
              <a:rPr lang="ko-KR" altLang="en-US" sz="1800" dirty="0" err="1" smtClean="0"/>
              <a:t>생성자</a:t>
            </a:r>
            <a:r>
              <a:rPr lang="ko-KR" altLang="en-US" sz="1800" dirty="0" smtClean="0"/>
              <a:t> 자동 삽입되지 않음</a:t>
            </a:r>
            <a:endParaRPr lang="en-US" altLang="ko-KR" sz="18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727502" y="2204864"/>
            <a:ext cx="4277850" cy="375487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>
            <a:defPPr>
              <a:defRPr lang="ko-KR"/>
            </a:defPPr>
            <a:lvl1pPr defTabSz="180000">
              <a:defRPr sz="1200" b="0"/>
            </a:lvl1pPr>
          </a:lstStyle>
          <a:p>
            <a:r>
              <a:rPr lang="en-US" altLang="ko-KR" sz="1400" dirty="0"/>
              <a:t>public class Circle {</a:t>
            </a:r>
          </a:p>
          <a:p>
            <a:r>
              <a:rPr lang="en-US" altLang="ko-KR" sz="1400" dirty="0"/>
              <a:t>	</a:t>
            </a:r>
            <a:r>
              <a:rPr lang="en-US" altLang="ko-KR" sz="1400" dirty="0" err="1"/>
              <a:t>int</a:t>
            </a:r>
            <a:r>
              <a:rPr lang="en-US" altLang="ko-KR" sz="1400" dirty="0"/>
              <a:t> radius;</a:t>
            </a:r>
          </a:p>
          <a:p>
            <a:r>
              <a:rPr lang="en-US" altLang="ko-KR" sz="1400" dirty="0"/>
              <a:t>	void set(</a:t>
            </a:r>
            <a:r>
              <a:rPr lang="en-US" altLang="ko-KR" sz="1400" dirty="0" err="1"/>
              <a:t>int</a:t>
            </a:r>
            <a:r>
              <a:rPr lang="en-US" altLang="ko-KR" sz="1400" dirty="0"/>
              <a:t> r) { radius = r; }</a:t>
            </a:r>
          </a:p>
          <a:p>
            <a:r>
              <a:rPr lang="en-US" altLang="ko-KR" sz="1400" dirty="0"/>
              <a:t>	double </a:t>
            </a:r>
            <a:r>
              <a:rPr lang="en-US" altLang="ko-KR" sz="1400" dirty="0" err="1"/>
              <a:t>getArea</a:t>
            </a:r>
            <a:r>
              <a:rPr lang="en-US" altLang="ko-KR" sz="1400" dirty="0"/>
              <a:t>() { return 3.14*radius*radius; </a:t>
            </a:r>
            <a:r>
              <a:rPr lang="en-US" altLang="ko-KR" sz="1400" dirty="0" smtClean="0"/>
              <a:t>}</a:t>
            </a:r>
          </a:p>
          <a:p>
            <a:endParaRPr lang="en-US" altLang="ko-KR" sz="1400" dirty="0"/>
          </a:p>
          <a:p>
            <a:endParaRPr lang="en-US" altLang="ko-KR" sz="1400" dirty="0"/>
          </a:p>
          <a:p>
            <a:r>
              <a:rPr lang="en-US" altLang="ko-KR" sz="1400" b="1" dirty="0"/>
              <a:t>	public Circle(</a:t>
            </a:r>
            <a:r>
              <a:rPr lang="en-US" altLang="ko-KR" sz="1400" b="1" dirty="0" err="1"/>
              <a:t>int</a:t>
            </a:r>
            <a:r>
              <a:rPr lang="en-US" altLang="ko-KR" sz="1400" b="1" dirty="0"/>
              <a:t> r) {</a:t>
            </a:r>
          </a:p>
          <a:p>
            <a:r>
              <a:rPr lang="en-US" altLang="ko-KR" sz="1400" b="1" dirty="0"/>
              <a:t>		radius = r;</a:t>
            </a:r>
          </a:p>
          <a:p>
            <a:r>
              <a:rPr lang="en-US" altLang="ko-KR" sz="1400" b="1" dirty="0"/>
              <a:t>	}</a:t>
            </a:r>
          </a:p>
          <a:p>
            <a:r>
              <a:rPr lang="en-US" altLang="ko-KR" sz="1400" dirty="0"/>
              <a:t>	public static void main(String [] </a:t>
            </a:r>
            <a:r>
              <a:rPr lang="en-US" altLang="ko-KR" sz="1400" dirty="0" err="1"/>
              <a:t>args</a:t>
            </a:r>
            <a:r>
              <a:rPr lang="en-US" altLang="ko-KR" sz="1400" dirty="0"/>
              <a:t>){</a:t>
            </a:r>
          </a:p>
          <a:p>
            <a:r>
              <a:rPr lang="en-US" altLang="ko-KR" sz="1400" dirty="0"/>
              <a:t>		Circle pizza = </a:t>
            </a:r>
            <a:r>
              <a:rPr lang="en-US" altLang="ko-KR" sz="1400" b="1" dirty="0"/>
              <a:t>new Circle(10);</a:t>
            </a:r>
          </a:p>
          <a:p>
            <a:r>
              <a:rPr lang="en-US" altLang="ko-KR" sz="1400" dirty="0"/>
              <a:t>		</a:t>
            </a:r>
            <a:r>
              <a:rPr lang="en-US" altLang="ko-KR" sz="1400" dirty="0" err="1"/>
              <a:t>System.out.println</a:t>
            </a:r>
            <a:r>
              <a:rPr lang="en-US" altLang="ko-KR" sz="1400" dirty="0"/>
              <a:t>(</a:t>
            </a:r>
            <a:r>
              <a:rPr lang="en-US" altLang="ko-KR" sz="1400" dirty="0" err="1"/>
              <a:t>pizza.getArea</a:t>
            </a:r>
            <a:r>
              <a:rPr lang="en-US" altLang="ko-KR" sz="1400" dirty="0" smtClean="0"/>
              <a:t>());</a:t>
            </a:r>
          </a:p>
          <a:p>
            <a:endParaRPr lang="en-US" altLang="ko-KR" sz="1400" dirty="0"/>
          </a:p>
          <a:p>
            <a:r>
              <a:rPr lang="en-US" altLang="ko-KR" sz="1400" dirty="0" smtClean="0"/>
              <a:t>		Circle </a:t>
            </a:r>
            <a:r>
              <a:rPr lang="en-US" altLang="ko-KR" sz="1400" dirty="0"/>
              <a:t>donut = </a:t>
            </a:r>
            <a:r>
              <a:rPr lang="en-US" altLang="ko-KR" sz="1400" b="1" dirty="0"/>
              <a:t>new Circle();</a:t>
            </a:r>
          </a:p>
          <a:p>
            <a:r>
              <a:rPr lang="en-US" altLang="ko-KR" sz="1400" dirty="0"/>
              <a:t>		</a:t>
            </a:r>
            <a:r>
              <a:rPr lang="en-US" altLang="ko-KR" sz="1400" dirty="0" err="1"/>
              <a:t>System.out.println</a:t>
            </a:r>
            <a:r>
              <a:rPr lang="en-US" altLang="ko-KR" sz="1400" dirty="0"/>
              <a:t>(</a:t>
            </a:r>
            <a:r>
              <a:rPr lang="en-US" altLang="ko-KR" sz="1400" dirty="0" err="1"/>
              <a:t>donut.getArea</a:t>
            </a:r>
            <a:r>
              <a:rPr lang="en-US" altLang="ko-KR" sz="1400" dirty="0"/>
              <a:t>());</a:t>
            </a:r>
          </a:p>
          <a:p>
            <a:r>
              <a:rPr lang="en-US" altLang="ko-KR" sz="1400" dirty="0"/>
              <a:t>	}</a:t>
            </a:r>
          </a:p>
          <a:p>
            <a:r>
              <a:rPr lang="en-US" altLang="ko-KR" sz="1400" dirty="0" smtClean="0"/>
              <a:t>}</a:t>
            </a:r>
            <a:endParaRPr lang="en-US" altLang="ko-KR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5195173" y="5151549"/>
            <a:ext cx="1992486" cy="442674"/>
          </a:xfrm>
          <a:prstGeom prst="wedgeRoundRectCallout">
            <a:avLst>
              <a:gd name="adj1" fmla="val -150152"/>
              <a:gd name="adj2" fmla="val -3717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ko-KR" altLang="en-US" sz="1000" dirty="0" smtClean="0">
                <a:solidFill>
                  <a:schemeClr val="tx1"/>
                </a:solidFill>
              </a:rPr>
              <a:t>컴파일 오류</a:t>
            </a:r>
            <a:r>
              <a:rPr lang="en-US" altLang="ko-KR" sz="1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ko-KR" altLang="en-US" sz="1000" dirty="0" smtClean="0">
                <a:solidFill>
                  <a:schemeClr val="tx1"/>
                </a:solidFill>
              </a:rPr>
              <a:t>해당하는 생성자가 없음 </a:t>
            </a:r>
            <a:r>
              <a:rPr lang="en-US" altLang="ko-KR" sz="1000" dirty="0" smtClean="0">
                <a:solidFill>
                  <a:schemeClr val="tx1"/>
                </a:solidFill>
              </a:rPr>
              <a:t>!!!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5346331" y="2926704"/>
            <a:ext cx="18235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600" b="1" i="1" dirty="0" smtClean="0">
                <a:solidFill>
                  <a:srgbClr val="0070C0"/>
                </a:solidFill>
              </a:rPr>
              <a:t>public Circle() { }</a:t>
            </a:r>
            <a:endParaRPr lang="ko-KR" altLang="en-US" sz="1600" dirty="0"/>
          </a:p>
        </p:txBody>
      </p:sp>
      <p:sp>
        <p:nvSpPr>
          <p:cNvPr id="12" name="자유형 11"/>
          <p:cNvSpPr/>
          <p:nvPr/>
        </p:nvSpPr>
        <p:spPr>
          <a:xfrm>
            <a:off x="2182539" y="3172857"/>
            <a:ext cx="3163792" cy="238974"/>
          </a:xfrm>
          <a:custGeom>
            <a:avLst/>
            <a:gdLst>
              <a:gd name="connsiteX0" fmla="*/ 2537717 w 2537717"/>
              <a:gd name="connsiteY0" fmla="*/ 23973 h 404117"/>
              <a:gd name="connsiteX1" fmla="*/ 1705510 w 2537717"/>
              <a:gd name="connsiteY1" fmla="*/ 44521 h 404117"/>
              <a:gd name="connsiteX2" fmla="*/ 1068512 w 2537717"/>
              <a:gd name="connsiteY2" fmla="*/ 291101 h 404117"/>
              <a:gd name="connsiteX3" fmla="*/ 0 w 2537717"/>
              <a:gd name="connsiteY3" fmla="*/ 404117 h 404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7717" h="404117">
                <a:moveTo>
                  <a:pt x="2537717" y="23973"/>
                </a:moveTo>
                <a:cubicBezTo>
                  <a:pt x="2244047" y="11986"/>
                  <a:pt x="1950377" y="0"/>
                  <a:pt x="1705510" y="44521"/>
                </a:cubicBezTo>
                <a:cubicBezTo>
                  <a:pt x="1460643" y="89042"/>
                  <a:pt x="1352764" y="231168"/>
                  <a:pt x="1068512" y="291101"/>
                </a:cubicBezTo>
                <a:cubicBezTo>
                  <a:pt x="784260" y="351034"/>
                  <a:pt x="392130" y="377575"/>
                  <a:pt x="0" y="404117"/>
                </a:cubicBezTo>
              </a:path>
            </a:pathLst>
          </a:custGeom>
          <a:ln>
            <a:solidFill>
              <a:srgbClr val="0070C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5195173" y="2707288"/>
            <a:ext cx="338105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200" dirty="0" smtClean="0">
                <a:solidFill>
                  <a:schemeClr val="accent2">
                    <a:lumMod val="75000"/>
                  </a:schemeClr>
                </a:solidFill>
              </a:rPr>
              <a:t>컴파일러가 기본 </a:t>
            </a:r>
            <a:r>
              <a:rPr lang="ko-KR" altLang="en-US" sz="1200" dirty="0" err="1" smtClean="0">
                <a:solidFill>
                  <a:schemeClr val="accent2">
                    <a:lumMod val="75000"/>
                  </a:schemeClr>
                </a:solidFill>
              </a:rPr>
              <a:t>생성자를</a:t>
            </a:r>
            <a:r>
              <a:rPr lang="ko-KR" altLang="en-US" sz="1200" dirty="0" smtClean="0">
                <a:solidFill>
                  <a:schemeClr val="accent2">
                    <a:lumMod val="75000"/>
                  </a:schemeClr>
                </a:solidFill>
              </a:rPr>
              <a:t> 자동 생성하지 않음</a:t>
            </a:r>
          </a:p>
        </p:txBody>
      </p:sp>
      <p:sp>
        <p:nvSpPr>
          <p:cNvPr id="14" name="곱셈 기호 13"/>
          <p:cNvSpPr/>
          <p:nvPr/>
        </p:nvSpPr>
        <p:spPr>
          <a:xfrm>
            <a:off x="3275031" y="3095981"/>
            <a:ext cx="428628" cy="428628"/>
          </a:xfrm>
          <a:prstGeom prst="mathMultiply">
            <a:avLst>
              <a:gd name="adj1" fmla="val 14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mtClean="0">
                <a:solidFill>
                  <a:srgbClr val="FF0000"/>
                </a:solidFill>
              </a:rPr>
              <a:t> </a:t>
            </a:r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24</a:t>
            </a:fld>
            <a:endParaRPr lang="ko-KR" altLang="en-US"/>
          </a:p>
        </p:txBody>
      </p:sp>
      <p:sp>
        <p:nvSpPr>
          <p:cNvPr id="15" name="곱셈 기호 14"/>
          <p:cNvSpPr/>
          <p:nvPr/>
        </p:nvSpPr>
        <p:spPr>
          <a:xfrm>
            <a:off x="4532900" y="3597181"/>
            <a:ext cx="428628" cy="428628"/>
          </a:xfrm>
          <a:prstGeom prst="mathMultiply">
            <a:avLst>
              <a:gd name="adj1" fmla="val 14538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mtClean="0">
                <a:solidFill>
                  <a:srgbClr val="FF0000"/>
                </a:solidFill>
              </a:rPr>
              <a:t> </a:t>
            </a:r>
            <a:endParaRPr lang="ko-KR" altLang="en-US">
              <a:solidFill>
                <a:srgbClr val="FF0000"/>
              </a:solidFill>
            </a:endParaRPr>
          </a:p>
        </p:txBody>
      </p:sp>
      <p:sp>
        <p:nvSpPr>
          <p:cNvPr id="22" name="자유형 21"/>
          <p:cNvSpPr/>
          <p:nvPr/>
        </p:nvSpPr>
        <p:spPr>
          <a:xfrm>
            <a:off x="2682010" y="3664039"/>
            <a:ext cx="1684390" cy="828563"/>
          </a:xfrm>
          <a:custGeom>
            <a:avLst/>
            <a:gdLst>
              <a:gd name="connsiteX0" fmla="*/ 920840 w 1614155"/>
              <a:gd name="connsiteY0" fmla="*/ 862885 h 862885"/>
              <a:gd name="connsiteX1" fmla="*/ 1577662 w 1614155"/>
              <a:gd name="connsiteY1" fmla="*/ 663262 h 862885"/>
              <a:gd name="connsiteX2" fmla="*/ 1365161 w 1614155"/>
              <a:gd name="connsiteY2" fmla="*/ 360609 h 862885"/>
              <a:gd name="connsiteX3" fmla="*/ 0 w 1614155"/>
              <a:gd name="connsiteY3" fmla="*/ 0 h 862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14155" h="862885">
                <a:moveTo>
                  <a:pt x="920840" y="862885"/>
                </a:moveTo>
                <a:cubicBezTo>
                  <a:pt x="1212224" y="804930"/>
                  <a:pt x="1503608" y="746975"/>
                  <a:pt x="1577662" y="663262"/>
                </a:cubicBezTo>
                <a:cubicBezTo>
                  <a:pt x="1651716" y="579549"/>
                  <a:pt x="1628105" y="471153"/>
                  <a:pt x="1365161" y="360609"/>
                </a:cubicBezTo>
                <a:cubicBezTo>
                  <a:pt x="1102217" y="250065"/>
                  <a:pt x="551108" y="125032"/>
                  <a:pt x="0" y="0"/>
                </a:cubicBezTo>
              </a:path>
            </a:pathLst>
          </a:custGeom>
          <a:noFill/>
          <a:ln w="127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자유형 22"/>
          <p:cNvSpPr/>
          <p:nvPr/>
        </p:nvSpPr>
        <p:spPr>
          <a:xfrm>
            <a:off x="3570652" y="3573887"/>
            <a:ext cx="1449551" cy="1577662"/>
          </a:xfrm>
          <a:custGeom>
            <a:avLst/>
            <a:gdLst>
              <a:gd name="connsiteX0" fmla="*/ 0 w 1449551"/>
              <a:gd name="connsiteY0" fmla="*/ 1577662 h 1577662"/>
              <a:gd name="connsiteX1" fmla="*/ 1326524 w 1449551"/>
              <a:gd name="connsiteY1" fmla="*/ 1365161 h 1577662"/>
              <a:gd name="connsiteX2" fmla="*/ 1332964 w 1449551"/>
              <a:gd name="connsiteY2" fmla="*/ 367048 h 1577662"/>
              <a:gd name="connsiteX3" fmla="*/ 811369 w 1449551"/>
              <a:gd name="connsiteY3" fmla="*/ 0 h 1577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9551" h="1577662">
                <a:moveTo>
                  <a:pt x="0" y="1577662"/>
                </a:moveTo>
                <a:cubicBezTo>
                  <a:pt x="552181" y="1572296"/>
                  <a:pt x="1104363" y="1566930"/>
                  <a:pt x="1326524" y="1365161"/>
                </a:cubicBezTo>
                <a:cubicBezTo>
                  <a:pt x="1548685" y="1163392"/>
                  <a:pt x="1418823" y="594575"/>
                  <a:pt x="1332964" y="367048"/>
                </a:cubicBezTo>
                <a:cubicBezTo>
                  <a:pt x="1247105" y="139521"/>
                  <a:pt x="811369" y="0"/>
                  <a:pt x="811369" y="0"/>
                </a:cubicBezTo>
              </a:path>
            </a:pathLst>
          </a:custGeom>
          <a:noFill/>
          <a:ln w="12700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/>
              <a:t>`</a:t>
            </a:r>
            <a:endParaRPr lang="ko-KR" altLang="en-US" dirty="0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04" y="4970043"/>
            <a:ext cx="289346" cy="30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5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this </a:t>
            </a:r>
            <a:r>
              <a:rPr lang="ko-KR" altLang="en-US" dirty="0" err="1" smtClean="0"/>
              <a:t>레퍼런스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714348" y="1285860"/>
            <a:ext cx="7929618" cy="5286412"/>
          </a:xfrm>
        </p:spPr>
        <p:txBody>
          <a:bodyPr>
            <a:normAutofit/>
          </a:bodyPr>
          <a:lstStyle/>
          <a:p>
            <a:r>
              <a:rPr lang="en-US" altLang="ko-KR" dirty="0" smtClean="0"/>
              <a:t>this</a:t>
            </a:r>
          </a:p>
          <a:p>
            <a:pPr lvl="1"/>
            <a:r>
              <a:rPr lang="ko-KR" altLang="en-US" dirty="0" smtClean="0"/>
              <a:t>객체 자신에 대한 </a:t>
            </a:r>
            <a:r>
              <a:rPr lang="ko-KR" altLang="en-US" dirty="0" err="1" smtClean="0"/>
              <a:t>레퍼런스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컴파일러에 의해 자동 관리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개발자는 사용하기만 하면 됨</a:t>
            </a:r>
            <a:endParaRPr lang="en-US" altLang="ko-KR" dirty="0" smtClean="0"/>
          </a:p>
          <a:p>
            <a:pPr lvl="2"/>
            <a:r>
              <a:rPr lang="en-US" altLang="ko-KR" b="1" dirty="0" smtClean="0">
                <a:solidFill>
                  <a:srgbClr val="FF0000"/>
                </a:solidFill>
              </a:rPr>
              <a:t>this.</a:t>
            </a:r>
            <a:r>
              <a:rPr lang="ko-KR" altLang="en-US" b="1" dirty="0" smtClean="0">
                <a:solidFill>
                  <a:srgbClr val="FF0000"/>
                </a:solidFill>
              </a:rPr>
              <a:t>멤버 </a:t>
            </a:r>
            <a:r>
              <a:rPr lang="ko-KR" altLang="en-US" dirty="0" smtClean="0"/>
              <a:t>형태로 멤버 사용</a:t>
            </a:r>
            <a:endParaRPr lang="en-US" altLang="ko-KR" dirty="0" smtClean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pPr lvl="1"/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4788024" y="2981851"/>
            <a:ext cx="3384376" cy="26776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400" b="1" dirty="0"/>
              <a:t>public class Circle </a:t>
            </a:r>
            <a:r>
              <a:rPr lang="en-US" altLang="ko-KR" sz="1400" dirty="0"/>
              <a:t>{</a:t>
            </a:r>
          </a:p>
          <a:p>
            <a:pPr defTabSz="180000"/>
            <a:r>
              <a:rPr lang="en-US" altLang="ko-KR" sz="1400" dirty="0"/>
              <a:t>	</a:t>
            </a:r>
            <a:r>
              <a:rPr lang="en-US" altLang="ko-KR" sz="1400" dirty="0" err="1"/>
              <a:t>int</a:t>
            </a:r>
            <a:r>
              <a:rPr lang="en-US" altLang="ko-KR" sz="1400" dirty="0"/>
              <a:t> </a:t>
            </a:r>
            <a:r>
              <a:rPr lang="en-US" altLang="ko-KR" sz="1400" dirty="0">
                <a:solidFill>
                  <a:srgbClr val="0070C0"/>
                </a:solidFill>
              </a:rPr>
              <a:t>radius</a:t>
            </a:r>
            <a:r>
              <a:rPr lang="en-US" altLang="ko-KR" sz="1400" dirty="0" smtClean="0"/>
              <a:t>;</a:t>
            </a:r>
          </a:p>
          <a:p>
            <a:pPr defTabSz="180000"/>
            <a:endParaRPr lang="en-US" altLang="ko-KR" sz="1400" dirty="0"/>
          </a:p>
          <a:p>
            <a:pPr defTabSz="180000"/>
            <a:r>
              <a:rPr lang="en-US" altLang="ko-KR" sz="1400" dirty="0"/>
              <a:t>	public Circle() { </a:t>
            </a:r>
            <a:r>
              <a:rPr lang="en-US" altLang="ko-KR" sz="1400" b="1" dirty="0" err="1" smtClean="0"/>
              <a:t>this.</a:t>
            </a:r>
            <a:r>
              <a:rPr lang="en-US" altLang="ko-KR" sz="1400" dirty="0" err="1" smtClean="0">
                <a:solidFill>
                  <a:srgbClr val="0070C0"/>
                </a:solidFill>
              </a:rPr>
              <a:t>radius</a:t>
            </a:r>
            <a:r>
              <a:rPr lang="en-US" altLang="ko-KR" sz="1400" dirty="0" smtClean="0"/>
              <a:t> </a:t>
            </a:r>
            <a:r>
              <a:rPr lang="en-US" altLang="ko-KR" sz="1400" dirty="0"/>
              <a:t>= 1; }</a:t>
            </a:r>
          </a:p>
          <a:p>
            <a:pPr defTabSz="180000"/>
            <a:r>
              <a:rPr lang="en-US" altLang="ko-KR" sz="1400" dirty="0"/>
              <a:t>	public Circle(</a:t>
            </a:r>
            <a:r>
              <a:rPr lang="en-US" altLang="ko-KR" sz="1400" dirty="0" err="1"/>
              <a:t>int</a:t>
            </a:r>
            <a:r>
              <a:rPr lang="en-US" altLang="ko-KR" sz="1400" dirty="0"/>
              <a:t> </a:t>
            </a:r>
            <a:r>
              <a:rPr lang="en-US" altLang="ko-KR" sz="1400" dirty="0" smtClean="0">
                <a:solidFill>
                  <a:schemeClr val="accent2">
                    <a:lumMod val="75000"/>
                  </a:schemeClr>
                </a:solidFill>
              </a:rPr>
              <a:t>radius</a:t>
            </a:r>
            <a:r>
              <a:rPr lang="en-US" altLang="ko-KR" sz="1400" dirty="0" smtClean="0"/>
              <a:t>) {</a:t>
            </a:r>
          </a:p>
          <a:p>
            <a:pPr defTabSz="180000"/>
            <a:r>
              <a:rPr lang="en-US" altLang="ko-KR" sz="1400" b="1" dirty="0"/>
              <a:t>	</a:t>
            </a:r>
            <a:r>
              <a:rPr lang="en-US" altLang="ko-KR" sz="1400" b="1" dirty="0" smtClean="0"/>
              <a:t>	</a:t>
            </a:r>
            <a:r>
              <a:rPr lang="en-US" altLang="ko-KR" sz="1400" b="1" dirty="0" err="1" smtClean="0"/>
              <a:t>this.</a:t>
            </a:r>
            <a:r>
              <a:rPr lang="en-US" altLang="ko-KR" sz="1400" dirty="0" err="1" smtClean="0">
                <a:solidFill>
                  <a:srgbClr val="0070C0"/>
                </a:solidFill>
              </a:rPr>
              <a:t>radius</a:t>
            </a:r>
            <a:r>
              <a:rPr lang="en-US" altLang="ko-KR" sz="1400" dirty="0" smtClean="0"/>
              <a:t> </a:t>
            </a:r>
            <a:r>
              <a:rPr lang="en-US" altLang="ko-KR" sz="1400" dirty="0"/>
              <a:t>= </a:t>
            </a:r>
            <a:r>
              <a:rPr lang="en-US" altLang="ko-KR" sz="1400" dirty="0" smtClean="0">
                <a:solidFill>
                  <a:schemeClr val="accent2">
                    <a:lumMod val="75000"/>
                  </a:schemeClr>
                </a:solidFill>
              </a:rPr>
              <a:t>radius</a:t>
            </a:r>
            <a:r>
              <a:rPr lang="en-US" altLang="ko-KR" sz="1400" dirty="0" smtClean="0"/>
              <a:t>;</a:t>
            </a:r>
          </a:p>
          <a:p>
            <a:pPr defTabSz="180000"/>
            <a:r>
              <a:rPr lang="en-US" altLang="ko-KR" sz="1400" dirty="0"/>
              <a:t>	</a:t>
            </a:r>
            <a:r>
              <a:rPr lang="en-US" altLang="ko-KR" sz="1400" dirty="0" smtClean="0"/>
              <a:t>}</a:t>
            </a:r>
            <a:endParaRPr lang="en-US" altLang="ko-KR" sz="1400" dirty="0"/>
          </a:p>
          <a:p>
            <a:pPr defTabSz="180000"/>
            <a:r>
              <a:rPr lang="en-US" altLang="ko-KR" sz="1400" dirty="0"/>
              <a:t>	double </a:t>
            </a:r>
            <a:r>
              <a:rPr lang="en-US" altLang="ko-KR" sz="1400" dirty="0" err="1"/>
              <a:t>getArea</a:t>
            </a:r>
            <a:r>
              <a:rPr lang="en-US" altLang="ko-KR" sz="1400" dirty="0"/>
              <a:t>() { </a:t>
            </a:r>
            <a:endParaRPr lang="en-US" altLang="ko-KR" sz="1400" dirty="0" smtClean="0"/>
          </a:p>
          <a:p>
            <a:pPr defTabSz="180000"/>
            <a:r>
              <a:rPr lang="en-US" altLang="ko-KR" sz="1400" dirty="0"/>
              <a:t>	</a:t>
            </a:r>
            <a:r>
              <a:rPr lang="en-US" altLang="ko-KR" sz="1400" dirty="0" smtClean="0"/>
              <a:t>	return 3.14*</a:t>
            </a:r>
            <a:r>
              <a:rPr lang="en-US" altLang="ko-KR" sz="1400" b="1" dirty="0" err="1" smtClean="0"/>
              <a:t>this.</a:t>
            </a:r>
            <a:r>
              <a:rPr lang="en-US" altLang="ko-KR" sz="1400" dirty="0" err="1" smtClean="0">
                <a:solidFill>
                  <a:srgbClr val="0070C0"/>
                </a:solidFill>
              </a:rPr>
              <a:t>radius</a:t>
            </a:r>
            <a:r>
              <a:rPr lang="en-US" altLang="ko-KR" sz="1400" dirty="0" smtClean="0"/>
              <a:t>*</a:t>
            </a:r>
            <a:r>
              <a:rPr lang="en-US" altLang="ko-KR" sz="1400" b="1" dirty="0" err="1" smtClean="0"/>
              <a:t>this.</a:t>
            </a:r>
            <a:r>
              <a:rPr lang="en-US" altLang="ko-KR" sz="1400" dirty="0" err="1" smtClean="0">
                <a:solidFill>
                  <a:srgbClr val="0070C0"/>
                </a:solidFill>
              </a:rPr>
              <a:t>radius</a:t>
            </a:r>
            <a:r>
              <a:rPr lang="en-US" altLang="ko-KR" sz="1400" dirty="0" smtClean="0"/>
              <a:t>;</a:t>
            </a:r>
          </a:p>
          <a:p>
            <a:pPr defTabSz="180000"/>
            <a:r>
              <a:rPr lang="en-US" altLang="ko-KR" sz="1400" dirty="0"/>
              <a:t>	</a:t>
            </a:r>
            <a:r>
              <a:rPr lang="en-US" altLang="ko-KR" sz="1400" dirty="0" smtClean="0"/>
              <a:t> </a:t>
            </a:r>
            <a:r>
              <a:rPr lang="en-US" altLang="ko-KR" sz="1400" dirty="0"/>
              <a:t>}</a:t>
            </a:r>
          </a:p>
          <a:p>
            <a:pPr defTabSz="180000"/>
            <a:r>
              <a:rPr lang="en-US" altLang="ko-KR" sz="1400" dirty="0"/>
              <a:t>	...</a:t>
            </a:r>
          </a:p>
          <a:p>
            <a:pPr defTabSz="180000"/>
            <a:r>
              <a:rPr lang="en-US" altLang="ko-KR" sz="1400" dirty="0"/>
              <a:t>}</a:t>
            </a: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25</a:t>
            </a:fld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755576" y="2981851"/>
            <a:ext cx="3168352" cy="22467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400" b="1" dirty="0" smtClean="0"/>
              <a:t>public </a:t>
            </a:r>
            <a:r>
              <a:rPr lang="en-US" altLang="ko-KR" sz="1400" b="1" dirty="0"/>
              <a:t>class Circle </a:t>
            </a:r>
            <a:r>
              <a:rPr lang="en-US" altLang="ko-KR" sz="1400" dirty="0"/>
              <a:t>{</a:t>
            </a:r>
          </a:p>
          <a:p>
            <a:pPr defTabSz="180000"/>
            <a:r>
              <a:rPr lang="en-US" altLang="ko-KR" sz="1400" dirty="0" smtClean="0"/>
              <a:t>	</a:t>
            </a:r>
            <a:r>
              <a:rPr lang="en-US" altLang="ko-KR" sz="1400" dirty="0" err="1" smtClean="0"/>
              <a:t>int</a:t>
            </a:r>
            <a:r>
              <a:rPr lang="en-US" altLang="ko-KR" sz="1400" dirty="0" smtClean="0"/>
              <a:t> </a:t>
            </a:r>
            <a:r>
              <a:rPr lang="en-US" altLang="ko-KR" sz="1400" dirty="0"/>
              <a:t>radius</a:t>
            </a:r>
            <a:r>
              <a:rPr lang="en-US" altLang="ko-KR" sz="1400" dirty="0" smtClean="0"/>
              <a:t>;</a:t>
            </a:r>
          </a:p>
          <a:p>
            <a:pPr defTabSz="180000"/>
            <a:endParaRPr lang="en-US" altLang="ko-KR" sz="1400" dirty="0" smtClean="0"/>
          </a:p>
          <a:p>
            <a:pPr defTabSz="180000"/>
            <a:r>
              <a:rPr lang="en-US" altLang="ko-KR" sz="1400" dirty="0"/>
              <a:t>	</a:t>
            </a:r>
            <a:r>
              <a:rPr lang="en-US" altLang="ko-KR" sz="1400" dirty="0" smtClean="0"/>
              <a:t>public Circle() { radius = 1; }</a:t>
            </a:r>
          </a:p>
          <a:p>
            <a:pPr defTabSz="180000"/>
            <a:r>
              <a:rPr lang="en-US" altLang="ko-KR" sz="1400" dirty="0"/>
              <a:t>	public </a:t>
            </a:r>
            <a:r>
              <a:rPr lang="en-US" altLang="ko-KR" sz="1400" dirty="0" smtClean="0"/>
              <a:t>Circle(</a:t>
            </a:r>
            <a:r>
              <a:rPr lang="en-US" altLang="ko-KR" sz="1400" dirty="0" err="1" smtClean="0"/>
              <a:t>int</a:t>
            </a:r>
            <a:r>
              <a:rPr lang="en-US" altLang="ko-KR" sz="1400" dirty="0" smtClean="0"/>
              <a:t> </a:t>
            </a:r>
            <a:r>
              <a:rPr lang="en-US" altLang="ko-KR" sz="1400" dirty="0"/>
              <a:t>r) { radius = r; }</a:t>
            </a:r>
          </a:p>
          <a:p>
            <a:pPr defTabSz="180000"/>
            <a:r>
              <a:rPr lang="en-US" altLang="ko-KR" sz="1400" dirty="0" smtClean="0"/>
              <a:t>	double </a:t>
            </a:r>
            <a:r>
              <a:rPr lang="en-US" altLang="ko-KR" sz="1400" dirty="0" err="1"/>
              <a:t>getArea</a:t>
            </a:r>
            <a:r>
              <a:rPr lang="en-US" altLang="ko-KR" sz="1400" dirty="0"/>
              <a:t>() </a:t>
            </a:r>
            <a:r>
              <a:rPr lang="en-US" altLang="ko-KR" sz="1400" dirty="0" smtClean="0"/>
              <a:t>{</a:t>
            </a:r>
          </a:p>
          <a:p>
            <a:pPr defTabSz="180000"/>
            <a:r>
              <a:rPr lang="en-US" altLang="ko-KR" sz="1400" dirty="0"/>
              <a:t>	</a:t>
            </a:r>
            <a:r>
              <a:rPr lang="en-US" altLang="ko-KR" sz="1400" dirty="0" smtClean="0"/>
              <a:t>	return </a:t>
            </a:r>
            <a:r>
              <a:rPr lang="en-US" altLang="ko-KR" sz="1400" dirty="0"/>
              <a:t>3.14*radius*radius</a:t>
            </a:r>
            <a:r>
              <a:rPr lang="en-US" altLang="ko-KR" sz="1400" dirty="0" smtClean="0"/>
              <a:t>;</a:t>
            </a:r>
          </a:p>
          <a:p>
            <a:pPr defTabSz="180000"/>
            <a:r>
              <a:rPr lang="en-US" altLang="ko-KR" sz="1400" dirty="0"/>
              <a:t>	</a:t>
            </a:r>
            <a:r>
              <a:rPr lang="en-US" altLang="ko-KR" sz="1400" dirty="0" smtClean="0"/>
              <a:t>}</a:t>
            </a:r>
          </a:p>
          <a:p>
            <a:pPr defTabSz="180000"/>
            <a:r>
              <a:rPr lang="en-US" altLang="ko-KR" sz="1400" dirty="0"/>
              <a:t>	</a:t>
            </a:r>
            <a:r>
              <a:rPr lang="en-US" altLang="ko-KR" sz="1400" dirty="0" smtClean="0"/>
              <a:t>...</a:t>
            </a:r>
            <a:endParaRPr lang="en-US" altLang="ko-KR" sz="1400" dirty="0"/>
          </a:p>
          <a:p>
            <a:pPr defTabSz="180000"/>
            <a:r>
              <a:rPr lang="en-US" altLang="ko-KR" sz="1400" dirty="0" smtClean="0"/>
              <a:t>}</a:t>
            </a:r>
            <a:endParaRPr lang="en-US" altLang="ko-KR" sz="1400" dirty="0"/>
          </a:p>
        </p:txBody>
      </p:sp>
      <p:sp>
        <p:nvSpPr>
          <p:cNvPr id="7" name="등호 6"/>
          <p:cNvSpPr/>
          <p:nvPr/>
        </p:nvSpPr>
        <p:spPr>
          <a:xfrm>
            <a:off x="4139952" y="3766491"/>
            <a:ext cx="360040" cy="360040"/>
          </a:xfrm>
          <a:prstGeom prst="mathEqual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92080" y="5659507"/>
            <a:ext cx="24577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this</a:t>
            </a:r>
            <a:r>
              <a:rPr lang="ko-KR" altLang="en-US" sz="1400" dirty="0" smtClean="0"/>
              <a:t>를 사용하여 수정한 경우</a:t>
            </a:r>
            <a:endParaRPr lang="ko-KR" altLang="en-US" sz="1400" dirty="0"/>
          </a:p>
        </p:txBody>
      </p:sp>
      <p:sp>
        <p:nvSpPr>
          <p:cNvPr id="9" name="자유형 8"/>
          <p:cNvSpPr/>
          <p:nvPr/>
        </p:nvSpPr>
        <p:spPr>
          <a:xfrm>
            <a:off x="4715884" y="3435658"/>
            <a:ext cx="1003309" cy="941941"/>
          </a:xfrm>
          <a:custGeom>
            <a:avLst/>
            <a:gdLst>
              <a:gd name="connsiteX0" fmla="*/ 1003309 w 1003309"/>
              <a:gd name="connsiteY0" fmla="*/ 834501 h 941941"/>
              <a:gd name="connsiteX1" fmla="*/ 736979 w 1003309"/>
              <a:gd name="connsiteY1" fmla="*/ 941033 h 941941"/>
              <a:gd name="connsiteX2" fmla="*/ 133297 w 1003309"/>
              <a:gd name="connsiteY2" fmla="*/ 781235 h 941941"/>
              <a:gd name="connsiteX3" fmla="*/ 35643 w 1003309"/>
              <a:gd name="connsiteY3" fmla="*/ 266330 h 941941"/>
              <a:gd name="connsiteX4" fmla="*/ 603814 w 1003309"/>
              <a:gd name="connsiteY4" fmla="*/ 0 h 941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3309" h="941941">
                <a:moveTo>
                  <a:pt x="1003309" y="834501"/>
                </a:moveTo>
                <a:cubicBezTo>
                  <a:pt x="942645" y="892206"/>
                  <a:pt x="881981" y="949911"/>
                  <a:pt x="736979" y="941033"/>
                </a:cubicBezTo>
                <a:cubicBezTo>
                  <a:pt x="591977" y="932155"/>
                  <a:pt x="250186" y="893686"/>
                  <a:pt x="133297" y="781235"/>
                </a:cubicBezTo>
                <a:cubicBezTo>
                  <a:pt x="16408" y="668784"/>
                  <a:pt x="-42777" y="396536"/>
                  <a:pt x="35643" y="266330"/>
                </a:cubicBezTo>
                <a:cubicBezTo>
                  <a:pt x="114062" y="136124"/>
                  <a:pt x="358938" y="68062"/>
                  <a:pt x="603814" y="0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자유형 9"/>
          <p:cNvSpPr/>
          <p:nvPr/>
        </p:nvSpPr>
        <p:spPr>
          <a:xfrm>
            <a:off x="6740125" y="4074850"/>
            <a:ext cx="363704" cy="298664"/>
          </a:xfrm>
          <a:custGeom>
            <a:avLst/>
            <a:gdLst>
              <a:gd name="connsiteX0" fmla="*/ 0 w 363704"/>
              <a:gd name="connsiteY0" fmla="*/ 221942 h 298664"/>
              <a:gd name="connsiteX1" fmla="*/ 284085 w 363704"/>
              <a:gd name="connsiteY1" fmla="*/ 292964 h 298664"/>
              <a:gd name="connsiteX2" fmla="*/ 355107 w 363704"/>
              <a:gd name="connsiteY2" fmla="*/ 88777 h 298664"/>
              <a:gd name="connsiteX3" fmla="*/ 124287 w 363704"/>
              <a:gd name="connsiteY3" fmla="*/ 0 h 29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704" h="298664">
                <a:moveTo>
                  <a:pt x="0" y="221942"/>
                </a:moveTo>
                <a:cubicBezTo>
                  <a:pt x="112450" y="268550"/>
                  <a:pt x="224901" y="315158"/>
                  <a:pt x="284085" y="292964"/>
                </a:cubicBezTo>
                <a:cubicBezTo>
                  <a:pt x="343270" y="270770"/>
                  <a:pt x="381740" y="137604"/>
                  <a:pt x="355107" y="88777"/>
                </a:cubicBezTo>
                <a:cubicBezTo>
                  <a:pt x="328474" y="39950"/>
                  <a:pt x="226380" y="19975"/>
                  <a:pt x="124287" y="0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439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this</a:t>
            </a:r>
            <a:r>
              <a:rPr lang="ko-KR" altLang="en-US" dirty="0" smtClean="0"/>
              <a:t>가 필요한 경우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r>
              <a:rPr lang="en-US" altLang="ko-KR" dirty="0"/>
              <a:t>this</a:t>
            </a:r>
            <a:r>
              <a:rPr lang="ko-KR" altLang="en-US" dirty="0"/>
              <a:t>의 필요성</a:t>
            </a:r>
            <a:endParaRPr lang="en-US" altLang="ko-KR" dirty="0"/>
          </a:p>
          <a:p>
            <a:pPr lvl="2"/>
            <a:r>
              <a:rPr lang="ko-KR" altLang="en-US" dirty="0"/>
              <a:t>객체의 멤버 변수와 </a:t>
            </a:r>
            <a:r>
              <a:rPr lang="ko-KR" altLang="en-US" dirty="0" err="1"/>
              <a:t>메소드</a:t>
            </a:r>
            <a:r>
              <a:rPr lang="ko-KR" altLang="en-US" dirty="0"/>
              <a:t> 변수의 이름이 같은 경우</a:t>
            </a:r>
            <a:endParaRPr lang="en-US" altLang="ko-KR" dirty="0"/>
          </a:p>
          <a:p>
            <a:pPr lvl="2"/>
            <a:r>
              <a:rPr lang="ko-KR" altLang="en-US" dirty="0" smtClean="0"/>
              <a:t>다른 </a:t>
            </a:r>
            <a:r>
              <a:rPr lang="ko-KR" altLang="en-US" dirty="0" err="1" smtClean="0"/>
              <a:t>메소드</a:t>
            </a:r>
            <a:r>
              <a:rPr lang="ko-KR" altLang="en-US" dirty="0" smtClean="0"/>
              <a:t> 호출 시 </a:t>
            </a:r>
            <a:r>
              <a:rPr lang="ko-KR" altLang="en-US" dirty="0"/>
              <a:t>객체 </a:t>
            </a:r>
            <a:r>
              <a:rPr lang="ko-KR" altLang="en-US" dirty="0" smtClean="0"/>
              <a:t>자신의 </a:t>
            </a:r>
            <a:r>
              <a:rPr lang="ko-KR" altLang="en-US" dirty="0" err="1" smtClean="0"/>
              <a:t>레퍼런스를</a:t>
            </a:r>
            <a:r>
              <a:rPr lang="ko-KR" altLang="en-US" dirty="0" smtClean="0"/>
              <a:t> 전달할 </a:t>
            </a:r>
            <a:r>
              <a:rPr lang="ko-KR" altLang="en-US" dirty="0"/>
              <a:t>때</a:t>
            </a:r>
            <a:endParaRPr lang="en-US" altLang="ko-KR" dirty="0"/>
          </a:p>
          <a:p>
            <a:pPr lvl="2"/>
            <a:r>
              <a:rPr lang="ko-KR" altLang="en-US" dirty="0" err="1"/>
              <a:t>메소드가</a:t>
            </a:r>
            <a:r>
              <a:rPr lang="ko-KR" altLang="en-US" dirty="0"/>
              <a:t> 객체 자신의 </a:t>
            </a:r>
            <a:r>
              <a:rPr lang="ko-KR" altLang="en-US" dirty="0" err="1"/>
              <a:t>레퍼런스를</a:t>
            </a:r>
            <a:r>
              <a:rPr lang="ko-KR" altLang="en-US" dirty="0"/>
              <a:t> 반환할 때</a:t>
            </a:r>
            <a:endParaRPr lang="en-US" altLang="ko-KR" dirty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26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212273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객체 속에서의 </a:t>
            </a:r>
            <a:r>
              <a:rPr lang="en-US" altLang="ko-KR" dirty="0" smtClean="0"/>
              <a:t>this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27</a:t>
            </a:fld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628800"/>
            <a:ext cx="8078497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62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this()</a:t>
            </a:r>
            <a:r>
              <a:rPr lang="ko-KR" altLang="en-US" smtClean="0"/>
              <a:t>로</a:t>
            </a:r>
            <a:r>
              <a:rPr lang="en-US" altLang="ko-KR" smtClean="0"/>
              <a:t> </a:t>
            </a:r>
            <a:r>
              <a:rPr lang="ko-KR" altLang="en-US" smtClean="0"/>
              <a:t>다른 생성자 호출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ko-KR" smtClean="0"/>
              <a:t>this()</a:t>
            </a:r>
          </a:p>
          <a:p>
            <a:pPr lvl="1"/>
            <a:r>
              <a:rPr lang="ko-KR" altLang="en-US" smtClean="0"/>
              <a:t>클래스 내의 다른 생성자 호출</a:t>
            </a:r>
            <a:endParaRPr lang="en-US" altLang="ko-KR" smtClean="0"/>
          </a:p>
          <a:p>
            <a:pPr lvl="1"/>
            <a:r>
              <a:rPr lang="ko-KR" altLang="en-US" smtClean="0"/>
              <a:t>생성자 내에서만 사용 가능</a:t>
            </a:r>
            <a:endParaRPr lang="en-US" altLang="ko-KR" smtClean="0"/>
          </a:p>
          <a:p>
            <a:pPr lvl="1"/>
            <a:r>
              <a:rPr lang="ko-KR" altLang="en-US" smtClean="0"/>
              <a:t>반드시 생성자 코드의 제일 처음에 수행</a:t>
            </a:r>
            <a:endParaRPr lang="en-US" altLang="ko-KR" smtClean="0"/>
          </a:p>
          <a:p>
            <a:pPr lvl="1"/>
            <a:endParaRPr lang="en-US" altLang="ko-KR" smtClean="0"/>
          </a:p>
          <a:p>
            <a:pPr lvl="1"/>
            <a:endParaRPr lang="ko-KR" altLang="en-US" dirty="0"/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961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this() </a:t>
            </a:r>
            <a:r>
              <a:rPr lang="ko-KR" altLang="en-US" smtClean="0"/>
              <a:t>사용 실패 예</a:t>
            </a:r>
            <a:endParaRPr lang="ko-KR" altLang="en-US" dirty="0"/>
          </a:p>
        </p:txBody>
      </p:sp>
      <p:sp>
        <p:nvSpPr>
          <p:cNvPr id="18" name="직사각형 17"/>
          <p:cNvSpPr/>
          <p:nvPr/>
        </p:nvSpPr>
        <p:spPr>
          <a:xfrm>
            <a:off x="971600" y="1714488"/>
            <a:ext cx="7175150" cy="11384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noAutofit/>
          </a:bodyPr>
          <a:lstStyle/>
          <a:p>
            <a:pPr defTabSz="180000"/>
            <a:r>
              <a:rPr lang="en-US" altLang="ko-KR" sz="1600" dirty="0" smtClean="0"/>
              <a:t>public Book() {</a:t>
            </a:r>
          </a:p>
          <a:p>
            <a:pPr defTabSz="180000"/>
            <a:r>
              <a:rPr lang="en-US" altLang="ko-KR" sz="1600" dirty="0" smtClean="0"/>
              <a:t>	</a:t>
            </a:r>
            <a:r>
              <a:rPr lang="en-US" altLang="ko-KR" sz="1600" dirty="0" err="1" smtClean="0"/>
              <a:t>System.out.println</a:t>
            </a:r>
            <a:r>
              <a:rPr lang="en-US" altLang="ko-KR" sz="1600" dirty="0" smtClean="0"/>
              <a:t>("</a:t>
            </a:r>
            <a:r>
              <a:rPr lang="ko-KR" altLang="en-US" sz="1600" dirty="0" smtClean="0"/>
              <a:t>생성자가 호출되었음</a:t>
            </a:r>
            <a:r>
              <a:rPr lang="en-US" altLang="ko-KR" sz="1600" dirty="0" smtClean="0"/>
              <a:t>");</a:t>
            </a:r>
          </a:p>
          <a:p>
            <a:pPr defTabSz="180000"/>
            <a:r>
              <a:rPr lang="en-US" altLang="ko-KR" sz="1600" dirty="0" smtClean="0"/>
              <a:t>	</a:t>
            </a:r>
            <a:r>
              <a:rPr lang="en-US" altLang="ko-KR" sz="1600" b="1" dirty="0" smtClean="0"/>
              <a:t>this(null, null, 0); </a:t>
            </a:r>
            <a:r>
              <a:rPr lang="en-US" altLang="ko-KR" sz="1600" dirty="0" smtClean="0"/>
              <a:t>// </a:t>
            </a:r>
            <a:r>
              <a:rPr lang="ko-KR" altLang="en-US" sz="1600" dirty="0" smtClean="0"/>
              <a:t>생성자의 첫 번째 문장이 아니기 때문에 컴파일 오류</a:t>
            </a:r>
          </a:p>
          <a:p>
            <a:pPr defTabSz="180000"/>
            <a:r>
              <a:rPr lang="en-US" altLang="ko-KR" sz="1600" dirty="0" smtClean="0"/>
              <a:t>}</a:t>
            </a:r>
            <a:endParaRPr lang="en-US" altLang="ko-KR" sz="1600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3243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852936"/>
            <a:ext cx="6716484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객체 지향 특성 </a:t>
            </a:r>
            <a:r>
              <a:rPr lang="en-US" altLang="ko-KR" dirty="0" smtClean="0"/>
              <a:t>: </a:t>
            </a:r>
            <a:r>
              <a:rPr lang="ko-KR" altLang="en-US" dirty="0" smtClean="0"/>
              <a:t>캡슐화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smtClean="0"/>
              <a:t>캡슐화 </a:t>
            </a:r>
            <a:r>
              <a:rPr lang="en-US" altLang="ko-KR" dirty="0" smtClean="0"/>
              <a:t>: </a:t>
            </a:r>
            <a:r>
              <a:rPr lang="ko-KR" altLang="en-US" dirty="0" smtClean="0"/>
              <a:t>객체를 캡슐로 싸서 내부를 볼 수 없게 하는 것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객체의 본질적인 특징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외부의 접근으로부터 객체 보호</a:t>
            </a:r>
            <a:endParaRPr lang="en-US" altLang="ko-KR" dirty="0" smtClean="0"/>
          </a:p>
          <a:p>
            <a:pPr lvl="2"/>
            <a:endParaRPr lang="en-US" altLang="ko-KR" dirty="0" smtClean="0"/>
          </a:p>
          <a:p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3</a:t>
            </a:fld>
            <a:endParaRPr lang="ko-KR" altLang="en-US"/>
          </a:p>
        </p:txBody>
      </p:sp>
      <p:sp>
        <p:nvSpPr>
          <p:cNvPr id="583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024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예제 </a:t>
            </a:r>
            <a:r>
              <a:rPr lang="en-US" altLang="ko-KR" dirty="0" smtClean="0"/>
              <a:t>4-5 this()</a:t>
            </a:r>
            <a:r>
              <a:rPr lang="ko-KR" altLang="en-US" dirty="0" smtClean="0"/>
              <a:t>로 다른 </a:t>
            </a:r>
            <a:r>
              <a:rPr lang="ko-KR" altLang="en-US" dirty="0" err="1" smtClean="0"/>
              <a:t>생성자</a:t>
            </a:r>
            <a:r>
              <a:rPr lang="ko-KR" altLang="en-US" dirty="0" smtClean="0"/>
              <a:t> 호출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30</a:t>
            </a:fld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611559" y="1268760"/>
            <a:ext cx="78255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예제 </a:t>
            </a:r>
            <a:r>
              <a:rPr lang="en-US" altLang="ko-KR" sz="16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4-4</a:t>
            </a:r>
            <a:r>
              <a:rPr lang="ko-KR" altLang="en-US" sz="16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에서 작성한 </a:t>
            </a:r>
            <a:r>
              <a:rPr lang="en-US" altLang="ko-KR" sz="16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Book </a:t>
            </a:r>
            <a:r>
              <a:rPr lang="ko-KR" altLang="en-US" sz="16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클래스의 </a:t>
            </a:r>
            <a:r>
              <a:rPr lang="ko-KR" altLang="en-US" sz="1600" dirty="0" err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생성자를</a:t>
            </a:r>
            <a:r>
              <a:rPr lang="ko-KR" altLang="en-US" sz="16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16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this()</a:t>
            </a:r>
            <a:r>
              <a:rPr lang="ko-KR" altLang="en-US" sz="16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를 이용하여 수정하라</a:t>
            </a:r>
            <a:r>
              <a:rPr lang="en-US" altLang="ko-KR" sz="16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.</a:t>
            </a:r>
            <a:endParaRPr lang="ko-KR" altLang="en-US" sz="16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835696" y="1736801"/>
            <a:ext cx="4968552" cy="48936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200" b="1" dirty="0"/>
              <a:t>public class Book </a:t>
            </a:r>
            <a:r>
              <a:rPr lang="en-US" altLang="ko-KR" sz="1200" dirty="0"/>
              <a:t>{</a:t>
            </a:r>
          </a:p>
          <a:p>
            <a:pPr defTabSz="180000"/>
            <a:r>
              <a:rPr lang="en-US" altLang="ko-KR" sz="1200" dirty="0" smtClean="0"/>
              <a:t>	String </a:t>
            </a:r>
            <a:r>
              <a:rPr lang="en-US" altLang="ko-KR" sz="1200" dirty="0"/>
              <a:t>title;</a:t>
            </a:r>
          </a:p>
          <a:p>
            <a:pPr defTabSz="180000"/>
            <a:r>
              <a:rPr lang="en-US" altLang="ko-KR" sz="1200" dirty="0" smtClean="0"/>
              <a:t>	String </a:t>
            </a:r>
            <a:r>
              <a:rPr lang="en-US" altLang="ko-KR" sz="1200" dirty="0"/>
              <a:t>author;</a:t>
            </a:r>
          </a:p>
          <a:p>
            <a:pPr defTabSz="180000"/>
            <a:r>
              <a:rPr lang="en-US" altLang="ko-KR" sz="1200" dirty="0" smtClean="0"/>
              <a:t>	void </a:t>
            </a:r>
            <a:r>
              <a:rPr lang="en-US" altLang="ko-KR" sz="1200" dirty="0"/>
              <a:t>show() { </a:t>
            </a:r>
            <a:r>
              <a:rPr lang="en-US" altLang="ko-KR" sz="1200" dirty="0" err="1"/>
              <a:t>System.out.println</a:t>
            </a:r>
            <a:r>
              <a:rPr lang="en-US" altLang="ko-KR" sz="1200" dirty="0"/>
              <a:t>(title + " " + author); </a:t>
            </a:r>
            <a:r>
              <a:rPr lang="en-US" altLang="ko-KR" sz="1200" dirty="0" smtClean="0"/>
              <a:t>}</a:t>
            </a:r>
          </a:p>
          <a:p>
            <a:pPr defTabSz="180000"/>
            <a:endParaRPr lang="en-US" altLang="ko-KR" sz="1200" dirty="0"/>
          </a:p>
          <a:p>
            <a:pPr defTabSz="180000"/>
            <a:r>
              <a:rPr lang="en-US" altLang="ko-KR" sz="1200" dirty="0" smtClean="0"/>
              <a:t>	public </a:t>
            </a:r>
            <a:r>
              <a:rPr lang="en-US" altLang="ko-KR" sz="1200" dirty="0"/>
              <a:t>Book() {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b="1" dirty="0" smtClean="0"/>
              <a:t>this</a:t>
            </a:r>
            <a:r>
              <a:rPr lang="en-US" altLang="ko-KR" sz="1200" b="1" dirty="0"/>
              <a:t>("", "");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System.out.println</a:t>
            </a:r>
            <a:r>
              <a:rPr lang="en-US" altLang="ko-KR" sz="1200" dirty="0"/>
              <a:t>("</a:t>
            </a:r>
            <a:r>
              <a:rPr lang="ko-KR" altLang="en-US" sz="1200" dirty="0" err="1"/>
              <a:t>생성자</a:t>
            </a:r>
            <a:r>
              <a:rPr lang="ko-KR" altLang="en-US" sz="1200" dirty="0"/>
              <a:t> 호출됨</a:t>
            </a:r>
            <a:r>
              <a:rPr lang="en-US" altLang="ko-KR" sz="1200" dirty="0"/>
              <a:t>");</a:t>
            </a:r>
          </a:p>
          <a:p>
            <a:pPr defTabSz="180000"/>
            <a:r>
              <a:rPr lang="en-US" altLang="ko-KR" sz="1200" dirty="0" smtClean="0"/>
              <a:t>	}</a:t>
            </a:r>
          </a:p>
          <a:p>
            <a:pPr defTabSz="180000"/>
            <a:endParaRPr lang="en-US" altLang="ko-KR" sz="1200" dirty="0"/>
          </a:p>
          <a:p>
            <a:pPr defTabSz="180000"/>
            <a:r>
              <a:rPr lang="en-US" altLang="ko-KR" sz="1200" dirty="0" smtClean="0"/>
              <a:t>	</a:t>
            </a:r>
            <a:r>
              <a:rPr lang="en-US" altLang="ko-KR" sz="1200" b="1" dirty="0" smtClean="0"/>
              <a:t>public </a:t>
            </a:r>
            <a:r>
              <a:rPr lang="en-US" altLang="ko-KR" sz="1200" b="1" dirty="0"/>
              <a:t>Book(String title) {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b="1" dirty="0" smtClean="0"/>
              <a:t>this(title</a:t>
            </a:r>
            <a:r>
              <a:rPr lang="en-US" altLang="ko-KR" sz="1200" b="1" dirty="0"/>
              <a:t>, "</a:t>
            </a:r>
            <a:r>
              <a:rPr lang="ko-KR" altLang="en-US" sz="1200" b="1" dirty="0"/>
              <a:t>작자미상</a:t>
            </a:r>
            <a:r>
              <a:rPr lang="en-US" altLang="ko-KR" sz="1200" b="1" dirty="0"/>
              <a:t>");</a:t>
            </a:r>
          </a:p>
          <a:p>
            <a:pPr defTabSz="180000"/>
            <a:r>
              <a:rPr lang="en-US" altLang="ko-KR" sz="1200" dirty="0" smtClean="0"/>
              <a:t>	}</a:t>
            </a:r>
          </a:p>
          <a:p>
            <a:pPr defTabSz="180000"/>
            <a:endParaRPr lang="en-US" altLang="ko-KR" sz="1200" dirty="0"/>
          </a:p>
          <a:p>
            <a:pPr defTabSz="180000"/>
            <a:r>
              <a:rPr lang="en-US" altLang="ko-KR" sz="1200" dirty="0" smtClean="0"/>
              <a:t>	</a:t>
            </a:r>
            <a:r>
              <a:rPr lang="en-US" altLang="ko-KR" sz="1200" b="1" dirty="0" smtClean="0"/>
              <a:t>public </a:t>
            </a:r>
            <a:r>
              <a:rPr lang="en-US" altLang="ko-KR" sz="1200" b="1" dirty="0"/>
              <a:t>Book(String title, String author) {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this.title</a:t>
            </a:r>
            <a:r>
              <a:rPr lang="en-US" altLang="ko-KR" sz="1200" dirty="0" smtClean="0"/>
              <a:t> </a:t>
            </a:r>
            <a:r>
              <a:rPr lang="en-US" altLang="ko-KR" sz="1200" dirty="0"/>
              <a:t>= title</a:t>
            </a:r>
            <a:r>
              <a:rPr lang="en-US" altLang="ko-KR" sz="1200" dirty="0" smtClean="0"/>
              <a:t>; </a:t>
            </a:r>
            <a:r>
              <a:rPr lang="en-US" altLang="ko-KR" sz="1200" dirty="0" err="1" smtClean="0"/>
              <a:t>this.author</a:t>
            </a:r>
            <a:r>
              <a:rPr lang="en-US" altLang="ko-KR" sz="1200" dirty="0" smtClean="0"/>
              <a:t> </a:t>
            </a:r>
            <a:r>
              <a:rPr lang="en-US" altLang="ko-KR" sz="1200" dirty="0"/>
              <a:t>= author;</a:t>
            </a:r>
          </a:p>
          <a:p>
            <a:pPr defTabSz="180000"/>
            <a:r>
              <a:rPr lang="en-US" altLang="ko-KR" sz="1200" dirty="0" smtClean="0"/>
              <a:t>	}</a:t>
            </a:r>
            <a:endParaRPr lang="en-US" altLang="ko-KR" sz="1200" dirty="0"/>
          </a:p>
          <a:p>
            <a:pPr defTabSz="180000"/>
            <a:r>
              <a:rPr lang="en-US" altLang="ko-KR" sz="1200" dirty="0" smtClean="0"/>
              <a:t>	public </a:t>
            </a:r>
            <a:r>
              <a:rPr lang="en-US" altLang="ko-KR" sz="1200" dirty="0"/>
              <a:t>static void main(String [] </a:t>
            </a:r>
            <a:r>
              <a:rPr lang="en-US" altLang="ko-KR" sz="1200" dirty="0" err="1"/>
              <a:t>args</a:t>
            </a:r>
            <a:r>
              <a:rPr lang="en-US" altLang="ko-KR" sz="1200" dirty="0"/>
              <a:t>) {</a:t>
            </a:r>
          </a:p>
          <a:p>
            <a:pPr defTabSz="180000" fontAlgn="base" latinLnBrk="0"/>
            <a:r>
              <a:rPr lang="en-US" altLang="ko-KR" sz="1200" dirty="0"/>
              <a:t>		Book </a:t>
            </a:r>
            <a:r>
              <a:rPr lang="en-US" altLang="ko-KR" sz="1200" dirty="0" err="1"/>
              <a:t>littlePrince</a:t>
            </a:r>
            <a:r>
              <a:rPr lang="en-US" altLang="ko-KR" sz="1200" dirty="0"/>
              <a:t> = new Book("</a:t>
            </a:r>
            <a:r>
              <a:rPr lang="ko-KR" altLang="en-US" sz="1200" dirty="0" err="1"/>
              <a:t>어린왕자</a:t>
            </a:r>
            <a:r>
              <a:rPr lang="en-US" altLang="ko-KR" sz="1200" dirty="0"/>
              <a:t>", "</a:t>
            </a:r>
            <a:r>
              <a:rPr lang="ko-KR" altLang="en-US" sz="1200" dirty="0"/>
              <a:t>생텍쥐페리</a:t>
            </a:r>
            <a:r>
              <a:rPr lang="en-US" altLang="ko-KR" sz="1200" dirty="0"/>
              <a:t>");</a:t>
            </a:r>
            <a:endParaRPr lang="ko-KR" altLang="en-US" sz="1200" dirty="0"/>
          </a:p>
          <a:p>
            <a:pPr defTabSz="180000" fontAlgn="base" latinLnBrk="0"/>
            <a:r>
              <a:rPr lang="ko-KR" altLang="en-US" sz="1200" dirty="0"/>
              <a:t>		</a:t>
            </a:r>
            <a:r>
              <a:rPr lang="en-US" altLang="ko-KR" sz="1200" dirty="0"/>
              <a:t>Book </a:t>
            </a:r>
            <a:r>
              <a:rPr lang="en-US" altLang="ko-KR" sz="1200" dirty="0" err="1"/>
              <a:t>loveStory</a:t>
            </a:r>
            <a:r>
              <a:rPr lang="en-US" altLang="ko-KR" sz="1200" dirty="0"/>
              <a:t> = </a:t>
            </a:r>
            <a:r>
              <a:rPr lang="en-US" altLang="ko-KR" sz="1200" b="1" dirty="0"/>
              <a:t>new Book("</a:t>
            </a:r>
            <a:r>
              <a:rPr lang="ko-KR" altLang="en-US" sz="1200" b="1" dirty="0"/>
              <a:t>춘향전</a:t>
            </a:r>
            <a:r>
              <a:rPr lang="en-US" altLang="ko-KR" sz="1200" b="1" dirty="0"/>
              <a:t>");</a:t>
            </a:r>
            <a:endParaRPr lang="ko-KR" altLang="en-US" sz="1200" b="1" dirty="0"/>
          </a:p>
          <a:p>
            <a:pPr defTabSz="180000" fontAlgn="base" latinLnBrk="0"/>
            <a:r>
              <a:rPr lang="ko-KR" altLang="en-US" sz="1200" dirty="0"/>
              <a:t>		</a:t>
            </a:r>
            <a:r>
              <a:rPr lang="en-US" altLang="ko-KR" sz="1200" dirty="0"/>
              <a:t>Book </a:t>
            </a:r>
            <a:r>
              <a:rPr lang="en-US" altLang="ko-KR" sz="1200" dirty="0" err="1"/>
              <a:t>emptyBook</a:t>
            </a:r>
            <a:r>
              <a:rPr lang="en-US" altLang="ko-KR" sz="1200" dirty="0"/>
              <a:t> = new Book();		</a:t>
            </a:r>
          </a:p>
          <a:p>
            <a:pPr defTabSz="180000" fontAlgn="base" latinLnBrk="0"/>
            <a:r>
              <a:rPr lang="en-US" altLang="ko-KR" sz="1200" dirty="0"/>
              <a:t>		</a:t>
            </a:r>
            <a:r>
              <a:rPr lang="en-US" altLang="ko-KR" sz="1200" dirty="0" err="1"/>
              <a:t>loveStory.show</a:t>
            </a:r>
            <a:r>
              <a:rPr lang="en-US" altLang="ko-KR" sz="1200" dirty="0"/>
              <a:t>();</a:t>
            </a:r>
          </a:p>
          <a:p>
            <a:pPr defTabSz="180000"/>
            <a:endParaRPr lang="en-US" altLang="ko-KR" sz="1200" dirty="0"/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bible.show</a:t>
            </a:r>
            <a:r>
              <a:rPr lang="en-US" altLang="ko-KR" sz="1200" dirty="0"/>
              <a:t>();</a:t>
            </a:r>
          </a:p>
          <a:p>
            <a:pPr defTabSz="180000"/>
            <a:r>
              <a:rPr lang="en-US" altLang="ko-KR" sz="1200" dirty="0" smtClean="0"/>
              <a:t>	}</a:t>
            </a:r>
            <a:endParaRPr lang="en-US" altLang="ko-KR" sz="1200" dirty="0"/>
          </a:p>
          <a:p>
            <a:pPr defTabSz="180000"/>
            <a:r>
              <a:rPr lang="en-US" altLang="ko-KR" sz="1200" dirty="0"/>
              <a:t>}</a:t>
            </a:r>
            <a:endParaRPr lang="ko-KR" altLang="en-US" sz="1200" dirty="0"/>
          </a:p>
        </p:txBody>
      </p:sp>
      <p:sp>
        <p:nvSpPr>
          <p:cNvPr id="7" name="직사각형 6"/>
          <p:cNvSpPr/>
          <p:nvPr/>
        </p:nvSpPr>
        <p:spPr>
          <a:xfrm>
            <a:off x="6948264" y="5991671"/>
            <a:ext cx="1277888" cy="461665"/>
          </a:xfrm>
          <a:prstGeom prst="rect">
            <a:avLst/>
          </a:prstGeom>
          <a:solidFill>
            <a:srgbClr val="DAEEC4"/>
          </a:solidFill>
        </p:spPr>
        <p:txBody>
          <a:bodyPr wrap="square">
            <a:spAutoFit/>
          </a:bodyPr>
          <a:lstStyle/>
          <a:p>
            <a:r>
              <a:rPr lang="ko-KR" altLang="en-US" sz="1200" dirty="0" err="1"/>
              <a:t>생성자</a:t>
            </a:r>
            <a:r>
              <a:rPr lang="ko-KR" altLang="en-US" sz="1200" dirty="0"/>
              <a:t> 호출됨</a:t>
            </a:r>
          </a:p>
          <a:p>
            <a:r>
              <a:rPr lang="en-US" altLang="ko-KR" sz="1200" dirty="0"/>
              <a:t>Bible </a:t>
            </a:r>
            <a:r>
              <a:rPr lang="ko-KR" altLang="en-US" sz="1200" dirty="0"/>
              <a:t>작자미상</a:t>
            </a:r>
          </a:p>
        </p:txBody>
      </p:sp>
      <p:sp>
        <p:nvSpPr>
          <p:cNvPr id="12" name="자유형 11"/>
          <p:cNvSpPr/>
          <p:nvPr/>
        </p:nvSpPr>
        <p:spPr>
          <a:xfrm>
            <a:off x="1825922" y="3910980"/>
            <a:ext cx="2272625" cy="559293"/>
          </a:xfrm>
          <a:custGeom>
            <a:avLst/>
            <a:gdLst>
              <a:gd name="connsiteX0" fmla="*/ 1962874 w 2272625"/>
              <a:gd name="connsiteY0" fmla="*/ 0 h 559293"/>
              <a:gd name="connsiteX1" fmla="*/ 2131550 w 2272625"/>
              <a:gd name="connsiteY1" fmla="*/ 186431 h 559293"/>
              <a:gd name="connsiteX2" fmla="*/ 169585 w 2272625"/>
              <a:gd name="connsiteY2" fmla="*/ 408373 h 559293"/>
              <a:gd name="connsiteX3" fmla="*/ 231728 w 2272625"/>
              <a:gd name="connsiteY3" fmla="*/ 559293 h 559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2625" h="559293">
                <a:moveTo>
                  <a:pt x="1962874" y="0"/>
                </a:moveTo>
                <a:cubicBezTo>
                  <a:pt x="2196653" y="59184"/>
                  <a:pt x="2430432" y="118369"/>
                  <a:pt x="2131550" y="186431"/>
                </a:cubicBezTo>
                <a:cubicBezTo>
                  <a:pt x="1832668" y="254493"/>
                  <a:pt x="486222" y="346229"/>
                  <a:pt x="169585" y="408373"/>
                </a:cubicBezTo>
                <a:cubicBezTo>
                  <a:pt x="-147052" y="470517"/>
                  <a:pt x="42338" y="514905"/>
                  <a:pt x="231728" y="559293"/>
                </a:cubicBezTo>
              </a:path>
            </a:pathLst>
          </a:custGeom>
          <a:noFill/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모서리가 둥근 사각형 설명선 12"/>
          <p:cNvSpPr/>
          <p:nvPr/>
        </p:nvSpPr>
        <p:spPr>
          <a:xfrm>
            <a:off x="251520" y="3861441"/>
            <a:ext cx="1463447" cy="459700"/>
          </a:xfrm>
          <a:prstGeom prst="wedgeRoundRectCallout">
            <a:avLst>
              <a:gd name="adj1" fmla="val 74408"/>
              <a:gd name="adj2" fmla="val 4511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ko-KR" sz="1050" dirty="0"/>
              <a:t>title = "Bible</a:t>
            </a:r>
            <a:r>
              <a:rPr lang="en-US" altLang="ko-KR" sz="1050" dirty="0" smtClean="0"/>
              <a:t>" </a:t>
            </a:r>
          </a:p>
          <a:p>
            <a:r>
              <a:rPr lang="en-US" altLang="ko-KR" sz="1050" dirty="0" smtClean="0"/>
              <a:t>author </a:t>
            </a:r>
            <a:r>
              <a:rPr lang="en-US" altLang="ko-KR" sz="1050" dirty="0"/>
              <a:t>= "</a:t>
            </a:r>
            <a:r>
              <a:rPr lang="ko-KR" altLang="en-US" sz="1050" dirty="0"/>
              <a:t>작자미상</a:t>
            </a:r>
            <a:r>
              <a:rPr lang="en-US" altLang="ko-KR" sz="1050" dirty="0"/>
              <a:t>"</a:t>
            </a:r>
            <a:endParaRPr lang="ko-KR" altLang="en-US" sz="1050" dirty="0"/>
          </a:p>
        </p:txBody>
      </p:sp>
      <p:sp>
        <p:nvSpPr>
          <p:cNvPr id="8" name="자유형 7"/>
          <p:cNvSpPr/>
          <p:nvPr/>
        </p:nvSpPr>
        <p:spPr>
          <a:xfrm>
            <a:off x="3986011" y="3681335"/>
            <a:ext cx="2606787" cy="1690293"/>
          </a:xfrm>
          <a:custGeom>
            <a:avLst/>
            <a:gdLst>
              <a:gd name="connsiteX0" fmla="*/ 1152659 w 2606787"/>
              <a:gd name="connsiteY0" fmla="*/ 1689155 h 1690293"/>
              <a:gd name="connsiteX1" fmla="*/ 2034862 w 2606787"/>
              <a:gd name="connsiteY1" fmla="*/ 1637640 h 1690293"/>
              <a:gd name="connsiteX2" fmla="*/ 2504941 w 2606787"/>
              <a:gd name="connsiteY2" fmla="*/ 1347865 h 1690293"/>
              <a:gd name="connsiteX3" fmla="*/ 2569335 w 2606787"/>
              <a:gd name="connsiteY3" fmla="*/ 871347 h 1690293"/>
              <a:gd name="connsiteX4" fmla="*/ 2041302 w 2606787"/>
              <a:gd name="connsiteY4" fmla="*/ 439904 h 1690293"/>
              <a:gd name="connsiteX5" fmla="*/ 882203 w 2606787"/>
              <a:gd name="connsiteY5" fmla="*/ 66417 h 1690293"/>
              <a:gd name="connsiteX6" fmla="*/ 0 w 2606787"/>
              <a:gd name="connsiteY6" fmla="*/ 2023 h 169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06787" h="1690293">
                <a:moveTo>
                  <a:pt x="1152659" y="1689155"/>
                </a:moveTo>
                <a:cubicBezTo>
                  <a:pt x="1481070" y="1691838"/>
                  <a:pt x="1809482" y="1694522"/>
                  <a:pt x="2034862" y="1637640"/>
                </a:cubicBezTo>
                <a:cubicBezTo>
                  <a:pt x="2260242" y="1580758"/>
                  <a:pt x="2415862" y="1475580"/>
                  <a:pt x="2504941" y="1347865"/>
                </a:cubicBezTo>
                <a:cubicBezTo>
                  <a:pt x="2594020" y="1220150"/>
                  <a:pt x="2646608" y="1022674"/>
                  <a:pt x="2569335" y="871347"/>
                </a:cubicBezTo>
                <a:cubicBezTo>
                  <a:pt x="2492062" y="720020"/>
                  <a:pt x="2322491" y="574059"/>
                  <a:pt x="2041302" y="439904"/>
                </a:cubicBezTo>
                <a:cubicBezTo>
                  <a:pt x="1760113" y="305749"/>
                  <a:pt x="1222420" y="139397"/>
                  <a:pt x="882203" y="66417"/>
                </a:cubicBezTo>
                <a:cubicBezTo>
                  <a:pt x="541986" y="-6563"/>
                  <a:pt x="270993" y="-2270"/>
                  <a:pt x="0" y="2023"/>
                </a:cubicBezTo>
              </a:path>
            </a:pathLst>
          </a:custGeom>
          <a:noFill/>
          <a:ln w="127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51346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제목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700070"/>
          </a:xfrm>
        </p:spPr>
        <p:txBody>
          <a:bodyPr/>
          <a:lstStyle/>
          <a:p>
            <a:r>
              <a:rPr lang="ko-KR" altLang="en-US" dirty="0" smtClean="0"/>
              <a:t>객체의 치환</a:t>
            </a:r>
            <a:endParaRPr lang="ko-KR" altLang="en-US" dirty="0"/>
          </a:p>
        </p:txBody>
      </p:sp>
      <p:sp>
        <p:nvSpPr>
          <p:cNvPr id="32" name="직사각형 31"/>
          <p:cNvSpPr/>
          <p:nvPr/>
        </p:nvSpPr>
        <p:spPr>
          <a:xfrm>
            <a:off x="734681" y="1340768"/>
            <a:ext cx="7725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0000"/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* </a:t>
            </a:r>
            <a:r>
              <a:rPr lang="ko-KR" altLang="en-US" dirty="0" smtClean="0">
                <a:solidFill>
                  <a:schemeClr val="accent2">
                    <a:lumMod val="75000"/>
                  </a:schemeClr>
                </a:solidFill>
              </a:rPr>
              <a:t>객체의 치환은 객체가 복사되는 것이 아니며 </a:t>
            </a:r>
            <a:r>
              <a:rPr lang="ko-KR" altLang="en-US" dirty="0" err="1" smtClean="0">
                <a:solidFill>
                  <a:schemeClr val="accent2">
                    <a:lumMod val="75000"/>
                  </a:schemeClr>
                </a:solidFill>
              </a:rPr>
              <a:t>레퍼런스가</a:t>
            </a:r>
            <a:r>
              <a:rPr lang="ko-KR" altLang="en-US" dirty="0" smtClean="0">
                <a:solidFill>
                  <a:schemeClr val="accent2">
                    <a:lumMod val="75000"/>
                  </a:schemeClr>
                </a:solidFill>
              </a:rPr>
              <a:t> 복사된다</a:t>
            </a:r>
            <a:r>
              <a:rPr lang="en-US" altLang="ko-KR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ko-KR" alt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31</a:t>
            </a:fld>
            <a:endParaRPr lang="ko-KR" altLang="en-US"/>
          </a:p>
        </p:txBody>
      </p:sp>
      <p:sp>
        <p:nvSpPr>
          <p:cNvPr id="2" name="직사각형 1"/>
          <p:cNvSpPr/>
          <p:nvPr/>
        </p:nvSpPr>
        <p:spPr>
          <a:xfrm>
            <a:off x="138645" y="5634790"/>
            <a:ext cx="4001307" cy="461665"/>
          </a:xfrm>
          <a:prstGeom prst="rect">
            <a:avLst/>
          </a:prstGeom>
          <a:solidFill>
            <a:srgbClr val="DAEEC4"/>
          </a:solidFill>
        </p:spPr>
        <p:txBody>
          <a:bodyPr wrap="square">
            <a:spAutoFit/>
          </a:bodyPr>
          <a:lstStyle/>
          <a:p>
            <a:pPr algn="just" fontAlgn="base"/>
            <a:r>
              <a:rPr lang="en-US" altLang="ko-KR" sz="1200" kern="0" dirty="0">
                <a:solidFill>
                  <a:srgbClr val="000000"/>
                </a:solidFill>
                <a:latin typeface="+mj-lt"/>
                <a:ea typeface="함초롬바탕" panose="02030604000101010101" pitchFamily="18" charset="-127"/>
              </a:rPr>
              <a:t>ob1.radius=2</a:t>
            </a:r>
            <a:endParaRPr lang="en-US" altLang="ko-KR" sz="1200" kern="0" dirty="0">
              <a:solidFill>
                <a:srgbClr val="000000"/>
              </a:solidFill>
              <a:latin typeface="+mj-lt"/>
            </a:endParaRPr>
          </a:p>
          <a:p>
            <a:pPr algn="just" fontAlgn="base"/>
            <a:r>
              <a:rPr lang="en-US" altLang="ko-KR" sz="1200" kern="0" dirty="0">
                <a:solidFill>
                  <a:srgbClr val="000000"/>
                </a:solidFill>
                <a:latin typeface="+mj-lt"/>
                <a:ea typeface="함초롬바탕" panose="02030604000101010101" pitchFamily="18" charset="-127"/>
              </a:rPr>
              <a:t>ob2.radius=2</a:t>
            </a:r>
            <a:endParaRPr lang="en-US" altLang="ko-KR" sz="1200" kern="0" spc="0" dirty="0">
              <a:solidFill>
                <a:srgbClr val="000000"/>
              </a:solidFill>
              <a:effectLst/>
              <a:latin typeface="+mj-lt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44824"/>
            <a:ext cx="8919942" cy="368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47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객체 배열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12648" y="1285860"/>
            <a:ext cx="8153400" cy="714380"/>
          </a:xfrm>
        </p:spPr>
        <p:txBody>
          <a:bodyPr/>
          <a:lstStyle/>
          <a:p>
            <a:r>
              <a:rPr lang="ko-KR" altLang="en-US" dirty="0" smtClean="0"/>
              <a:t>객체 배열 생성 및 사</a:t>
            </a:r>
            <a:r>
              <a:rPr lang="ko-KR" altLang="en-US" dirty="0"/>
              <a:t>용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32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72" y="1916832"/>
            <a:ext cx="8258175" cy="196024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441" y="4293686"/>
            <a:ext cx="8098155" cy="118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77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객체 배열 선언과 </a:t>
            </a:r>
            <a:r>
              <a:rPr lang="ko-KR" altLang="en-US" dirty="0" smtClean="0"/>
              <a:t>생성 과정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33</a:t>
            </a:fld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72816"/>
            <a:ext cx="8329505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3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예제 </a:t>
            </a:r>
            <a:r>
              <a:rPr lang="en-US" altLang="ko-KR" dirty="0" smtClean="0"/>
              <a:t>4-6 : </a:t>
            </a:r>
            <a:r>
              <a:rPr lang="en-US" altLang="ko-KR" dirty="0"/>
              <a:t>Circle </a:t>
            </a:r>
            <a:r>
              <a:rPr lang="ko-KR" altLang="en-US" dirty="0" smtClean="0"/>
              <a:t>객체</a:t>
            </a:r>
            <a:r>
              <a:rPr lang="en-US" altLang="ko-KR" dirty="0" smtClean="0"/>
              <a:t> </a:t>
            </a:r>
            <a:r>
              <a:rPr lang="ko-KR" altLang="en-US" dirty="0" smtClean="0"/>
              <a:t>배열 </a:t>
            </a:r>
            <a:r>
              <a:rPr lang="ko-KR" altLang="en-US" dirty="0"/>
              <a:t>만들기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34</a:t>
            </a:fld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524675" y="1292552"/>
            <a:ext cx="7825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반지름이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0~4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인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Circle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객체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5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개를 가지는 배열을 생성하고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배열에 있는 모든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Circle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객체의 면적을 출력하라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11559" y="1908159"/>
            <a:ext cx="5328592" cy="483209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400" b="1" dirty="0"/>
              <a:t>class Circle </a:t>
            </a:r>
            <a:r>
              <a:rPr lang="en-US" altLang="ko-KR" sz="1400" dirty="0"/>
              <a:t>{</a:t>
            </a:r>
          </a:p>
          <a:p>
            <a:pPr defTabSz="180000"/>
            <a:r>
              <a:rPr lang="en-US" altLang="ko-KR" sz="1400" dirty="0"/>
              <a:t>	</a:t>
            </a:r>
            <a:r>
              <a:rPr lang="en-US" altLang="ko-KR" sz="1400" dirty="0" err="1"/>
              <a:t>int</a:t>
            </a:r>
            <a:r>
              <a:rPr lang="en-US" altLang="ko-KR" sz="1400" dirty="0"/>
              <a:t> radius;</a:t>
            </a:r>
          </a:p>
          <a:p>
            <a:pPr defTabSz="180000"/>
            <a:r>
              <a:rPr lang="en-US" altLang="ko-KR" sz="1400" dirty="0"/>
              <a:t>	public Circle(</a:t>
            </a:r>
            <a:r>
              <a:rPr lang="en-US" altLang="ko-KR" sz="1400" dirty="0" err="1"/>
              <a:t>int</a:t>
            </a:r>
            <a:r>
              <a:rPr lang="en-US" altLang="ko-KR" sz="1400" dirty="0"/>
              <a:t> radius) {</a:t>
            </a:r>
          </a:p>
          <a:p>
            <a:pPr defTabSz="180000"/>
            <a:r>
              <a:rPr lang="en-US" altLang="ko-KR" sz="1400" dirty="0"/>
              <a:t>		</a:t>
            </a:r>
            <a:r>
              <a:rPr lang="en-US" altLang="ko-KR" sz="1400" dirty="0" err="1"/>
              <a:t>this.radius</a:t>
            </a:r>
            <a:r>
              <a:rPr lang="en-US" altLang="ko-KR" sz="1400" dirty="0"/>
              <a:t> = radius;</a:t>
            </a:r>
          </a:p>
          <a:p>
            <a:pPr defTabSz="180000"/>
            <a:r>
              <a:rPr lang="en-US" altLang="ko-KR" sz="1400" dirty="0"/>
              <a:t>	}</a:t>
            </a:r>
          </a:p>
          <a:p>
            <a:pPr defTabSz="180000"/>
            <a:r>
              <a:rPr lang="en-US" altLang="ko-KR" sz="1400" dirty="0"/>
              <a:t>	public double </a:t>
            </a:r>
            <a:r>
              <a:rPr lang="en-US" altLang="ko-KR" sz="1400" dirty="0" err="1"/>
              <a:t>getArea</a:t>
            </a:r>
            <a:r>
              <a:rPr lang="en-US" altLang="ko-KR" sz="1400" dirty="0"/>
              <a:t>() {</a:t>
            </a:r>
          </a:p>
          <a:p>
            <a:pPr defTabSz="180000"/>
            <a:r>
              <a:rPr lang="en-US" altLang="ko-KR" sz="1400" dirty="0"/>
              <a:t>		return 3.14*radius*radius;</a:t>
            </a:r>
          </a:p>
          <a:p>
            <a:pPr defTabSz="180000"/>
            <a:r>
              <a:rPr lang="en-US" altLang="ko-KR" sz="1400" dirty="0"/>
              <a:t>	}</a:t>
            </a:r>
          </a:p>
          <a:p>
            <a:pPr defTabSz="180000"/>
            <a:r>
              <a:rPr lang="en-US" altLang="ko-KR" sz="1400" dirty="0"/>
              <a:t>}</a:t>
            </a:r>
          </a:p>
          <a:p>
            <a:pPr defTabSz="180000"/>
            <a:r>
              <a:rPr lang="en-US" altLang="ko-KR" sz="1400" dirty="0"/>
              <a:t> </a:t>
            </a:r>
          </a:p>
          <a:p>
            <a:pPr defTabSz="180000"/>
            <a:r>
              <a:rPr lang="en-US" altLang="ko-KR" sz="1400" b="1" dirty="0"/>
              <a:t>public class </a:t>
            </a:r>
            <a:r>
              <a:rPr lang="en-US" altLang="ko-KR" sz="1400" b="1" dirty="0" err="1"/>
              <a:t>CircleArray</a:t>
            </a:r>
            <a:r>
              <a:rPr lang="en-US" altLang="ko-KR" sz="1400" b="1" dirty="0"/>
              <a:t> </a:t>
            </a:r>
            <a:r>
              <a:rPr lang="en-US" altLang="ko-KR" sz="1400" dirty="0"/>
              <a:t>{</a:t>
            </a:r>
          </a:p>
          <a:p>
            <a:pPr defTabSz="180000"/>
            <a:r>
              <a:rPr lang="en-US" altLang="ko-KR" sz="1400" dirty="0"/>
              <a:t>	public static void main(String[] </a:t>
            </a:r>
            <a:r>
              <a:rPr lang="en-US" altLang="ko-KR" sz="1400" dirty="0" err="1"/>
              <a:t>args</a:t>
            </a:r>
            <a:r>
              <a:rPr lang="en-US" altLang="ko-KR" sz="1400" dirty="0"/>
              <a:t>) {</a:t>
            </a:r>
          </a:p>
          <a:p>
            <a:pPr defTabSz="180000"/>
            <a:r>
              <a:rPr lang="en-US" altLang="ko-KR" sz="1400" dirty="0"/>
              <a:t>		</a:t>
            </a:r>
            <a:r>
              <a:rPr lang="en-US" altLang="ko-KR" sz="1400" b="1" dirty="0"/>
              <a:t>Circle [] c; </a:t>
            </a:r>
            <a:endParaRPr lang="ko-KR" altLang="en-US" sz="1400" dirty="0"/>
          </a:p>
          <a:p>
            <a:pPr defTabSz="180000"/>
            <a:r>
              <a:rPr lang="ko-KR" altLang="en-US" sz="1400" dirty="0"/>
              <a:t>		</a:t>
            </a:r>
            <a:r>
              <a:rPr lang="en-US" altLang="ko-KR" sz="1400" b="1" dirty="0"/>
              <a:t>c = new Circle[5]; </a:t>
            </a:r>
            <a:r>
              <a:rPr lang="ko-KR" altLang="en-US" sz="1400" dirty="0"/>
              <a:t>		</a:t>
            </a:r>
            <a:endParaRPr lang="en-US" altLang="ko-KR" sz="1400" dirty="0" smtClean="0"/>
          </a:p>
          <a:p>
            <a:pPr defTabSz="180000"/>
            <a:endParaRPr lang="ko-KR" altLang="en-US" sz="1400" dirty="0"/>
          </a:p>
          <a:p>
            <a:pPr defTabSz="180000"/>
            <a:r>
              <a:rPr lang="ko-KR" altLang="en-US" sz="1400" dirty="0"/>
              <a:t>		</a:t>
            </a:r>
            <a:r>
              <a:rPr lang="en-US" altLang="ko-KR" sz="1400" dirty="0"/>
              <a:t>for(</a:t>
            </a:r>
            <a:r>
              <a:rPr lang="en-US" altLang="ko-KR" sz="1400" dirty="0" err="1"/>
              <a:t>int</a:t>
            </a:r>
            <a:r>
              <a:rPr lang="en-US" altLang="ko-KR" sz="1400" dirty="0"/>
              <a:t> </a:t>
            </a:r>
            <a:r>
              <a:rPr lang="en-US" altLang="ko-KR" sz="1400" dirty="0" err="1"/>
              <a:t>i</a:t>
            </a:r>
            <a:r>
              <a:rPr lang="en-US" altLang="ko-KR" sz="1400" dirty="0"/>
              <a:t>=0; </a:t>
            </a:r>
            <a:r>
              <a:rPr lang="en-US" altLang="ko-KR" sz="1400" dirty="0" err="1"/>
              <a:t>i</a:t>
            </a:r>
            <a:r>
              <a:rPr lang="en-US" altLang="ko-KR" sz="1400" dirty="0"/>
              <a:t>&lt;</a:t>
            </a:r>
            <a:r>
              <a:rPr lang="en-US" altLang="ko-KR" sz="1400" b="1" dirty="0" err="1"/>
              <a:t>c.length</a:t>
            </a:r>
            <a:r>
              <a:rPr lang="en-US" altLang="ko-KR" sz="1400" dirty="0"/>
              <a:t>; </a:t>
            </a:r>
            <a:r>
              <a:rPr lang="en-US" altLang="ko-KR" sz="1400" dirty="0" err="1"/>
              <a:t>i</a:t>
            </a:r>
            <a:r>
              <a:rPr lang="en-US" altLang="ko-KR" sz="1400" dirty="0" smtClean="0"/>
              <a:t>++)</a:t>
            </a:r>
            <a:endParaRPr lang="ko-KR" altLang="en-US" sz="1400" dirty="0"/>
          </a:p>
          <a:p>
            <a:pPr defTabSz="180000"/>
            <a:r>
              <a:rPr lang="ko-KR" altLang="en-US" sz="1400" dirty="0"/>
              <a:t>			</a:t>
            </a:r>
            <a:r>
              <a:rPr lang="en-US" altLang="ko-KR" sz="1400" b="1" dirty="0"/>
              <a:t>c[</a:t>
            </a:r>
            <a:r>
              <a:rPr lang="en-US" altLang="ko-KR" sz="1400" b="1" dirty="0" err="1"/>
              <a:t>i</a:t>
            </a:r>
            <a:r>
              <a:rPr lang="en-US" altLang="ko-KR" sz="1400" b="1" dirty="0"/>
              <a:t>] = new Circle(</a:t>
            </a:r>
            <a:r>
              <a:rPr lang="en-US" altLang="ko-KR" sz="1400" b="1" dirty="0" err="1"/>
              <a:t>i</a:t>
            </a:r>
            <a:r>
              <a:rPr lang="en-US" altLang="ko-KR" sz="1400" b="1" dirty="0"/>
              <a:t>); </a:t>
            </a:r>
            <a:endParaRPr lang="ko-KR" altLang="en-US" sz="1400" b="1" dirty="0"/>
          </a:p>
          <a:p>
            <a:pPr defTabSz="180000"/>
            <a:r>
              <a:rPr lang="ko-KR" altLang="en-US" sz="1400" dirty="0"/>
              <a:t> </a:t>
            </a:r>
          </a:p>
          <a:p>
            <a:pPr defTabSz="180000"/>
            <a:r>
              <a:rPr lang="ko-KR" altLang="en-US" sz="1400" dirty="0"/>
              <a:t>		</a:t>
            </a:r>
            <a:r>
              <a:rPr lang="en-US" altLang="ko-KR" sz="1400" dirty="0"/>
              <a:t>for(</a:t>
            </a:r>
            <a:r>
              <a:rPr lang="en-US" altLang="ko-KR" sz="1400" dirty="0" err="1"/>
              <a:t>int</a:t>
            </a:r>
            <a:r>
              <a:rPr lang="en-US" altLang="ko-KR" sz="1400" dirty="0"/>
              <a:t> </a:t>
            </a:r>
            <a:r>
              <a:rPr lang="en-US" altLang="ko-KR" sz="1400" dirty="0" err="1"/>
              <a:t>i</a:t>
            </a:r>
            <a:r>
              <a:rPr lang="en-US" altLang="ko-KR" sz="1400" dirty="0"/>
              <a:t>=0; </a:t>
            </a:r>
            <a:r>
              <a:rPr lang="en-US" altLang="ko-KR" sz="1400" dirty="0" err="1"/>
              <a:t>i</a:t>
            </a:r>
            <a:r>
              <a:rPr lang="en-US" altLang="ko-KR" sz="1400" dirty="0"/>
              <a:t>&lt;</a:t>
            </a:r>
            <a:r>
              <a:rPr lang="en-US" altLang="ko-KR" sz="1400" dirty="0" err="1"/>
              <a:t>c.length</a:t>
            </a:r>
            <a:r>
              <a:rPr lang="en-US" altLang="ko-KR" sz="1400" dirty="0"/>
              <a:t>; </a:t>
            </a:r>
            <a:r>
              <a:rPr lang="en-US" altLang="ko-KR" sz="1400" dirty="0" err="1"/>
              <a:t>i</a:t>
            </a:r>
            <a:r>
              <a:rPr lang="en-US" altLang="ko-KR" sz="1400" dirty="0"/>
              <a:t>++) </a:t>
            </a:r>
            <a:endParaRPr lang="en-US" altLang="ko-KR" sz="1400" dirty="0" smtClean="0"/>
          </a:p>
          <a:p>
            <a:pPr defTabSz="180000"/>
            <a:r>
              <a:rPr lang="ko-KR" altLang="en-US" sz="1400" dirty="0"/>
              <a:t>			</a:t>
            </a:r>
            <a:r>
              <a:rPr lang="en-US" altLang="ko-KR" sz="1400" dirty="0" err="1"/>
              <a:t>System.out.print</a:t>
            </a:r>
            <a:r>
              <a:rPr lang="en-US" altLang="ko-KR" sz="1400" dirty="0"/>
              <a:t>((</a:t>
            </a:r>
            <a:r>
              <a:rPr lang="en-US" altLang="ko-KR" sz="1400" dirty="0" err="1"/>
              <a:t>int</a:t>
            </a:r>
            <a:r>
              <a:rPr lang="en-US" altLang="ko-KR" sz="1400" dirty="0"/>
              <a:t>)(</a:t>
            </a:r>
            <a:r>
              <a:rPr lang="en-US" altLang="ko-KR" sz="1400" b="1" dirty="0"/>
              <a:t>c[</a:t>
            </a:r>
            <a:r>
              <a:rPr lang="en-US" altLang="ko-KR" sz="1400" b="1" dirty="0" err="1"/>
              <a:t>i</a:t>
            </a:r>
            <a:r>
              <a:rPr lang="en-US" altLang="ko-KR" sz="1400" b="1" dirty="0"/>
              <a:t>].</a:t>
            </a:r>
            <a:r>
              <a:rPr lang="en-US" altLang="ko-KR" sz="1400" b="1" dirty="0" err="1"/>
              <a:t>getArea</a:t>
            </a:r>
            <a:r>
              <a:rPr lang="en-US" altLang="ko-KR" sz="1400" b="1" dirty="0"/>
              <a:t>()</a:t>
            </a:r>
            <a:r>
              <a:rPr lang="en-US" altLang="ko-KR" sz="1400" dirty="0"/>
              <a:t>) + " ");</a:t>
            </a:r>
          </a:p>
          <a:p>
            <a:pPr defTabSz="180000"/>
            <a:r>
              <a:rPr lang="en-US" altLang="ko-KR" sz="1400" dirty="0"/>
              <a:t>	}</a:t>
            </a:r>
          </a:p>
          <a:p>
            <a:pPr defTabSz="180000"/>
            <a:r>
              <a:rPr lang="en-US" altLang="ko-KR" sz="1400" dirty="0"/>
              <a:t>}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6012160" y="6432474"/>
            <a:ext cx="2000248" cy="307777"/>
          </a:xfrm>
          <a:prstGeom prst="rect">
            <a:avLst/>
          </a:prstGeom>
          <a:solidFill>
            <a:srgbClr val="DAEEC4"/>
          </a:solidFill>
          <a:ln>
            <a:noFill/>
          </a:ln>
        </p:spPr>
        <p:txBody>
          <a:bodyPr wrap="square" rtlCol="0">
            <a:spAutoFit/>
          </a:bodyPr>
          <a:lstStyle/>
          <a:p>
            <a:pPr fontAlgn="base"/>
            <a:r>
              <a:rPr lang="en-US" altLang="ko-KR" sz="1400" dirty="0"/>
              <a:t>0 3 12 28 50 </a:t>
            </a:r>
          </a:p>
        </p:txBody>
      </p:sp>
    </p:spTree>
    <p:extLst>
      <p:ext uri="{BB962C8B-B14F-4D97-AF65-F5344CB8AC3E}">
        <p14:creationId xmlns:p14="http://schemas.microsoft.com/office/powerpoint/2010/main" val="306032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예제 </a:t>
            </a:r>
            <a:r>
              <a:rPr lang="en-US" altLang="ko-KR" dirty="0" smtClean="0"/>
              <a:t>4-7 : </a:t>
            </a:r>
            <a:r>
              <a:rPr lang="ko-KR" altLang="en-US" dirty="0" smtClean="0"/>
              <a:t>객체 배열 만들기 연습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35</a:t>
            </a:fld>
            <a:endParaRPr lang="ko-KR" altLang="en-US"/>
          </a:p>
        </p:txBody>
      </p:sp>
      <p:sp>
        <p:nvSpPr>
          <p:cNvPr id="5" name="직사각형 4"/>
          <p:cNvSpPr/>
          <p:nvPr/>
        </p:nvSpPr>
        <p:spPr>
          <a:xfrm>
            <a:off x="427607" y="1339021"/>
            <a:ext cx="3312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예제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4-4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의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Book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클래스를 </a:t>
            </a:r>
            <a:r>
              <a:rPr lang="ko-KR" altLang="en-US" sz="14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활용하여</a:t>
            </a:r>
            <a:endParaRPr lang="en-US" altLang="ko-KR" sz="1400" dirty="0" smtClean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  <a:p>
            <a:r>
              <a:rPr lang="en-US" altLang="ko-KR" sz="14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2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개짜리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Book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객체 배열을 만들고</a:t>
            </a:r>
            <a:r>
              <a:rPr lang="en-US" altLang="ko-KR" sz="14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,</a:t>
            </a:r>
          </a:p>
          <a:p>
            <a:r>
              <a:rPr lang="ko-KR" altLang="en-US" sz="14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사용자로부터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책의 제목과 </a:t>
            </a:r>
            <a:r>
              <a:rPr lang="ko-KR" altLang="en-US" sz="14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저자를</a:t>
            </a:r>
            <a:endParaRPr lang="en-US" altLang="ko-KR" sz="1400" dirty="0" smtClean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  <a:p>
            <a:r>
              <a:rPr lang="ko-KR" altLang="en-US" sz="14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입력 받아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배열을 완성하라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3851920" y="1340768"/>
            <a:ext cx="5112569" cy="53553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200" dirty="0"/>
              <a:t>import </a:t>
            </a:r>
            <a:r>
              <a:rPr lang="en-US" altLang="ko-KR" sz="1200" dirty="0" err="1"/>
              <a:t>java.util.Scanner</a:t>
            </a:r>
            <a:r>
              <a:rPr lang="en-US" altLang="ko-KR" sz="1200" dirty="0"/>
              <a:t>;</a:t>
            </a:r>
          </a:p>
          <a:p>
            <a:pPr defTabSz="180000"/>
            <a:r>
              <a:rPr lang="en-US" altLang="ko-KR" sz="1200" b="1" dirty="0"/>
              <a:t>class Book {</a:t>
            </a:r>
          </a:p>
          <a:p>
            <a:pPr defTabSz="180000"/>
            <a:r>
              <a:rPr lang="en-US" altLang="ko-KR" sz="1200" dirty="0" smtClean="0"/>
              <a:t>	String </a:t>
            </a:r>
            <a:r>
              <a:rPr lang="en-US" altLang="ko-KR" sz="1200" dirty="0"/>
              <a:t>title, author;</a:t>
            </a:r>
          </a:p>
          <a:p>
            <a:pPr defTabSz="180000"/>
            <a:r>
              <a:rPr lang="en-US" altLang="ko-KR" sz="1200" dirty="0" smtClean="0"/>
              <a:t>	public </a:t>
            </a:r>
            <a:r>
              <a:rPr lang="en-US" altLang="ko-KR" sz="1200" dirty="0"/>
              <a:t>Book(String title, String author) { </a:t>
            </a:r>
            <a:endParaRPr lang="ko-KR" altLang="en-US" sz="1200" dirty="0"/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this.title</a:t>
            </a:r>
            <a:r>
              <a:rPr lang="en-US" altLang="ko-KR" sz="1200" dirty="0" smtClean="0"/>
              <a:t> </a:t>
            </a:r>
            <a:r>
              <a:rPr lang="en-US" altLang="ko-KR" sz="1200" dirty="0"/>
              <a:t>= title;</a:t>
            </a:r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this.author</a:t>
            </a:r>
            <a:r>
              <a:rPr lang="en-US" altLang="ko-KR" sz="1200" dirty="0" smtClean="0"/>
              <a:t> </a:t>
            </a:r>
            <a:r>
              <a:rPr lang="en-US" altLang="ko-KR" sz="1200" dirty="0"/>
              <a:t>= author;</a:t>
            </a:r>
          </a:p>
          <a:p>
            <a:pPr defTabSz="180000"/>
            <a:r>
              <a:rPr lang="en-US" altLang="ko-KR" sz="1200" dirty="0" smtClean="0"/>
              <a:t>	}</a:t>
            </a:r>
            <a:endParaRPr lang="en-US" altLang="ko-KR" sz="1200" dirty="0"/>
          </a:p>
          <a:p>
            <a:pPr defTabSz="180000"/>
            <a:r>
              <a:rPr lang="en-US" altLang="ko-KR" sz="1200" dirty="0" smtClean="0"/>
              <a:t>}</a:t>
            </a:r>
          </a:p>
          <a:p>
            <a:pPr defTabSz="180000"/>
            <a:endParaRPr lang="en-US" altLang="ko-KR" sz="1200" dirty="0"/>
          </a:p>
          <a:p>
            <a:pPr defTabSz="180000"/>
            <a:r>
              <a:rPr lang="en-US" altLang="ko-KR" sz="1200" b="1" dirty="0"/>
              <a:t>public class </a:t>
            </a:r>
            <a:r>
              <a:rPr lang="en-US" altLang="ko-KR" sz="1200" b="1" dirty="0" err="1"/>
              <a:t>BookArray</a:t>
            </a:r>
            <a:r>
              <a:rPr lang="en-US" altLang="ko-KR" sz="1200" b="1" dirty="0"/>
              <a:t> {</a:t>
            </a:r>
          </a:p>
          <a:p>
            <a:pPr defTabSz="180000"/>
            <a:r>
              <a:rPr lang="en-US" altLang="ko-KR" sz="1200" dirty="0" smtClean="0"/>
              <a:t>	public </a:t>
            </a:r>
            <a:r>
              <a:rPr lang="en-US" altLang="ko-KR" sz="1200" dirty="0"/>
              <a:t>static void main(String[] </a:t>
            </a:r>
            <a:r>
              <a:rPr lang="en-US" altLang="ko-KR" sz="1200" dirty="0" err="1"/>
              <a:t>args</a:t>
            </a:r>
            <a:r>
              <a:rPr lang="en-US" altLang="ko-KR" sz="1200" dirty="0"/>
              <a:t>) </a:t>
            </a:r>
            <a:r>
              <a:rPr lang="en-US" altLang="ko-KR" sz="1200" dirty="0" smtClean="0"/>
              <a:t>{</a:t>
            </a:r>
          </a:p>
          <a:p>
            <a:pPr defTabSz="180000"/>
            <a:r>
              <a:rPr lang="en-US" altLang="ko-KR" sz="1200" dirty="0"/>
              <a:t>		</a:t>
            </a:r>
            <a:r>
              <a:rPr lang="en-US" altLang="ko-KR" sz="1200" b="1" dirty="0"/>
              <a:t>Book [] book = new Book[2]; </a:t>
            </a:r>
            <a:r>
              <a:rPr lang="en-US" altLang="ko-KR" sz="1200" dirty="0"/>
              <a:t>// Book </a:t>
            </a:r>
            <a:r>
              <a:rPr lang="ko-KR" altLang="en-US" sz="1200" dirty="0"/>
              <a:t>배열 선언</a:t>
            </a:r>
            <a:endParaRPr lang="en-US" altLang="ko-KR" sz="1200" dirty="0"/>
          </a:p>
          <a:p>
            <a:pPr defTabSz="180000"/>
            <a:endParaRPr lang="en-US" altLang="ko-KR" sz="1200" dirty="0"/>
          </a:p>
          <a:p>
            <a:pPr defTabSz="180000"/>
            <a:r>
              <a:rPr lang="en-US" altLang="ko-KR" sz="1200" dirty="0" smtClean="0"/>
              <a:t>		Scanner </a:t>
            </a:r>
            <a:r>
              <a:rPr lang="en-US" altLang="ko-KR" sz="1200" dirty="0" err="1"/>
              <a:t>scanner</a:t>
            </a:r>
            <a:r>
              <a:rPr lang="en-US" altLang="ko-KR" sz="1200" dirty="0"/>
              <a:t> = new Scanner(System.in</a:t>
            </a:r>
            <a:r>
              <a:rPr lang="en-US" altLang="ko-KR" sz="1200" dirty="0" smtClean="0"/>
              <a:t>);</a:t>
            </a:r>
          </a:p>
          <a:p>
            <a:pPr defTabSz="180000"/>
            <a:r>
              <a:rPr lang="en-US" altLang="ko-KR" sz="1200" dirty="0" smtClean="0"/>
              <a:t>		for(</a:t>
            </a:r>
            <a:r>
              <a:rPr lang="en-US" altLang="ko-KR" sz="1200" dirty="0" err="1" smtClean="0"/>
              <a:t>int</a:t>
            </a:r>
            <a:r>
              <a:rPr lang="en-US" altLang="ko-KR" sz="1200" dirty="0" smtClean="0"/>
              <a:t> </a:t>
            </a:r>
            <a:r>
              <a:rPr lang="en-US" altLang="ko-KR" sz="1200" dirty="0" err="1"/>
              <a:t>i</a:t>
            </a:r>
            <a:r>
              <a:rPr lang="en-US" altLang="ko-KR" sz="1200" dirty="0"/>
              <a:t>=0; </a:t>
            </a:r>
            <a:r>
              <a:rPr lang="en-US" altLang="ko-KR" sz="1200" dirty="0" err="1"/>
              <a:t>i</a:t>
            </a:r>
            <a:r>
              <a:rPr lang="en-US" altLang="ko-KR" sz="1200" dirty="0"/>
              <a:t>&lt;</a:t>
            </a:r>
            <a:r>
              <a:rPr lang="en-US" altLang="ko-KR" sz="1200" dirty="0" err="1"/>
              <a:t>book.length</a:t>
            </a:r>
            <a:r>
              <a:rPr lang="en-US" altLang="ko-KR" sz="1200" dirty="0"/>
              <a:t>; </a:t>
            </a:r>
            <a:r>
              <a:rPr lang="en-US" altLang="ko-KR" sz="1200" dirty="0" err="1"/>
              <a:t>i</a:t>
            </a:r>
            <a:r>
              <a:rPr lang="en-US" altLang="ko-KR" sz="1200" dirty="0"/>
              <a:t>++) {</a:t>
            </a:r>
          </a:p>
          <a:p>
            <a:pPr defTabSz="180000"/>
            <a:r>
              <a:rPr lang="en-US" altLang="ko-KR" sz="1200" dirty="0" smtClean="0"/>
              <a:t>			</a:t>
            </a:r>
            <a:r>
              <a:rPr lang="en-US" altLang="ko-KR" sz="1200" dirty="0" err="1" smtClean="0"/>
              <a:t>System.out.print</a:t>
            </a:r>
            <a:r>
              <a:rPr lang="en-US" altLang="ko-KR" sz="1200" dirty="0"/>
              <a:t>("</a:t>
            </a:r>
            <a:r>
              <a:rPr lang="ko-KR" altLang="en-US" sz="1200" dirty="0"/>
              <a:t>제목</a:t>
            </a:r>
            <a:r>
              <a:rPr lang="en-US" altLang="ko-KR" sz="1200" dirty="0"/>
              <a:t>&gt;&gt;");</a:t>
            </a:r>
          </a:p>
          <a:p>
            <a:pPr defTabSz="180000"/>
            <a:r>
              <a:rPr lang="en-US" altLang="ko-KR" sz="1200" dirty="0" smtClean="0"/>
              <a:t>			</a:t>
            </a:r>
            <a:r>
              <a:rPr lang="en-US" altLang="ko-KR" sz="1200" b="1" dirty="0" smtClean="0"/>
              <a:t>String </a:t>
            </a:r>
            <a:r>
              <a:rPr lang="en-US" altLang="ko-KR" sz="1200" b="1" dirty="0"/>
              <a:t>title = </a:t>
            </a:r>
            <a:r>
              <a:rPr lang="en-US" altLang="ko-KR" sz="1200" b="1" dirty="0" err="1"/>
              <a:t>scanner.nextLine</a:t>
            </a:r>
            <a:r>
              <a:rPr lang="en-US" altLang="ko-KR" sz="1200" b="1" dirty="0"/>
              <a:t>();</a:t>
            </a:r>
          </a:p>
          <a:p>
            <a:pPr defTabSz="180000"/>
            <a:r>
              <a:rPr lang="en-US" altLang="ko-KR" sz="1200" dirty="0" smtClean="0"/>
              <a:t>			</a:t>
            </a:r>
            <a:r>
              <a:rPr lang="en-US" altLang="ko-KR" sz="1200" dirty="0" err="1" smtClean="0"/>
              <a:t>System.out.print</a:t>
            </a:r>
            <a:r>
              <a:rPr lang="en-US" altLang="ko-KR" sz="1200" dirty="0"/>
              <a:t>("</a:t>
            </a:r>
            <a:r>
              <a:rPr lang="ko-KR" altLang="en-US" sz="1200" dirty="0"/>
              <a:t>저자</a:t>
            </a:r>
            <a:r>
              <a:rPr lang="en-US" altLang="ko-KR" sz="1200" dirty="0"/>
              <a:t>&gt;&gt;");</a:t>
            </a:r>
          </a:p>
          <a:p>
            <a:pPr defTabSz="180000"/>
            <a:r>
              <a:rPr lang="en-US" altLang="ko-KR" sz="1200" dirty="0" smtClean="0"/>
              <a:t>			</a:t>
            </a:r>
            <a:r>
              <a:rPr lang="en-US" altLang="ko-KR" sz="1200" b="1" dirty="0" smtClean="0"/>
              <a:t>String </a:t>
            </a:r>
            <a:r>
              <a:rPr lang="en-US" altLang="ko-KR" sz="1200" b="1" dirty="0"/>
              <a:t>author = </a:t>
            </a:r>
            <a:r>
              <a:rPr lang="en-US" altLang="ko-KR" sz="1200" b="1" dirty="0" err="1"/>
              <a:t>scanner.nextLine</a:t>
            </a:r>
            <a:r>
              <a:rPr lang="en-US" altLang="ko-KR" sz="1200" b="1" dirty="0"/>
              <a:t>();</a:t>
            </a:r>
          </a:p>
          <a:p>
            <a:pPr defTabSz="180000"/>
            <a:r>
              <a:rPr lang="en-US" altLang="ko-KR" sz="1200" dirty="0" smtClean="0"/>
              <a:t>			</a:t>
            </a:r>
            <a:r>
              <a:rPr lang="en-US" altLang="ko-KR" sz="1200" b="1" dirty="0" smtClean="0"/>
              <a:t>book[</a:t>
            </a:r>
            <a:r>
              <a:rPr lang="en-US" altLang="ko-KR" sz="1200" b="1" dirty="0" err="1" smtClean="0"/>
              <a:t>i</a:t>
            </a:r>
            <a:r>
              <a:rPr lang="en-US" altLang="ko-KR" sz="1200" b="1" dirty="0"/>
              <a:t>] = new Book(title, author); </a:t>
            </a:r>
            <a:r>
              <a:rPr lang="en-US" altLang="ko-KR" sz="1200" dirty="0"/>
              <a:t>// </a:t>
            </a:r>
            <a:r>
              <a:rPr lang="ko-KR" altLang="en-US" sz="1200" dirty="0"/>
              <a:t>배열 원소 객체 생성</a:t>
            </a:r>
          </a:p>
          <a:p>
            <a:pPr defTabSz="180000"/>
            <a:r>
              <a:rPr lang="en-US" altLang="ko-KR" sz="1200" dirty="0" smtClean="0"/>
              <a:t>		}</a:t>
            </a:r>
          </a:p>
          <a:p>
            <a:pPr defTabSz="180000"/>
            <a:endParaRPr lang="en-US" altLang="ko-KR" sz="1200" dirty="0"/>
          </a:p>
          <a:p>
            <a:pPr defTabSz="180000"/>
            <a:r>
              <a:rPr lang="en-US" altLang="ko-KR" sz="1200" dirty="0" smtClean="0"/>
              <a:t>		for(</a:t>
            </a:r>
            <a:r>
              <a:rPr lang="en-US" altLang="ko-KR" sz="1200" dirty="0" err="1" smtClean="0"/>
              <a:t>int</a:t>
            </a:r>
            <a:r>
              <a:rPr lang="en-US" altLang="ko-KR" sz="1200" dirty="0" smtClean="0"/>
              <a:t> </a:t>
            </a:r>
            <a:r>
              <a:rPr lang="en-US" altLang="ko-KR" sz="1200" dirty="0" err="1"/>
              <a:t>i</a:t>
            </a:r>
            <a:r>
              <a:rPr lang="en-US" altLang="ko-KR" sz="1200" dirty="0"/>
              <a:t>=0; </a:t>
            </a:r>
            <a:r>
              <a:rPr lang="en-US" altLang="ko-KR" sz="1200" dirty="0" err="1"/>
              <a:t>i</a:t>
            </a:r>
            <a:r>
              <a:rPr lang="en-US" altLang="ko-KR" sz="1200" dirty="0"/>
              <a:t>&lt;</a:t>
            </a:r>
            <a:r>
              <a:rPr lang="en-US" altLang="ko-KR" sz="1200" dirty="0" err="1"/>
              <a:t>book.length</a:t>
            </a:r>
            <a:r>
              <a:rPr lang="en-US" altLang="ko-KR" sz="1200" dirty="0"/>
              <a:t>; </a:t>
            </a:r>
            <a:r>
              <a:rPr lang="en-US" altLang="ko-KR" sz="1200" dirty="0" err="1"/>
              <a:t>i</a:t>
            </a:r>
            <a:r>
              <a:rPr lang="en-US" altLang="ko-KR" sz="1200" dirty="0"/>
              <a:t>++)</a:t>
            </a:r>
          </a:p>
          <a:p>
            <a:pPr defTabSz="180000"/>
            <a:r>
              <a:rPr lang="en-US" altLang="ko-KR" sz="1200" dirty="0" smtClean="0"/>
              <a:t>			</a:t>
            </a:r>
            <a:r>
              <a:rPr lang="en-US" altLang="ko-KR" sz="1200" dirty="0" err="1" smtClean="0"/>
              <a:t>System.out.print</a:t>
            </a:r>
            <a:r>
              <a:rPr lang="en-US" altLang="ko-KR" sz="1200" dirty="0"/>
              <a:t>("(" + book[</a:t>
            </a:r>
            <a:r>
              <a:rPr lang="en-US" altLang="ko-KR" sz="1200" dirty="0" err="1"/>
              <a:t>i</a:t>
            </a:r>
            <a:r>
              <a:rPr lang="en-US" altLang="ko-KR" sz="1200" dirty="0"/>
              <a:t>].title + ", " + book[</a:t>
            </a:r>
            <a:r>
              <a:rPr lang="en-US" altLang="ko-KR" sz="1200" dirty="0" err="1"/>
              <a:t>i</a:t>
            </a:r>
            <a:r>
              <a:rPr lang="en-US" altLang="ko-KR" sz="1200" dirty="0"/>
              <a:t>].author + </a:t>
            </a:r>
            <a:r>
              <a:rPr lang="en-US" altLang="ko-KR" sz="1200" dirty="0" smtClean="0"/>
              <a:t>")");</a:t>
            </a:r>
          </a:p>
          <a:p>
            <a:pPr defTabSz="180000"/>
            <a:endParaRPr lang="en-US" altLang="ko-KR" sz="1200" dirty="0"/>
          </a:p>
          <a:p>
            <a:pPr defTabSz="180000"/>
            <a:r>
              <a:rPr lang="en-US" altLang="ko-KR" sz="1200" dirty="0" smtClean="0"/>
              <a:t>		</a:t>
            </a:r>
            <a:r>
              <a:rPr lang="en-US" altLang="ko-KR" sz="1200" dirty="0" err="1" smtClean="0"/>
              <a:t>scanner.close</a:t>
            </a:r>
            <a:r>
              <a:rPr lang="en-US" altLang="ko-KR" sz="1200" dirty="0"/>
              <a:t>();</a:t>
            </a:r>
          </a:p>
          <a:p>
            <a:pPr defTabSz="180000"/>
            <a:r>
              <a:rPr lang="en-US" altLang="ko-KR" sz="1200" dirty="0" smtClean="0"/>
              <a:t>	}</a:t>
            </a:r>
            <a:endParaRPr lang="en-US" altLang="ko-KR" sz="1200" dirty="0"/>
          </a:p>
          <a:p>
            <a:pPr defTabSz="180000"/>
            <a:r>
              <a:rPr lang="en-US" altLang="ko-KR" sz="1200" dirty="0"/>
              <a:t>}</a:t>
            </a:r>
            <a:endParaRPr lang="en-US" altLang="ko-KR" sz="1200" dirty="0" smtClean="0"/>
          </a:p>
        </p:txBody>
      </p:sp>
      <p:sp>
        <p:nvSpPr>
          <p:cNvPr id="8" name="직사각형 7"/>
          <p:cNvSpPr/>
          <p:nvPr/>
        </p:nvSpPr>
        <p:spPr>
          <a:xfrm>
            <a:off x="200743" y="5757361"/>
            <a:ext cx="3543165" cy="938719"/>
          </a:xfrm>
          <a:prstGeom prst="rect">
            <a:avLst/>
          </a:prstGeom>
          <a:solidFill>
            <a:srgbClr val="DAEEC4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ko-KR" altLang="en-US" sz="1100" dirty="0"/>
              <a:t>제목</a:t>
            </a:r>
            <a:r>
              <a:rPr lang="en-US" altLang="ko-KR" sz="1100" dirty="0"/>
              <a:t>&gt;&gt;</a:t>
            </a:r>
            <a:r>
              <a:rPr lang="ko-KR" altLang="en-US" sz="1100" dirty="0">
                <a:solidFill>
                  <a:srgbClr val="00B050"/>
                </a:solidFill>
              </a:rPr>
              <a:t>사랑의 기술</a:t>
            </a:r>
          </a:p>
          <a:p>
            <a:r>
              <a:rPr lang="ko-KR" altLang="en-US" sz="1100" dirty="0"/>
              <a:t>저자</a:t>
            </a:r>
            <a:r>
              <a:rPr lang="en-US" altLang="ko-KR" sz="1100" dirty="0"/>
              <a:t>&gt;&gt;</a:t>
            </a:r>
            <a:r>
              <a:rPr lang="ko-KR" altLang="en-US" sz="1100" dirty="0" err="1">
                <a:solidFill>
                  <a:srgbClr val="00B050"/>
                </a:solidFill>
              </a:rPr>
              <a:t>에리히</a:t>
            </a:r>
            <a:r>
              <a:rPr lang="ko-KR" altLang="en-US" sz="1100" dirty="0">
                <a:solidFill>
                  <a:srgbClr val="00B050"/>
                </a:solidFill>
              </a:rPr>
              <a:t> </a:t>
            </a:r>
            <a:r>
              <a:rPr lang="ko-KR" altLang="en-US" sz="1100" dirty="0" err="1">
                <a:solidFill>
                  <a:srgbClr val="00B050"/>
                </a:solidFill>
              </a:rPr>
              <a:t>프롬</a:t>
            </a:r>
            <a:endParaRPr lang="ko-KR" altLang="en-US" sz="1100" dirty="0">
              <a:solidFill>
                <a:srgbClr val="00B050"/>
              </a:solidFill>
            </a:endParaRPr>
          </a:p>
          <a:p>
            <a:r>
              <a:rPr lang="ko-KR" altLang="en-US" sz="1100" dirty="0"/>
              <a:t>제목</a:t>
            </a:r>
            <a:r>
              <a:rPr lang="en-US" altLang="ko-KR" sz="1100" dirty="0"/>
              <a:t>&gt;&gt;</a:t>
            </a:r>
            <a:r>
              <a:rPr lang="ko-KR" altLang="en-US" sz="1100" dirty="0">
                <a:solidFill>
                  <a:srgbClr val="00B050"/>
                </a:solidFill>
              </a:rPr>
              <a:t>시간의 역사</a:t>
            </a:r>
          </a:p>
          <a:p>
            <a:r>
              <a:rPr lang="ko-KR" altLang="en-US" sz="1100" dirty="0"/>
              <a:t>저자</a:t>
            </a:r>
            <a:r>
              <a:rPr lang="en-US" altLang="ko-KR" sz="1100" dirty="0"/>
              <a:t>&gt;&gt;</a:t>
            </a:r>
            <a:r>
              <a:rPr lang="ko-KR" altLang="en-US" sz="1100" dirty="0" err="1">
                <a:solidFill>
                  <a:srgbClr val="00B050"/>
                </a:solidFill>
              </a:rPr>
              <a:t>스티븐</a:t>
            </a:r>
            <a:r>
              <a:rPr lang="ko-KR" altLang="en-US" sz="1100" dirty="0">
                <a:solidFill>
                  <a:srgbClr val="00B050"/>
                </a:solidFill>
              </a:rPr>
              <a:t> </a:t>
            </a:r>
            <a:r>
              <a:rPr lang="ko-KR" altLang="en-US" sz="1100" dirty="0" err="1">
                <a:solidFill>
                  <a:srgbClr val="00B050"/>
                </a:solidFill>
              </a:rPr>
              <a:t>호킹</a:t>
            </a:r>
            <a:endParaRPr lang="ko-KR" altLang="en-US" sz="1100" dirty="0">
              <a:solidFill>
                <a:srgbClr val="00B050"/>
              </a:solidFill>
            </a:endParaRPr>
          </a:p>
          <a:p>
            <a:r>
              <a:rPr lang="en-US" altLang="ko-KR" sz="1100" dirty="0"/>
              <a:t>(</a:t>
            </a:r>
            <a:r>
              <a:rPr lang="ko-KR" altLang="en-US" sz="1100" dirty="0"/>
              <a:t>사랑의 기술</a:t>
            </a:r>
            <a:r>
              <a:rPr lang="en-US" altLang="ko-KR" sz="1100" dirty="0"/>
              <a:t>, </a:t>
            </a:r>
            <a:r>
              <a:rPr lang="ko-KR" altLang="en-US" sz="1100" dirty="0" err="1"/>
              <a:t>에리히</a:t>
            </a:r>
            <a:r>
              <a:rPr lang="ko-KR" altLang="en-US" sz="1100" dirty="0"/>
              <a:t> </a:t>
            </a:r>
            <a:r>
              <a:rPr lang="ko-KR" altLang="en-US" sz="1100" dirty="0" err="1"/>
              <a:t>프롬</a:t>
            </a:r>
            <a:r>
              <a:rPr lang="en-US" altLang="ko-KR" sz="1100" dirty="0"/>
              <a:t>)(</a:t>
            </a:r>
            <a:r>
              <a:rPr lang="ko-KR" altLang="en-US" sz="1100" dirty="0"/>
              <a:t>시간의 역사</a:t>
            </a:r>
            <a:r>
              <a:rPr lang="en-US" altLang="ko-KR" sz="1100" dirty="0"/>
              <a:t>, </a:t>
            </a:r>
            <a:r>
              <a:rPr lang="ko-KR" altLang="en-US" sz="1100" dirty="0" err="1"/>
              <a:t>스티븐</a:t>
            </a:r>
            <a:r>
              <a:rPr lang="ko-KR" altLang="en-US" sz="1100" dirty="0"/>
              <a:t> </a:t>
            </a:r>
            <a:r>
              <a:rPr lang="ko-KR" altLang="en-US" sz="1100" dirty="0" err="1"/>
              <a:t>호킹</a:t>
            </a:r>
            <a:r>
              <a:rPr lang="en-US" altLang="ko-KR" sz="11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7963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메소드 형식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12648" y="1340768"/>
            <a:ext cx="8153400" cy="2376264"/>
          </a:xfrm>
        </p:spPr>
        <p:txBody>
          <a:bodyPr>
            <a:normAutofit fontScale="85000" lnSpcReduction="20000"/>
          </a:bodyPr>
          <a:lstStyle/>
          <a:p>
            <a:r>
              <a:rPr lang="ko-KR" altLang="en-US" dirty="0" err="1" smtClean="0"/>
              <a:t>메소드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클래스의 멤버 함수</a:t>
            </a:r>
            <a:r>
              <a:rPr lang="en-US" altLang="ko-KR" dirty="0" smtClean="0"/>
              <a:t>, C/C++</a:t>
            </a:r>
            <a:r>
              <a:rPr lang="ko-KR" altLang="en-US" dirty="0" smtClean="0"/>
              <a:t>의 함수와 동일</a:t>
            </a:r>
            <a:r>
              <a:rPr lang="en-US" altLang="ko-KR" dirty="0" smtClean="0"/>
              <a:t> </a:t>
            </a:r>
          </a:p>
          <a:p>
            <a:pPr lvl="1"/>
            <a:r>
              <a:rPr lang="ko-KR" altLang="en-US" dirty="0" smtClean="0"/>
              <a:t>자바의 모든 </a:t>
            </a:r>
            <a:r>
              <a:rPr lang="ko-KR" altLang="en-US" dirty="0" err="1" smtClean="0"/>
              <a:t>메소드는</a:t>
            </a:r>
            <a:r>
              <a:rPr lang="ko-KR" altLang="en-US" dirty="0" smtClean="0"/>
              <a:t> 반드시 클래스 안에 있어야 함</a:t>
            </a:r>
            <a:r>
              <a:rPr lang="en-US" altLang="ko-KR" dirty="0" smtClean="0"/>
              <a:t>(</a:t>
            </a:r>
            <a:r>
              <a:rPr lang="ko-KR" altLang="en-US" dirty="0" smtClean="0"/>
              <a:t>캡슐화 원칙</a:t>
            </a:r>
            <a:r>
              <a:rPr lang="en-US" altLang="ko-KR" dirty="0" smtClean="0"/>
              <a:t>)</a:t>
            </a:r>
          </a:p>
          <a:p>
            <a:r>
              <a:rPr lang="ko-KR" altLang="en-US" dirty="0" err="1" smtClean="0"/>
              <a:t>메소드</a:t>
            </a:r>
            <a:r>
              <a:rPr lang="ko-KR" altLang="en-US" dirty="0" smtClean="0"/>
              <a:t> 구성 형식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접근 지정자</a:t>
            </a:r>
            <a:endParaRPr lang="en-US" altLang="ko-KR" dirty="0" smtClean="0"/>
          </a:p>
          <a:p>
            <a:pPr lvl="2"/>
            <a:r>
              <a:rPr lang="en-US" altLang="ko-KR" dirty="0" smtClean="0"/>
              <a:t>public. private, protected, </a:t>
            </a:r>
            <a:r>
              <a:rPr lang="ko-KR" altLang="en-US" dirty="0" smtClean="0"/>
              <a:t>디폴트</a:t>
            </a:r>
            <a:r>
              <a:rPr lang="en-US" altLang="ko-KR" dirty="0" smtClean="0"/>
              <a:t>(</a:t>
            </a:r>
            <a:r>
              <a:rPr lang="ko-KR" altLang="en-US" dirty="0" smtClean="0"/>
              <a:t>접근 지정자 생략된 경우</a:t>
            </a:r>
            <a:r>
              <a:rPr lang="en-US" altLang="ko-KR" dirty="0" smtClean="0"/>
              <a:t>)</a:t>
            </a:r>
          </a:p>
          <a:p>
            <a:pPr lvl="1"/>
            <a:r>
              <a:rPr lang="ko-KR" altLang="en-US" dirty="0" smtClean="0"/>
              <a:t>리턴 타입</a:t>
            </a:r>
            <a:endParaRPr lang="en-US" altLang="ko-KR" dirty="0" smtClean="0"/>
          </a:p>
          <a:p>
            <a:pPr lvl="2"/>
            <a:r>
              <a:rPr lang="ko-KR" altLang="en-US" dirty="0" err="1" smtClean="0"/>
              <a:t>메소드가</a:t>
            </a:r>
            <a:r>
              <a:rPr lang="ko-KR" altLang="en-US" dirty="0" smtClean="0"/>
              <a:t> 반환하는 값의 데이터 타입</a:t>
            </a:r>
            <a:endParaRPr lang="en-US" altLang="ko-KR" dirty="0" smtClean="0"/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36</a:t>
            </a:fld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4077072"/>
            <a:ext cx="508635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72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인자 전달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smtClean="0"/>
              <a:t>자바의 인자 전달 방식</a:t>
            </a:r>
            <a:endParaRPr lang="en-US" altLang="ko-KR" dirty="0" smtClean="0"/>
          </a:p>
          <a:p>
            <a:pPr lvl="1"/>
            <a:r>
              <a:rPr lang="ko-KR" altLang="en-US" u="sng" dirty="0" smtClean="0"/>
              <a:t>경우 </a:t>
            </a:r>
            <a:r>
              <a:rPr lang="en-US" altLang="ko-KR" u="sng" dirty="0" smtClean="0"/>
              <a:t>1. </a:t>
            </a:r>
            <a:r>
              <a:rPr lang="ko-KR" altLang="en-US" u="sng" dirty="0" smtClean="0"/>
              <a:t>기본 타입의 값 전달</a:t>
            </a:r>
            <a:endParaRPr lang="en-US" altLang="ko-KR" u="sng" dirty="0" smtClean="0"/>
          </a:p>
          <a:p>
            <a:pPr lvl="2"/>
            <a:r>
              <a:rPr lang="ko-KR" altLang="en-US" dirty="0" smtClean="0"/>
              <a:t>값이 복사되어 전달</a:t>
            </a:r>
            <a:endParaRPr lang="en-US" altLang="ko-KR" dirty="0" smtClean="0"/>
          </a:p>
          <a:p>
            <a:pPr lvl="2"/>
            <a:r>
              <a:rPr lang="ko-KR" altLang="en-US" dirty="0" err="1" smtClean="0"/>
              <a:t>메소드의</a:t>
            </a:r>
            <a:r>
              <a:rPr lang="ko-KR" altLang="en-US" dirty="0" smtClean="0"/>
              <a:t> 매개변수가 변경되어도 호출한 </a:t>
            </a:r>
            <a:r>
              <a:rPr lang="ko-KR" altLang="en-US" dirty="0" err="1" smtClean="0"/>
              <a:t>실인자</a:t>
            </a:r>
            <a:r>
              <a:rPr lang="ko-KR" altLang="en-US" dirty="0" smtClean="0"/>
              <a:t> 값은 변경되지 않음</a:t>
            </a:r>
            <a:endParaRPr lang="en-US" altLang="ko-KR" dirty="0" smtClean="0"/>
          </a:p>
          <a:p>
            <a:pPr lvl="2"/>
            <a:endParaRPr lang="en-US" altLang="ko-KR" dirty="0" smtClean="0"/>
          </a:p>
          <a:p>
            <a:pPr lvl="1"/>
            <a:r>
              <a:rPr lang="ko-KR" altLang="en-US" u="sng" dirty="0" smtClean="0"/>
              <a:t>경우 </a:t>
            </a:r>
            <a:r>
              <a:rPr lang="en-US" altLang="ko-KR" u="sng" dirty="0" smtClean="0"/>
              <a:t>2. </a:t>
            </a:r>
            <a:r>
              <a:rPr lang="ko-KR" altLang="en-US" u="sng" dirty="0" smtClean="0"/>
              <a:t>객체</a:t>
            </a:r>
            <a:r>
              <a:rPr lang="en-US" altLang="ko-KR" u="sng" dirty="0" smtClean="0"/>
              <a:t> </a:t>
            </a:r>
            <a:r>
              <a:rPr lang="ko-KR" altLang="en-US" u="sng" dirty="0" smtClean="0"/>
              <a:t>혹은 배열 전달</a:t>
            </a:r>
            <a:endParaRPr lang="en-US" altLang="ko-KR" u="sng" dirty="0" smtClean="0"/>
          </a:p>
          <a:p>
            <a:pPr lvl="2"/>
            <a:r>
              <a:rPr lang="ko-KR" altLang="en-US" dirty="0" smtClean="0"/>
              <a:t>객체나 배열의 </a:t>
            </a:r>
            <a:r>
              <a:rPr lang="ko-KR" altLang="en-US" dirty="0" err="1" smtClean="0"/>
              <a:t>레퍼런스만</a:t>
            </a:r>
            <a:r>
              <a:rPr lang="ko-KR" altLang="en-US" dirty="0" smtClean="0"/>
              <a:t> 전달</a:t>
            </a:r>
            <a:endParaRPr lang="en-US" altLang="ko-KR" dirty="0" smtClean="0"/>
          </a:p>
          <a:p>
            <a:pPr lvl="3"/>
            <a:r>
              <a:rPr lang="ko-KR" altLang="en-US" dirty="0" smtClean="0"/>
              <a:t>객체 혹은 배열이 통째로 복사되어 전달되는 것이 아님</a:t>
            </a:r>
            <a:endParaRPr lang="en-US" altLang="ko-KR" dirty="0" smtClean="0"/>
          </a:p>
          <a:p>
            <a:pPr lvl="2"/>
            <a:r>
              <a:rPr lang="ko-KR" altLang="en-US" dirty="0" err="1" smtClean="0"/>
              <a:t>메소드의</a:t>
            </a:r>
            <a:r>
              <a:rPr lang="ko-KR" altLang="en-US" dirty="0" smtClean="0"/>
              <a:t> 매개변수와 호출한 </a:t>
            </a:r>
            <a:r>
              <a:rPr lang="ko-KR" altLang="en-US" dirty="0" err="1" smtClean="0"/>
              <a:t>실인자</a:t>
            </a:r>
            <a:r>
              <a:rPr lang="ko-KR" altLang="en-US" dirty="0" smtClean="0"/>
              <a:t> 객체나 배열 공유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866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A6BD2C2-3D3B-4E94-BD92-61B02C5F4DEE}" type="slidenum">
              <a:rPr lang="ko-KR" altLang="en-US" smtClean="0"/>
              <a:pPr/>
              <a:t>38</a:t>
            </a:fld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683568" y="0"/>
            <a:ext cx="8153400" cy="679450"/>
          </a:xfrm>
        </p:spPr>
        <p:txBody>
          <a:bodyPr>
            <a:normAutofit/>
          </a:bodyPr>
          <a:lstStyle/>
          <a:p>
            <a:r>
              <a:rPr lang="ko-KR" altLang="en-US" sz="2400" dirty="0" smtClean="0"/>
              <a:t>인자 전달 </a:t>
            </a:r>
            <a:r>
              <a:rPr lang="en-US" altLang="ko-KR" sz="2400" dirty="0" smtClean="0"/>
              <a:t>– </a:t>
            </a:r>
            <a:r>
              <a:rPr lang="ko-KR" altLang="en-US" sz="2400" dirty="0" smtClean="0"/>
              <a:t>기본 타입의 값이 전달되는 경우</a:t>
            </a:r>
            <a:endParaRPr lang="ko-KR" altLang="en-US" sz="2400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4294967295"/>
          </p:nvPr>
        </p:nvSpPr>
        <p:spPr>
          <a:xfrm>
            <a:off x="179512" y="764704"/>
            <a:ext cx="8480425" cy="5070351"/>
          </a:xfrm>
        </p:spPr>
        <p:txBody>
          <a:bodyPr>
            <a:normAutofit/>
          </a:bodyPr>
          <a:lstStyle/>
          <a:p>
            <a:pPr lvl="1"/>
            <a:r>
              <a:rPr lang="ko-KR" altLang="en-US" sz="1600" dirty="0" smtClean="0"/>
              <a:t>매개변수가 </a:t>
            </a:r>
            <a:r>
              <a:rPr lang="en-US" altLang="ko-KR" sz="1600" dirty="0" smtClean="0"/>
              <a:t>byte, </a:t>
            </a:r>
            <a:r>
              <a:rPr lang="en-US" altLang="ko-KR" sz="1600" dirty="0" err="1" smtClean="0"/>
              <a:t>int</a:t>
            </a:r>
            <a:r>
              <a:rPr lang="en-US" altLang="ko-KR" sz="1600" dirty="0" smtClean="0"/>
              <a:t>, double </a:t>
            </a:r>
            <a:r>
              <a:rPr lang="ko-KR" altLang="en-US" sz="1600" dirty="0" smtClean="0"/>
              <a:t>등 기본 타입의</a:t>
            </a:r>
            <a:r>
              <a:rPr lang="en-US" altLang="ko-KR" sz="1600" dirty="0" smtClean="0"/>
              <a:t> </a:t>
            </a:r>
            <a:r>
              <a:rPr lang="ko-KR" altLang="en-US" sz="1600" dirty="0" smtClean="0"/>
              <a:t>값일 때</a:t>
            </a:r>
            <a:endParaRPr lang="en-US" altLang="ko-KR" sz="1600" dirty="0" smtClean="0"/>
          </a:p>
          <a:p>
            <a:pPr lvl="2"/>
            <a:r>
              <a:rPr lang="ko-KR" altLang="en-US" sz="1400" dirty="0" smtClean="0"/>
              <a:t>호출자가 건네는 값이 매개변수에 복사되어 전달</a:t>
            </a:r>
            <a:r>
              <a:rPr lang="en-US" altLang="ko-KR" sz="1400" dirty="0" smtClean="0"/>
              <a:t>. </a:t>
            </a:r>
            <a:r>
              <a:rPr lang="ko-KR" altLang="en-US" sz="1400" dirty="0" err="1" smtClean="0"/>
              <a:t>실인자</a:t>
            </a:r>
            <a:r>
              <a:rPr lang="ko-KR" altLang="en-US" sz="1400" dirty="0" smtClean="0"/>
              <a:t> 값은 변경되지 않음</a:t>
            </a:r>
            <a:endParaRPr lang="en-US" altLang="ko-KR" sz="1400" dirty="0" smtClean="0"/>
          </a:p>
        </p:txBody>
      </p:sp>
      <p:grpSp>
        <p:nvGrpSpPr>
          <p:cNvPr id="9" name="그룹 8"/>
          <p:cNvGrpSpPr/>
          <p:nvPr/>
        </p:nvGrpSpPr>
        <p:grpSpPr>
          <a:xfrm>
            <a:off x="308423" y="1552009"/>
            <a:ext cx="8528545" cy="5305991"/>
            <a:chOff x="308423" y="1552009"/>
            <a:chExt cx="8528545" cy="5305991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50" y="1552009"/>
              <a:ext cx="7312918" cy="1773246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4753" y="3325255"/>
              <a:ext cx="7271680" cy="3532745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423" y="2543996"/>
              <a:ext cx="1157108" cy="781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674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01870596-DAFA-46D2-82A7-2B6B5F8E0EA4}" type="slidenum">
              <a:rPr lang="ko-KR" altLang="en-US" smtClean="0"/>
              <a:t>39</a:t>
            </a:fld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755576" y="0"/>
            <a:ext cx="8153400" cy="679450"/>
          </a:xfrm>
        </p:spPr>
        <p:txBody>
          <a:bodyPr>
            <a:normAutofit/>
          </a:bodyPr>
          <a:lstStyle/>
          <a:p>
            <a:r>
              <a:rPr lang="ko-KR" altLang="en-US" sz="2400" dirty="0"/>
              <a:t>인자 전달 </a:t>
            </a:r>
            <a:r>
              <a:rPr lang="en-US" altLang="ko-KR" sz="2400" dirty="0"/>
              <a:t>– </a:t>
            </a:r>
            <a:r>
              <a:rPr lang="ko-KR" altLang="en-US" sz="2400" dirty="0" smtClean="0"/>
              <a:t>객체가 전달되는 </a:t>
            </a:r>
            <a:r>
              <a:rPr lang="ko-KR" altLang="en-US" sz="2400" dirty="0"/>
              <a:t>경우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4294967295"/>
          </p:nvPr>
        </p:nvSpPr>
        <p:spPr>
          <a:xfrm>
            <a:off x="395536" y="764704"/>
            <a:ext cx="8153400" cy="5040312"/>
          </a:xfrm>
        </p:spPr>
        <p:txBody>
          <a:bodyPr>
            <a:normAutofit/>
          </a:bodyPr>
          <a:lstStyle/>
          <a:p>
            <a:pPr lvl="1"/>
            <a:r>
              <a:rPr lang="ko-KR" altLang="en-US" sz="1600" dirty="0" smtClean="0"/>
              <a:t>객체의 </a:t>
            </a:r>
            <a:r>
              <a:rPr lang="ko-KR" altLang="en-US" sz="1600" dirty="0" err="1"/>
              <a:t>레퍼런스만</a:t>
            </a:r>
            <a:r>
              <a:rPr lang="ko-KR" altLang="en-US" sz="1600" dirty="0"/>
              <a:t> </a:t>
            </a:r>
            <a:r>
              <a:rPr lang="ko-KR" altLang="en-US" sz="1600" dirty="0" smtClean="0"/>
              <a:t>전달</a:t>
            </a:r>
            <a:r>
              <a:rPr lang="en-US" altLang="ko-KR" sz="1600" dirty="0" smtClean="0"/>
              <a:t> </a:t>
            </a:r>
          </a:p>
          <a:p>
            <a:pPr lvl="2"/>
            <a:r>
              <a:rPr lang="ko-KR" altLang="en-US" sz="1300" dirty="0" smtClean="0"/>
              <a:t>매개 변수가 </a:t>
            </a:r>
            <a:r>
              <a:rPr lang="ko-KR" altLang="en-US" sz="1300" dirty="0" err="1" smtClean="0"/>
              <a:t>실인자</a:t>
            </a:r>
            <a:r>
              <a:rPr lang="ko-KR" altLang="en-US" sz="1300" dirty="0" smtClean="0"/>
              <a:t> 객체 공유</a:t>
            </a:r>
            <a:endParaRPr lang="ko-KR" altLang="en-US" sz="1300" dirty="0"/>
          </a:p>
          <a:p>
            <a:endParaRPr lang="ko-KR" altLang="en-US" sz="2800" dirty="0"/>
          </a:p>
        </p:txBody>
      </p:sp>
      <p:grpSp>
        <p:nvGrpSpPr>
          <p:cNvPr id="8" name="그룹 7"/>
          <p:cNvGrpSpPr/>
          <p:nvPr/>
        </p:nvGrpSpPr>
        <p:grpSpPr>
          <a:xfrm>
            <a:off x="395536" y="1486870"/>
            <a:ext cx="7982415" cy="5342680"/>
            <a:chOff x="395536" y="1486870"/>
            <a:chExt cx="7982415" cy="5342680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37593" y="1486870"/>
              <a:ext cx="6689517" cy="1757638"/>
            </a:xfrm>
            <a:prstGeom prst="rect">
              <a:avLst/>
            </a:prstGeom>
          </p:spPr>
        </p:pic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86750" y="3301158"/>
              <a:ext cx="6991201" cy="3528392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36" y="2470915"/>
              <a:ext cx="1093637" cy="7516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4907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자바의 </a:t>
            </a:r>
            <a:r>
              <a:rPr lang="ko-KR" altLang="en-US" dirty="0" smtClean="0"/>
              <a:t>캡슐화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1"/>
            <a:r>
              <a:rPr lang="ko-KR" altLang="en-US" dirty="0" smtClean="0"/>
              <a:t>클래스</a:t>
            </a:r>
            <a:r>
              <a:rPr lang="en-US" altLang="ko-KR" dirty="0" smtClean="0"/>
              <a:t>(class):</a:t>
            </a:r>
            <a:r>
              <a:rPr lang="ko-KR" altLang="en-US" dirty="0" smtClean="0"/>
              <a:t> 객체 모양을 선언한 틀</a:t>
            </a:r>
            <a:r>
              <a:rPr lang="en-US" altLang="ko-KR" dirty="0" smtClean="0"/>
              <a:t>(</a:t>
            </a:r>
            <a:r>
              <a:rPr lang="ko-KR" altLang="en-US" dirty="0" smtClean="0"/>
              <a:t>캡슐화</a:t>
            </a:r>
            <a:r>
              <a:rPr lang="en-US" altLang="ko-KR" dirty="0" smtClean="0"/>
              <a:t>)</a:t>
            </a:r>
          </a:p>
          <a:p>
            <a:pPr lvl="2"/>
            <a:r>
              <a:rPr lang="ko-KR" altLang="en-US" dirty="0" err="1"/>
              <a:t>메소드</a:t>
            </a:r>
            <a:r>
              <a:rPr lang="en-US" altLang="ko-KR" dirty="0" smtClean="0"/>
              <a:t>(</a:t>
            </a:r>
            <a:r>
              <a:rPr lang="ko-KR" altLang="en-US" dirty="0" smtClean="0"/>
              <a:t>멤버 함수</a:t>
            </a:r>
            <a:r>
              <a:rPr lang="en-US" altLang="ko-KR" dirty="0"/>
              <a:t>)</a:t>
            </a:r>
            <a:r>
              <a:rPr lang="ko-KR" altLang="en-US" dirty="0"/>
              <a:t>와 </a:t>
            </a:r>
            <a:r>
              <a:rPr lang="ko-KR" altLang="en-US" dirty="0" smtClean="0"/>
              <a:t>필드</a:t>
            </a:r>
            <a:r>
              <a:rPr lang="en-US" altLang="ko-KR" dirty="0" smtClean="0"/>
              <a:t>(</a:t>
            </a:r>
            <a:r>
              <a:rPr lang="ko-KR" altLang="en-US" dirty="0" smtClean="0"/>
              <a:t>멤버 변수</a:t>
            </a:r>
            <a:r>
              <a:rPr lang="en-US" altLang="ko-KR" dirty="0" smtClean="0"/>
              <a:t>)</a:t>
            </a:r>
            <a:r>
              <a:rPr lang="ko-KR" altLang="en-US" dirty="0" smtClean="0"/>
              <a:t>는 모두 </a:t>
            </a:r>
            <a:r>
              <a:rPr lang="ko-KR" altLang="en-US" dirty="0"/>
              <a:t>클래스 내에 </a:t>
            </a:r>
            <a:r>
              <a:rPr lang="ko-KR" altLang="en-US" dirty="0" smtClean="0"/>
              <a:t>구현</a:t>
            </a:r>
            <a:endParaRPr lang="en-US" altLang="ko-KR" dirty="0"/>
          </a:p>
          <a:p>
            <a:pPr lvl="1"/>
            <a:r>
              <a:rPr lang="ko-KR" altLang="en-US" dirty="0" smtClean="0"/>
              <a:t>객체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클래스의 모양대로 생성된 실체</a:t>
            </a:r>
            <a:r>
              <a:rPr lang="en-US" altLang="ko-KR" dirty="0" smtClean="0"/>
              <a:t>(instance)</a:t>
            </a:r>
          </a:p>
          <a:p>
            <a:pPr lvl="2"/>
            <a:r>
              <a:rPr lang="ko-KR" altLang="en-US" dirty="0" smtClean="0"/>
              <a:t>객체 </a:t>
            </a:r>
            <a:r>
              <a:rPr lang="ko-KR" altLang="en-US" dirty="0"/>
              <a:t>내 데이터에 대한 </a:t>
            </a:r>
            <a:r>
              <a:rPr lang="ko-KR" altLang="en-US" dirty="0" smtClean="0"/>
              <a:t>보호</a:t>
            </a:r>
            <a:r>
              <a:rPr lang="en-US" altLang="ko-KR" dirty="0"/>
              <a:t>, </a:t>
            </a:r>
            <a:r>
              <a:rPr lang="ko-KR" altLang="en-US" dirty="0"/>
              <a:t>외부 접근 </a:t>
            </a:r>
            <a:r>
              <a:rPr lang="ko-KR" altLang="en-US" dirty="0" smtClean="0"/>
              <a:t>제한</a:t>
            </a:r>
            <a:endParaRPr lang="en-US" altLang="ko-KR" dirty="0" smtClean="0"/>
          </a:p>
          <a:p>
            <a:pPr lvl="3"/>
            <a:r>
              <a:rPr lang="ko-KR" altLang="en-US" dirty="0" smtClean="0"/>
              <a:t>객체 외부에서는 </a:t>
            </a:r>
            <a:r>
              <a:rPr lang="ko-KR" altLang="en-US" dirty="0"/>
              <a:t>비공개 </a:t>
            </a:r>
            <a:r>
              <a:rPr lang="ko-KR" altLang="en-US" dirty="0" smtClean="0"/>
              <a:t>멤버</a:t>
            </a:r>
            <a:r>
              <a:rPr lang="en-US" altLang="ko-KR" dirty="0" smtClean="0"/>
              <a:t>(</a:t>
            </a:r>
            <a:r>
              <a:rPr lang="ko-KR" altLang="en-US" dirty="0" smtClean="0"/>
              <a:t>필드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메소드</a:t>
            </a:r>
            <a:r>
              <a:rPr lang="en-US" altLang="ko-KR" dirty="0" smtClean="0"/>
              <a:t>)</a:t>
            </a:r>
            <a:r>
              <a:rPr lang="ko-KR" altLang="en-US" dirty="0" smtClean="0"/>
              <a:t>에 </a:t>
            </a:r>
            <a:r>
              <a:rPr lang="ko-KR" altLang="en-US" dirty="0"/>
              <a:t>직접 접근할 수 없음</a:t>
            </a:r>
            <a:endParaRPr lang="en-US" altLang="ko-KR" dirty="0"/>
          </a:p>
          <a:p>
            <a:pPr lvl="3"/>
            <a:r>
              <a:rPr lang="ko-KR" altLang="en-US" dirty="0"/>
              <a:t>객체 </a:t>
            </a:r>
            <a:r>
              <a:rPr lang="ko-KR" altLang="en-US" dirty="0" smtClean="0"/>
              <a:t>외부에서는 </a:t>
            </a:r>
            <a:r>
              <a:rPr lang="ko-KR" altLang="en-US" dirty="0"/>
              <a:t>공개된 </a:t>
            </a:r>
            <a:r>
              <a:rPr lang="ko-KR" altLang="en-US" dirty="0" err="1"/>
              <a:t>메소드를</a:t>
            </a:r>
            <a:r>
              <a:rPr lang="ko-KR" altLang="en-US" dirty="0"/>
              <a:t> 통해 비공개 </a:t>
            </a:r>
            <a:r>
              <a:rPr lang="ko-KR" altLang="en-US" dirty="0" smtClean="0"/>
              <a:t>멤버 </a:t>
            </a:r>
            <a:r>
              <a:rPr lang="ko-KR" altLang="en-US" dirty="0"/>
              <a:t>접근</a:t>
            </a:r>
            <a:endParaRPr lang="en-US" altLang="ko-KR" dirty="0"/>
          </a:p>
          <a:p>
            <a:pPr lvl="1"/>
            <a:endParaRPr lang="en-US" altLang="ko-KR" dirty="0"/>
          </a:p>
          <a:p>
            <a:pPr lvl="2"/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005064"/>
            <a:ext cx="7118330" cy="243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662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BD2C2-3D3B-4E94-BD92-61B02C5F4DEE}" type="slidenum">
              <a:rPr lang="ko-KR" altLang="en-US" smtClean="0"/>
              <a:pPr/>
              <a:t>40</a:t>
            </a:fld>
            <a:endParaRPr lang="ko-KR" altLang="en-US"/>
          </a:p>
        </p:txBody>
      </p:sp>
      <p:sp>
        <p:nvSpPr>
          <p:cNvPr id="2" name="제목 1"/>
          <p:cNvSpPr>
            <a:spLocks noGrp="1"/>
          </p:cNvSpPr>
          <p:nvPr>
            <p:ph type="title" idx="4294967295"/>
          </p:nvPr>
        </p:nvSpPr>
        <p:spPr>
          <a:xfrm>
            <a:off x="990600" y="0"/>
            <a:ext cx="6245696" cy="679450"/>
          </a:xfrm>
        </p:spPr>
        <p:txBody>
          <a:bodyPr>
            <a:normAutofit/>
          </a:bodyPr>
          <a:lstStyle/>
          <a:p>
            <a:r>
              <a:rPr lang="ko-KR" altLang="en-US" sz="2400" dirty="0" smtClean="0"/>
              <a:t>인자 전달 </a:t>
            </a:r>
            <a:r>
              <a:rPr lang="en-US" altLang="ko-KR" sz="2400" dirty="0" smtClean="0"/>
              <a:t>- </a:t>
            </a:r>
            <a:r>
              <a:rPr lang="ko-KR" altLang="en-US" sz="2400" dirty="0" smtClean="0"/>
              <a:t>배열이 전달되는 경우</a:t>
            </a:r>
            <a:endParaRPr lang="ko-KR" altLang="en-US" sz="2400" dirty="0"/>
          </a:p>
        </p:txBody>
      </p:sp>
      <p:sp>
        <p:nvSpPr>
          <p:cNvPr id="115" name="내용 개체 틀 114"/>
          <p:cNvSpPr>
            <a:spLocks noGrp="1"/>
          </p:cNvSpPr>
          <p:nvPr>
            <p:ph sz="quarter" idx="4294967295"/>
          </p:nvPr>
        </p:nvSpPr>
        <p:spPr>
          <a:xfrm>
            <a:off x="323528" y="836712"/>
            <a:ext cx="8153400" cy="2808287"/>
          </a:xfrm>
        </p:spPr>
        <p:txBody>
          <a:bodyPr>
            <a:normAutofit/>
          </a:bodyPr>
          <a:lstStyle/>
          <a:p>
            <a:pPr lvl="1"/>
            <a:r>
              <a:rPr lang="ko-KR" altLang="en-US" sz="1600" dirty="0" smtClean="0"/>
              <a:t>배열 </a:t>
            </a:r>
            <a:r>
              <a:rPr lang="ko-KR" altLang="en-US" sz="1600" dirty="0" err="1" smtClean="0"/>
              <a:t>레퍼런스만</a:t>
            </a:r>
            <a:r>
              <a:rPr lang="ko-KR" altLang="en-US" sz="1600" dirty="0" smtClean="0"/>
              <a:t> </a:t>
            </a:r>
            <a:r>
              <a:rPr lang="ko-KR" altLang="en-US" sz="1600" dirty="0"/>
              <a:t>매개 변수에 </a:t>
            </a:r>
            <a:r>
              <a:rPr lang="ko-KR" altLang="en-US" sz="1600" dirty="0" smtClean="0"/>
              <a:t>전달</a:t>
            </a:r>
            <a:endParaRPr lang="en-US" altLang="ko-KR" sz="1600" dirty="0" smtClean="0"/>
          </a:p>
          <a:p>
            <a:pPr lvl="2"/>
            <a:r>
              <a:rPr lang="ko-KR" altLang="en-US" sz="1300" dirty="0" smtClean="0"/>
              <a:t>배열 통째로 전달되지 않음</a:t>
            </a:r>
            <a:endParaRPr lang="en-US" altLang="ko-KR" sz="1300" dirty="0" smtClean="0"/>
          </a:p>
          <a:p>
            <a:pPr lvl="2"/>
            <a:r>
              <a:rPr lang="ko-KR" altLang="en-US" sz="1400" dirty="0"/>
              <a:t>객체가 전달되는 경우와 </a:t>
            </a:r>
            <a:r>
              <a:rPr lang="ko-KR" altLang="en-US" sz="1400" dirty="0" smtClean="0"/>
              <a:t>동일</a:t>
            </a:r>
            <a:endParaRPr lang="en-US" altLang="ko-KR" sz="1400" dirty="0" smtClean="0"/>
          </a:p>
          <a:p>
            <a:pPr lvl="2"/>
            <a:r>
              <a:rPr lang="ko-KR" altLang="en-US" sz="1400" dirty="0" smtClean="0"/>
              <a:t>매개변수가 </a:t>
            </a:r>
            <a:r>
              <a:rPr lang="ko-KR" altLang="en-US" sz="1400" dirty="0" err="1" smtClean="0"/>
              <a:t>실인자의</a:t>
            </a:r>
            <a:r>
              <a:rPr lang="ko-KR" altLang="en-US" sz="1400" dirty="0" smtClean="0"/>
              <a:t> 배열을 공유</a:t>
            </a:r>
            <a:endParaRPr lang="en-US" altLang="ko-KR" sz="1400" dirty="0"/>
          </a:p>
          <a:p>
            <a:pPr lvl="2"/>
            <a:endParaRPr lang="en-US" altLang="ko-KR" sz="1300" dirty="0" smtClean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95" y="2492896"/>
            <a:ext cx="8588008" cy="313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ko-KR" altLang="en-US" dirty="0" smtClean="0"/>
              <a:t>예제 </a:t>
            </a:r>
            <a:r>
              <a:rPr lang="en-US" altLang="ko-KR" dirty="0" smtClean="0"/>
              <a:t>4-8 : </a:t>
            </a:r>
            <a:r>
              <a:rPr lang="ko-KR" altLang="en-US" dirty="0"/>
              <a:t>인자로 배열이 전달되는 예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251520" y="1996406"/>
            <a:ext cx="4824536" cy="39703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400" dirty="0"/>
              <a:t>public class </a:t>
            </a:r>
            <a:r>
              <a:rPr lang="en-US" altLang="ko-KR" sz="1400" dirty="0" err="1" smtClean="0"/>
              <a:t>ArrayParameterEx</a:t>
            </a:r>
            <a:r>
              <a:rPr lang="en-US" altLang="ko-KR" sz="1400" dirty="0" smtClean="0"/>
              <a:t> </a:t>
            </a:r>
            <a:r>
              <a:rPr lang="en-US" altLang="ko-KR" sz="1400" dirty="0"/>
              <a:t>{</a:t>
            </a:r>
          </a:p>
          <a:p>
            <a:pPr defTabSz="180000"/>
            <a:r>
              <a:rPr lang="en-US" altLang="ko-KR" sz="1400" dirty="0"/>
              <a:t>	</a:t>
            </a:r>
            <a:r>
              <a:rPr lang="en-US" altLang="ko-KR" sz="1400" b="1" dirty="0"/>
              <a:t>static void </a:t>
            </a:r>
            <a:r>
              <a:rPr lang="en-US" altLang="ko-KR" sz="1400" b="1" dirty="0" err="1"/>
              <a:t>replaceSpace</a:t>
            </a:r>
            <a:r>
              <a:rPr lang="en-US" altLang="ko-KR" sz="1400" b="1" dirty="0"/>
              <a:t>(char a[]) </a:t>
            </a:r>
            <a:r>
              <a:rPr lang="en-US" altLang="ko-KR" sz="1400" dirty="0"/>
              <a:t>{</a:t>
            </a:r>
          </a:p>
          <a:p>
            <a:pPr defTabSz="180000"/>
            <a:r>
              <a:rPr lang="en-US" altLang="ko-KR" sz="1400" dirty="0"/>
              <a:t>		for (</a:t>
            </a:r>
            <a:r>
              <a:rPr lang="en-US" altLang="ko-KR" sz="1400" dirty="0" err="1"/>
              <a:t>int</a:t>
            </a:r>
            <a:r>
              <a:rPr lang="en-US" altLang="ko-KR" sz="1400" dirty="0"/>
              <a:t> i = 0; i &lt; </a:t>
            </a:r>
            <a:r>
              <a:rPr lang="en-US" altLang="ko-KR" sz="1400" dirty="0" err="1"/>
              <a:t>a.length</a:t>
            </a:r>
            <a:r>
              <a:rPr lang="en-US" altLang="ko-KR" sz="1400" dirty="0"/>
              <a:t>; i++)</a:t>
            </a:r>
          </a:p>
          <a:p>
            <a:pPr defTabSz="180000"/>
            <a:r>
              <a:rPr lang="en-US" altLang="ko-KR" sz="1400" dirty="0"/>
              <a:t>			if (a[i] == ' ')</a:t>
            </a:r>
          </a:p>
          <a:p>
            <a:pPr defTabSz="180000"/>
            <a:r>
              <a:rPr lang="en-US" altLang="ko-KR" sz="1400" dirty="0"/>
              <a:t>				a[i] = ',';</a:t>
            </a:r>
          </a:p>
          <a:p>
            <a:pPr defTabSz="180000"/>
            <a:r>
              <a:rPr lang="en-US" altLang="ko-KR" sz="1400" dirty="0"/>
              <a:t>	}</a:t>
            </a:r>
          </a:p>
          <a:p>
            <a:pPr defTabSz="180000"/>
            <a:r>
              <a:rPr lang="en-US" altLang="ko-KR" sz="1400" dirty="0"/>
              <a:t>	</a:t>
            </a:r>
            <a:r>
              <a:rPr lang="en-US" altLang="ko-KR" sz="1400" b="1" dirty="0"/>
              <a:t>static void </a:t>
            </a:r>
            <a:r>
              <a:rPr lang="en-US" altLang="ko-KR" sz="1400" b="1" dirty="0" err="1"/>
              <a:t>printCharArray</a:t>
            </a:r>
            <a:r>
              <a:rPr lang="en-US" altLang="ko-KR" sz="1400" b="1" dirty="0"/>
              <a:t>(char a[]) </a:t>
            </a:r>
            <a:r>
              <a:rPr lang="en-US" altLang="ko-KR" sz="1400" dirty="0"/>
              <a:t>{</a:t>
            </a:r>
          </a:p>
          <a:p>
            <a:pPr defTabSz="180000"/>
            <a:r>
              <a:rPr lang="en-US" altLang="ko-KR" sz="1400" dirty="0"/>
              <a:t>		for (</a:t>
            </a:r>
            <a:r>
              <a:rPr lang="en-US" altLang="ko-KR" sz="1400" dirty="0" err="1"/>
              <a:t>int</a:t>
            </a:r>
            <a:r>
              <a:rPr lang="en-US" altLang="ko-KR" sz="1400" dirty="0"/>
              <a:t> i = 0; i &lt; </a:t>
            </a:r>
            <a:r>
              <a:rPr lang="en-US" altLang="ko-KR" sz="1400" dirty="0" err="1"/>
              <a:t>a.length</a:t>
            </a:r>
            <a:r>
              <a:rPr lang="en-US" altLang="ko-KR" sz="1400" dirty="0"/>
              <a:t>; i++)</a:t>
            </a:r>
          </a:p>
          <a:p>
            <a:pPr defTabSz="180000"/>
            <a:r>
              <a:rPr lang="en-US" altLang="ko-KR" sz="1400" dirty="0"/>
              <a:t>			</a:t>
            </a:r>
            <a:r>
              <a:rPr lang="en-US" altLang="ko-KR" sz="1400" dirty="0" err="1"/>
              <a:t>System.out.print</a:t>
            </a:r>
            <a:r>
              <a:rPr lang="en-US" altLang="ko-KR" sz="1400" dirty="0"/>
              <a:t>(a[i]);</a:t>
            </a:r>
          </a:p>
          <a:p>
            <a:pPr defTabSz="180000"/>
            <a:r>
              <a:rPr lang="en-US" altLang="ko-KR" sz="1400" dirty="0"/>
              <a:t>		</a:t>
            </a:r>
            <a:r>
              <a:rPr lang="en-US" altLang="ko-KR" sz="1400" dirty="0" err="1"/>
              <a:t>System.out.println</a:t>
            </a:r>
            <a:r>
              <a:rPr lang="en-US" altLang="ko-KR" sz="1400" dirty="0"/>
              <a:t>();</a:t>
            </a:r>
          </a:p>
          <a:p>
            <a:pPr defTabSz="180000"/>
            <a:r>
              <a:rPr lang="en-US" altLang="ko-KR" sz="1400" dirty="0"/>
              <a:t>	}</a:t>
            </a:r>
          </a:p>
          <a:p>
            <a:pPr defTabSz="180000"/>
            <a:r>
              <a:rPr lang="en-US" altLang="ko-KR" sz="1400" dirty="0"/>
              <a:t>	public static void main (String </a:t>
            </a:r>
            <a:r>
              <a:rPr lang="en-US" altLang="ko-KR" sz="1400" dirty="0" err="1"/>
              <a:t>args</a:t>
            </a:r>
            <a:r>
              <a:rPr lang="en-US" altLang="ko-KR" sz="1400" dirty="0"/>
              <a:t>[]) {</a:t>
            </a:r>
          </a:p>
          <a:p>
            <a:pPr defTabSz="180000"/>
            <a:r>
              <a:rPr lang="en-US" altLang="ko-KR" sz="1400" dirty="0"/>
              <a:t>		</a:t>
            </a:r>
            <a:r>
              <a:rPr lang="en-US" altLang="ko-KR" sz="1400" b="1" dirty="0"/>
              <a:t>char c[] </a:t>
            </a:r>
            <a:r>
              <a:rPr lang="en-US" altLang="ko-KR" sz="1400" dirty="0"/>
              <a:t>= {'</a:t>
            </a:r>
            <a:r>
              <a:rPr lang="en-US" altLang="ko-KR" sz="1400" dirty="0" err="1"/>
              <a:t>T','h','i','s</a:t>
            </a:r>
            <a:r>
              <a:rPr lang="en-US" altLang="ko-KR" sz="1400" dirty="0"/>
              <a:t>',' ','</a:t>
            </a:r>
            <a:r>
              <a:rPr lang="en-US" altLang="ko-KR" sz="1400" dirty="0" err="1"/>
              <a:t>i','s</a:t>
            </a:r>
            <a:r>
              <a:rPr lang="en-US" altLang="ko-KR" sz="1400" dirty="0"/>
              <a:t>',' ','a',' ','</a:t>
            </a:r>
            <a:r>
              <a:rPr lang="en-US" altLang="ko-KR" sz="1400" dirty="0" err="1"/>
              <a:t>p','e','n','c','i','l</a:t>
            </a:r>
            <a:r>
              <a:rPr lang="en-US" altLang="ko-KR" sz="1400" dirty="0"/>
              <a:t>','.'};</a:t>
            </a:r>
          </a:p>
          <a:p>
            <a:pPr defTabSz="180000"/>
            <a:r>
              <a:rPr lang="en-US" altLang="ko-KR" sz="1400" dirty="0"/>
              <a:t>		</a:t>
            </a:r>
            <a:r>
              <a:rPr lang="en-US" altLang="ko-KR" sz="1400" dirty="0" err="1" smtClean="0"/>
              <a:t>printCharArray</a:t>
            </a:r>
            <a:r>
              <a:rPr lang="en-US" altLang="ko-KR" sz="1400" dirty="0" smtClean="0"/>
              <a:t>(c);</a:t>
            </a:r>
            <a:endParaRPr lang="en-US" altLang="ko-KR" sz="1400" dirty="0"/>
          </a:p>
          <a:p>
            <a:pPr defTabSz="180000"/>
            <a:r>
              <a:rPr lang="en-US" altLang="ko-KR" sz="1400" dirty="0"/>
              <a:t>		</a:t>
            </a:r>
            <a:r>
              <a:rPr lang="en-US" altLang="ko-KR" sz="1400" b="1" dirty="0" err="1"/>
              <a:t>replaceSpace</a:t>
            </a:r>
            <a:r>
              <a:rPr lang="en-US" altLang="ko-KR" sz="1400" b="1" dirty="0"/>
              <a:t>(c);</a:t>
            </a:r>
          </a:p>
          <a:p>
            <a:pPr defTabSz="180000"/>
            <a:r>
              <a:rPr lang="en-US" altLang="ko-KR" sz="1400" dirty="0"/>
              <a:t>		</a:t>
            </a:r>
            <a:r>
              <a:rPr lang="en-US" altLang="ko-KR" sz="1400" dirty="0" err="1"/>
              <a:t>printCharArray</a:t>
            </a:r>
            <a:r>
              <a:rPr lang="en-US" altLang="ko-KR" sz="1400" dirty="0"/>
              <a:t>(c);</a:t>
            </a:r>
          </a:p>
          <a:p>
            <a:pPr defTabSz="180000"/>
            <a:r>
              <a:rPr lang="en-US" altLang="ko-KR" sz="1400" dirty="0"/>
              <a:t>	}</a:t>
            </a:r>
          </a:p>
          <a:p>
            <a:pPr defTabSz="180000"/>
            <a:r>
              <a:rPr lang="en-US" altLang="ko-KR" sz="1400" dirty="0"/>
              <a:t>}</a:t>
            </a:r>
            <a:endParaRPr lang="en-US" altLang="ko-KR" sz="1400" dirty="0" smtClean="0"/>
          </a:p>
        </p:txBody>
      </p:sp>
      <p:sp>
        <p:nvSpPr>
          <p:cNvPr id="5" name="직사각형 4"/>
          <p:cNvSpPr/>
          <p:nvPr/>
        </p:nvSpPr>
        <p:spPr>
          <a:xfrm>
            <a:off x="251520" y="6021288"/>
            <a:ext cx="4824536" cy="523220"/>
          </a:xfrm>
          <a:prstGeom prst="rect">
            <a:avLst/>
          </a:prstGeom>
          <a:solidFill>
            <a:srgbClr val="DAEEC4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This is a pencil.</a:t>
            </a:r>
          </a:p>
          <a:p>
            <a:r>
              <a:rPr lang="en-US" altLang="ko-KR" sz="1400" dirty="0" err="1"/>
              <a:t>This,is,a,pencil</a:t>
            </a:r>
            <a:r>
              <a:rPr lang="en-US" altLang="ko-KR" sz="1400" dirty="0"/>
              <a:t>.</a:t>
            </a: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41</a:t>
            </a:fld>
            <a:endParaRPr lang="ko-KR" altLang="en-US"/>
          </a:p>
        </p:txBody>
      </p:sp>
      <p:sp>
        <p:nvSpPr>
          <p:cNvPr id="8" name="직사각형 7"/>
          <p:cNvSpPr/>
          <p:nvPr/>
        </p:nvSpPr>
        <p:spPr>
          <a:xfrm>
            <a:off x="395536" y="1325588"/>
            <a:ext cx="734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char[]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배열을 전달받아 출력하는 </a:t>
            </a:r>
            <a:r>
              <a:rPr lang="en-US" altLang="ko-KR" sz="1400" dirty="0" err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printCharArray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() </a:t>
            </a:r>
            <a:r>
              <a:rPr lang="ko-KR" altLang="en-US" sz="1400" dirty="0" err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메소드와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배열 속의 공백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(' ')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문자를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','</a:t>
            </a:r>
            <a:r>
              <a:rPr lang="ko-KR" altLang="en-US" sz="14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로 대치하는 </a:t>
            </a:r>
            <a:r>
              <a:rPr lang="en-US" altLang="ko-KR" sz="1400" dirty="0" err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replaceSpace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() </a:t>
            </a:r>
            <a:r>
              <a:rPr lang="ko-KR" altLang="en-US" sz="1400" dirty="0" err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메소드를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작성하라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610100"/>
              </p:ext>
            </p:extLst>
          </p:nvPr>
        </p:nvGraphicFramePr>
        <p:xfrm>
          <a:off x="5467334" y="4699730"/>
          <a:ext cx="3540760" cy="251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</a:tblGrid>
              <a:tr h="25032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b="0" dirty="0" smtClean="0">
                          <a:solidFill>
                            <a:schemeClr val="tx1"/>
                          </a:solidFill>
                        </a:rPr>
                        <a:t>T</a:t>
                      </a:r>
                      <a:endParaRPr lang="ko-KR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b="0" dirty="0" smtClean="0">
                          <a:solidFill>
                            <a:schemeClr val="tx1"/>
                          </a:solidFill>
                        </a:rPr>
                        <a:t>h</a:t>
                      </a:r>
                      <a:endParaRPr lang="ko-KR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b="0" dirty="0" err="1" smtClean="0">
                          <a:solidFill>
                            <a:schemeClr val="tx1"/>
                          </a:solidFill>
                        </a:rPr>
                        <a:t>i</a:t>
                      </a:r>
                      <a:endParaRPr lang="ko-KR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b="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ko-KR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b="0" dirty="0" err="1" smtClean="0">
                          <a:solidFill>
                            <a:schemeClr val="tx1"/>
                          </a:solidFill>
                        </a:rPr>
                        <a:t>i</a:t>
                      </a:r>
                      <a:endParaRPr lang="ko-KR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b="0" dirty="0" smtClean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ko-KR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b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ko-KR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b="0" dirty="0" smtClean="0">
                          <a:solidFill>
                            <a:schemeClr val="tx1"/>
                          </a:solidFill>
                        </a:rPr>
                        <a:t>p</a:t>
                      </a:r>
                      <a:endParaRPr lang="ko-KR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b="0" dirty="0" smtClean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ko-KR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b="0" dirty="0" smtClean="0">
                          <a:solidFill>
                            <a:schemeClr val="tx1"/>
                          </a:solidFill>
                        </a:rPr>
                        <a:t>n</a:t>
                      </a:r>
                      <a:endParaRPr lang="ko-KR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b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ko-KR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b="0" dirty="0" err="1" smtClean="0">
                          <a:solidFill>
                            <a:schemeClr val="tx1"/>
                          </a:solidFill>
                        </a:rPr>
                        <a:t>i</a:t>
                      </a:r>
                      <a:endParaRPr lang="ko-KR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b="0" dirty="0" smtClean="0">
                          <a:solidFill>
                            <a:schemeClr val="tx1"/>
                          </a:solidFill>
                        </a:rPr>
                        <a:t>l</a:t>
                      </a:r>
                      <a:endParaRPr lang="ko-KR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50" b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  <a:endParaRPr lang="ko-KR" alt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34" name="그룹 33"/>
          <p:cNvGrpSpPr/>
          <p:nvPr/>
        </p:nvGrpSpPr>
        <p:grpSpPr>
          <a:xfrm>
            <a:off x="5352729" y="2613850"/>
            <a:ext cx="3759814" cy="3191414"/>
            <a:chOff x="5352729" y="1996406"/>
            <a:chExt cx="3759814" cy="3191414"/>
          </a:xfrm>
        </p:grpSpPr>
        <p:sp>
          <p:nvSpPr>
            <p:cNvPr id="7" name="TextBox 6"/>
            <p:cNvSpPr txBox="1"/>
            <p:nvPr/>
          </p:nvSpPr>
          <p:spPr>
            <a:xfrm>
              <a:off x="5670526" y="4517775"/>
              <a:ext cx="2696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 smtClean="0"/>
                <a:t>c</a:t>
              </a:r>
              <a:endParaRPr lang="ko-KR" altLang="en-US" sz="1400" dirty="0"/>
            </a:p>
          </p:txBody>
        </p:sp>
        <p:sp>
          <p:nvSpPr>
            <p:cNvPr id="10" name="직사각형 9"/>
            <p:cNvSpPr/>
            <p:nvPr/>
          </p:nvSpPr>
          <p:spPr>
            <a:xfrm>
              <a:off x="5462992" y="4621423"/>
              <a:ext cx="216024" cy="1846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2" name="직선 화살표 연결선 11"/>
            <p:cNvCxnSpPr/>
            <p:nvPr/>
          </p:nvCxnSpPr>
          <p:spPr>
            <a:xfrm flipV="1">
              <a:off x="5571004" y="4365751"/>
              <a:ext cx="0" cy="328326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자유형 16"/>
            <p:cNvSpPr/>
            <p:nvPr/>
          </p:nvSpPr>
          <p:spPr>
            <a:xfrm>
              <a:off x="5355771" y="3726824"/>
              <a:ext cx="3756772" cy="1460996"/>
            </a:xfrm>
            <a:custGeom>
              <a:avLst/>
              <a:gdLst>
                <a:gd name="connsiteX0" fmla="*/ 1296956 w 3756772"/>
                <a:gd name="connsiteY0" fmla="*/ 5421 h 1460996"/>
                <a:gd name="connsiteX1" fmla="*/ 681135 w 3756772"/>
                <a:gd name="connsiteY1" fmla="*/ 14752 h 1460996"/>
                <a:gd name="connsiteX2" fmla="*/ 531845 w 3756772"/>
                <a:gd name="connsiteY2" fmla="*/ 33413 h 1460996"/>
                <a:gd name="connsiteX3" fmla="*/ 485192 w 3756772"/>
                <a:gd name="connsiteY3" fmla="*/ 52074 h 1460996"/>
                <a:gd name="connsiteX4" fmla="*/ 410547 w 3756772"/>
                <a:gd name="connsiteY4" fmla="*/ 70735 h 1460996"/>
                <a:gd name="connsiteX5" fmla="*/ 345233 w 3756772"/>
                <a:gd name="connsiteY5" fmla="*/ 98727 h 1460996"/>
                <a:gd name="connsiteX6" fmla="*/ 279919 w 3756772"/>
                <a:gd name="connsiteY6" fmla="*/ 136049 h 1460996"/>
                <a:gd name="connsiteX7" fmla="*/ 214605 w 3756772"/>
                <a:gd name="connsiteY7" fmla="*/ 154711 h 1460996"/>
                <a:gd name="connsiteX8" fmla="*/ 158621 w 3756772"/>
                <a:gd name="connsiteY8" fmla="*/ 192033 h 1460996"/>
                <a:gd name="connsiteX9" fmla="*/ 130629 w 3756772"/>
                <a:gd name="connsiteY9" fmla="*/ 201364 h 1460996"/>
                <a:gd name="connsiteX10" fmla="*/ 102637 w 3756772"/>
                <a:gd name="connsiteY10" fmla="*/ 220025 h 1460996"/>
                <a:gd name="connsiteX11" fmla="*/ 46653 w 3756772"/>
                <a:gd name="connsiteY11" fmla="*/ 276009 h 1460996"/>
                <a:gd name="connsiteX12" fmla="*/ 0 w 3756772"/>
                <a:gd name="connsiteY12" fmla="*/ 397307 h 1460996"/>
                <a:gd name="connsiteX13" fmla="*/ 9331 w 3756772"/>
                <a:gd name="connsiteY13" fmla="*/ 1022458 h 1460996"/>
                <a:gd name="connsiteX14" fmla="*/ 46653 w 3756772"/>
                <a:gd name="connsiteY14" fmla="*/ 1069111 h 1460996"/>
                <a:gd name="connsiteX15" fmla="*/ 74645 w 3756772"/>
                <a:gd name="connsiteY15" fmla="*/ 1097103 h 1460996"/>
                <a:gd name="connsiteX16" fmla="*/ 93307 w 3756772"/>
                <a:gd name="connsiteY16" fmla="*/ 1125094 h 1460996"/>
                <a:gd name="connsiteX17" fmla="*/ 121298 w 3756772"/>
                <a:gd name="connsiteY17" fmla="*/ 1162417 h 1460996"/>
                <a:gd name="connsiteX18" fmla="*/ 139960 w 3756772"/>
                <a:gd name="connsiteY18" fmla="*/ 1181078 h 1460996"/>
                <a:gd name="connsiteX19" fmla="*/ 186613 w 3756772"/>
                <a:gd name="connsiteY19" fmla="*/ 1199739 h 1460996"/>
                <a:gd name="connsiteX20" fmla="*/ 242596 w 3756772"/>
                <a:gd name="connsiteY20" fmla="*/ 1237062 h 1460996"/>
                <a:gd name="connsiteX21" fmla="*/ 335902 w 3756772"/>
                <a:gd name="connsiteY21" fmla="*/ 1274384 h 1460996"/>
                <a:gd name="connsiteX22" fmla="*/ 494523 w 3756772"/>
                <a:gd name="connsiteY22" fmla="*/ 1349029 h 1460996"/>
                <a:gd name="connsiteX23" fmla="*/ 541176 w 3756772"/>
                <a:gd name="connsiteY23" fmla="*/ 1358360 h 1460996"/>
                <a:gd name="connsiteX24" fmla="*/ 587829 w 3756772"/>
                <a:gd name="connsiteY24" fmla="*/ 1377021 h 1460996"/>
                <a:gd name="connsiteX25" fmla="*/ 858417 w 3756772"/>
                <a:gd name="connsiteY25" fmla="*/ 1405013 h 1460996"/>
                <a:gd name="connsiteX26" fmla="*/ 914400 w 3756772"/>
                <a:gd name="connsiteY26" fmla="*/ 1414343 h 1460996"/>
                <a:gd name="connsiteX27" fmla="*/ 1063690 w 3756772"/>
                <a:gd name="connsiteY27" fmla="*/ 1442335 h 1460996"/>
                <a:gd name="connsiteX28" fmla="*/ 1296956 w 3756772"/>
                <a:gd name="connsiteY28" fmla="*/ 1460996 h 1460996"/>
                <a:gd name="connsiteX29" fmla="*/ 1688841 w 3756772"/>
                <a:gd name="connsiteY29" fmla="*/ 1451666 h 1460996"/>
                <a:gd name="connsiteX30" fmla="*/ 2052735 w 3756772"/>
                <a:gd name="connsiteY30" fmla="*/ 1433005 h 1460996"/>
                <a:gd name="connsiteX31" fmla="*/ 2323323 w 3756772"/>
                <a:gd name="connsiteY31" fmla="*/ 1414343 h 1460996"/>
                <a:gd name="connsiteX32" fmla="*/ 2827176 w 3756772"/>
                <a:gd name="connsiteY32" fmla="*/ 1395682 h 1460996"/>
                <a:gd name="connsiteX33" fmla="*/ 2873829 w 3756772"/>
                <a:gd name="connsiteY33" fmla="*/ 1377021 h 1460996"/>
                <a:gd name="connsiteX34" fmla="*/ 3004458 w 3756772"/>
                <a:gd name="connsiteY34" fmla="*/ 1358360 h 1460996"/>
                <a:gd name="connsiteX35" fmla="*/ 3051111 w 3756772"/>
                <a:gd name="connsiteY35" fmla="*/ 1349029 h 1460996"/>
                <a:gd name="connsiteX36" fmla="*/ 3116425 w 3756772"/>
                <a:gd name="connsiteY36" fmla="*/ 1311707 h 1460996"/>
                <a:gd name="connsiteX37" fmla="*/ 3163078 w 3756772"/>
                <a:gd name="connsiteY37" fmla="*/ 1302376 h 1460996"/>
                <a:gd name="connsiteX38" fmla="*/ 3209731 w 3756772"/>
                <a:gd name="connsiteY38" fmla="*/ 1274384 h 1460996"/>
                <a:gd name="connsiteX39" fmla="*/ 3275045 w 3756772"/>
                <a:gd name="connsiteY39" fmla="*/ 1237062 h 1460996"/>
                <a:gd name="connsiteX40" fmla="*/ 3293707 w 3756772"/>
                <a:gd name="connsiteY40" fmla="*/ 1218400 h 1460996"/>
                <a:gd name="connsiteX41" fmla="*/ 3321698 w 3756772"/>
                <a:gd name="connsiteY41" fmla="*/ 1199739 h 1460996"/>
                <a:gd name="connsiteX42" fmla="*/ 3340360 w 3756772"/>
                <a:gd name="connsiteY42" fmla="*/ 1181078 h 1460996"/>
                <a:gd name="connsiteX43" fmla="*/ 3377682 w 3756772"/>
                <a:gd name="connsiteY43" fmla="*/ 1153086 h 1460996"/>
                <a:gd name="connsiteX44" fmla="*/ 3415005 w 3756772"/>
                <a:gd name="connsiteY44" fmla="*/ 1115764 h 1460996"/>
                <a:gd name="connsiteX45" fmla="*/ 3498980 w 3756772"/>
                <a:gd name="connsiteY45" fmla="*/ 1041119 h 1460996"/>
                <a:gd name="connsiteX46" fmla="*/ 3536302 w 3756772"/>
                <a:gd name="connsiteY46" fmla="*/ 985135 h 1460996"/>
                <a:gd name="connsiteX47" fmla="*/ 3592286 w 3756772"/>
                <a:gd name="connsiteY47" fmla="*/ 938482 h 1460996"/>
                <a:gd name="connsiteX48" fmla="*/ 3638939 w 3756772"/>
                <a:gd name="connsiteY48" fmla="*/ 882498 h 1460996"/>
                <a:gd name="connsiteX49" fmla="*/ 3666931 w 3756772"/>
                <a:gd name="connsiteY49" fmla="*/ 835845 h 1460996"/>
                <a:gd name="connsiteX50" fmla="*/ 3694923 w 3756772"/>
                <a:gd name="connsiteY50" fmla="*/ 789192 h 1460996"/>
                <a:gd name="connsiteX51" fmla="*/ 3704253 w 3756772"/>
                <a:gd name="connsiteY51" fmla="*/ 761200 h 1460996"/>
                <a:gd name="connsiteX52" fmla="*/ 3713584 w 3756772"/>
                <a:gd name="connsiteY52" fmla="*/ 714547 h 1460996"/>
                <a:gd name="connsiteX53" fmla="*/ 3732245 w 3756772"/>
                <a:gd name="connsiteY53" fmla="*/ 677225 h 1460996"/>
                <a:gd name="connsiteX54" fmla="*/ 3741576 w 3756772"/>
                <a:gd name="connsiteY54" fmla="*/ 276009 h 1460996"/>
                <a:gd name="connsiteX55" fmla="*/ 3722915 w 3756772"/>
                <a:gd name="connsiteY55" fmla="*/ 248017 h 1460996"/>
                <a:gd name="connsiteX56" fmla="*/ 3666931 w 3756772"/>
                <a:gd name="connsiteY56" fmla="*/ 210694 h 1460996"/>
                <a:gd name="connsiteX57" fmla="*/ 3601617 w 3756772"/>
                <a:gd name="connsiteY57" fmla="*/ 164041 h 1460996"/>
                <a:gd name="connsiteX58" fmla="*/ 3536302 w 3756772"/>
                <a:gd name="connsiteY58" fmla="*/ 145380 h 1460996"/>
                <a:gd name="connsiteX59" fmla="*/ 3442996 w 3756772"/>
                <a:gd name="connsiteY59" fmla="*/ 117388 h 1460996"/>
                <a:gd name="connsiteX60" fmla="*/ 3377682 w 3756772"/>
                <a:gd name="connsiteY60" fmla="*/ 108058 h 1460996"/>
                <a:gd name="connsiteX61" fmla="*/ 3275045 w 3756772"/>
                <a:gd name="connsiteY61" fmla="*/ 80066 h 1460996"/>
                <a:gd name="connsiteX62" fmla="*/ 3228392 w 3756772"/>
                <a:gd name="connsiteY62" fmla="*/ 70735 h 1460996"/>
                <a:gd name="connsiteX63" fmla="*/ 3135086 w 3756772"/>
                <a:gd name="connsiteY63" fmla="*/ 52074 h 1460996"/>
                <a:gd name="connsiteX64" fmla="*/ 2939143 w 3756772"/>
                <a:gd name="connsiteY64" fmla="*/ 42743 h 1460996"/>
                <a:gd name="connsiteX65" fmla="*/ 1474237 w 3756772"/>
                <a:gd name="connsiteY65" fmla="*/ 33413 h 1460996"/>
                <a:gd name="connsiteX66" fmla="*/ 1296956 w 3756772"/>
                <a:gd name="connsiteY66" fmla="*/ 5421 h 146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756772" h="1460996">
                  <a:moveTo>
                    <a:pt x="1296956" y="5421"/>
                  </a:moveTo>
                  <a:cubicBezTo>
                    <a:pt x="1164772" y="2311"/>
                    <a:pt x="1243295" y="-9001"/>
                    <a:pt x="681135" y="14752"/>
                  </a:cubicBezTo>
                  <a:cubicBezTo>
                    <a:pt x="621041" y="17291"/>
                    <a:pt x="587165" y="24193"/>
                    <a:pt x="531845" y="33413"/>
                  </a:cubicBezTo>
                  <a:cubicBezTo>
                    <a:pt x="516294" y="39633"/>
                    <a:pt x="501200" y="47148"/>
                    <a:pt x="485192" y="52074"/>
                  </a:cubicBezTo>
                  <a:cubicBezTo>
                    <a:pt x="460679" y="59616"/>
                    <a:pt x="434121" y="60632"/>
                    <a:pt x="410547" y="70735"/>
                  </a:cubicBezTo>
                  <a:cubicBezTo>
                    <a:pt x="388776" y="80066"/>
                    <a:pt x="366419" y="88134"/>
                    <a:pt x="345233" y="98727"/>
                  </a:cubicBezTo>
                  <a:cubicBezTo>
                    <a:pt x="322805" y="109941"/>
                    <a:pt x="302967" y="126171"/>
                    <a:pt x="279919" y="136049"/>
                  </a:cubicBezTo>
                  <a:cubicBezTo>
                    <a:pt x="259107" y="144968"/>
                    <a:pt x="236376" y="148490"/>
                    <a:pt x="214605" y="154711"/>
                  </a:cubicBezTo>
                  <a:cubicBezTo>
                    <a:pt x="195944" y="167152"/>
                    <a:pt x="178227" y="181141"/>
                    <a:pt x="158621" y="192033"/>
                  </a:cubicBezTo>
                  <a:cubicBezTo>
                    <a:pt x="150023" y="196809"/>
                    <a:pt x="139426" y="196965"/>
                    <a:pt x="130629" y="201364"/>
                  </a:cubicBezTo>
                  <a:cubicBezTo>
                    <a:pt x="120599" y="206379"/>
                    <a:pt x="111762" y="213507"/>
                    <a:pt x="102637" y="220025"/>
                  </a:cubicBezTo>
                  <a:cubicBezTo>
                    <a:pt x="76318" y="238824"/>
                    <a:pt x="59537" y="246559"/>
                    <a:pt x="46653" y="276009"/>
                  </a:cubicBezTo>
                  <a:cubicBezTo>
                    <a:pt x="29289" y="315697"/>
                    <a:pt x="0" y="397307"/>
                    <a:pt x="0" y="397307"/>
                  </a:cubicBezTo>
                  <a:cubicBezTo>
                    <a:pt x="3110" y="605691"/>
                    <a:pt x="-5107" y="814552"/>
                    <a:pt x="9331" y="1022458"/>
                  </a:cubicBezTo>
                  <a:cubicBezTo>
                    <a:pt x="10711" y="1042325"/>
                    <a:pt x="33539" y="1054123"/>
                    <a:pt x="46653" y="1069111"/>
                  </a:cubicBezTo>
                  <a:cubicBezTo>
                    <a:pt x="55342" y="1079042"/>
                    <a:pt x="66197" y="1086966"/>
                    <a:pt x="74645" y="1097103"/>
                  </a:cubicBezTo>
                  <a:cubicBezTo>
                    <a:pt x="81824" y="1105718"/>
                    <a:pt x="86789" y="1115969"/>
                    <a:pt x="93307" y="1125094"/>
                  </a:cubicBezTo>
                  <a:cubicBezTo>
                    <a:pt x="102346" y="1137748"/>
                    <a:pt x="111343" y="1150470"/>
                    <a:pt x="121298" y="1162417"/>
                  </a:cubicBezTo>
                  <a:cubicBezTo>
                    <a:pt x="126930" y="1169175"/>
                    <a:pt x="132322" y="1176713"/>
                    <a:pt x="139960" y="1181078"/>
                  </a:cubicBezTo>
                  <a:cubicBezTo>
                    <a:pt x="154502" y="1189388"/>
                    <a:pt x="171909" y="1191719"/>
                    <a:pt x="186613" y="1199739"/>
                  </a:cubicBezTo>
                  <a:cubicBezTo>
                    <a:pt x="206302" y="1210479"/>
                    <a:pt x="222536" y="1227032"/>
                    <a:pt x="242596" y="1237062"/>
                  </a:cubicBezTo>
                  <a:cubicBezTo>
                    <a:pt x="272557" y="1252043"/>
                    <a:pt x="305941" y="1259403"/>
                    <a:pt x="335902" y="1274384"/>
                  </a:cubicBezTo>
                  <a:cubicBezTo>
                    <a:pt x="368787" y="1290826"/>
                    <a:pt x="452836" y="1335133"/>
                    <a:pt x="494523" y="1349029"/>
                  </a:cubicBezTo>
                  <a:cubicBezTo>
                    <a:pt x="509568" y="1354044"/>
                    <a:pt x="525986" y="1353803"/>
                    <a:pt x="541176" y="1358360"/>
                  </a:cubicBezTo>
                  <a:cubicBezTo>
                    <a:pt x="557219" y="1363173"/>
                    <a:pt x="571439" y="1373571"/>
                    <a:pt x="587829" y="1377021"/>
                  </a:cubicBezTo>
                  <a:cubicBezTo>
                    <a:pt x="681524" y="1396746"/>
                    <a:pt x="763035" y="1398654"/>
                    <a:pt x="858417" y="1405013"/>
                  </a:cubicBezTo>
                  <a:cubicBezTo>
                    <a:pt x="877078" y="1408123"/>
                    <a:pt x="895806" y="1410857"/>
                    <a:pt x="914400" y="1414343"/>
                  </a:cubicBezTo>
                  <a:cubicBezTo>
                    <a:pt x="962066" y="1423280"/>
                    <a:pt x="1014708" y="1435804"/>
                    <a:pt x="1063690" y="1442335"/>
                  </a:cubicBezTo>
                  <a:cubicBezTo>
                    <a:pt x="1155341" y="1454555"/>
                    <a:pt x="1193699" y="1454543"/>
                    <a:pt x="1296956" y="1460996"/>
                  </a:cubicBezTo>
                  <a:lnTo>
                    <a:pt x="1688841" y="1451666"/>
                  </a:lnTo>
                  <a:cubicBezTo>
                    <a:pt x="1810215" y="1447171"/>
                    <a:pt x="1931697" y="1443092"/>
                    <a:pt x="2052735" y="1433005"/>
                  </a:cubicBezTo>
                  <a:cubicBezTo>
                    <a:pt x="2177193" y="1422633"/>
                    <a:pt x="2184295" y="1421125"/>
                    <a:pt x="2323323" y="1414343"/>
                  </a:cubicBezTo>
                  <a:cubicBezTo>
                    <a:pt x="2494387" y="1405999"/>
                    <a:pt x="2655217" y="1401414"/>
                    <a:pt x="2827176" y="1395682"/>
                  </a:cubicBezTo>
                  <a:cubicBezTo>
                    <a:pt x="2842727" y="1389462"/>
                    <a:pt x="2857439" y="1380471"/>
                    <a:pt x="2873829" y="1377021"/>
                  </a:cubicBezTo>
                  <a:cubicBezTo>
                    <a:pt x="2916871" y="1367960"/>
                    <a:pt x="2961011" y="1365220"/>
                    <a:pt x="3004458" y="1358360"/>
                  </a:cubicBezTo>
                  <a:cubicBezTo>
                    <a:pt x="3020123" y="1355887"/>
                    <a:pt x="3035560" y="1352139"/>
                    <a:pt x="3051111" y="1349029"/>
                  </a:cubicBezTo>
                  <a:cubicBezTo>
                    <a:pt x="3072882" y="1336588"/>
                    <a:pt x="3093279" y="1321351"/>
                    <a:pt x="3116425" y="1311707"/>
                  </a:cubicBezTo>
                  <a:cubicBezTo>
                    <a:pt x="3131064" y="1305607"/>
                    <a:pt x="3148353" y="1308266"/>
                    <a:pt x="3163078" y="1302376"/>
                  </a:cubicBezTo>
                  <a:cubicBezTo>
                    <a:pt x="3179916" y="1295641"/>
                    <a:pt x="3193878" y="1283191"/>
                    <a:pt x="3209731" y="1274384"/>
                  </a:cubicBezTo>
                  <a:cubicBezTo>
                    <a:pt x="3241076" y="1256970"/>
                    <a:pt x="3248385" y="1258390"/>
                    <a:pt x="3275045" y="1237062"/>
                  </a:cubicBezTo>
                  <a:cubicBezTo>
                    <a:pt x="3281915" y="1231566"/>
                    <a:pt x="3286837" y="1223896"/>
                    <a:pt x="3293707" y="1218400"/>
                  </a:cubicBezTo>
                  <a:cubicBezTo>
                    <a:pt x="3302463" y="1211395"/>
                    <a:pt x="3312942" y="1206744"/>
                    <a:pt x="3321698" y="1199739"/>
                  </a:cubicBezTo>
                  <a:cubicBezTo>
                    <a:pt x="3328567" y="1194244"/>
                    <a:pt x="3333602" y="1186710"/>
                    <a:pt x="3340360" y="1181078"/>
                  </a:cubicBezTo>
                  <a:cubicBezTo>
                    <a:pt x="3352307" y="1171123"/>
                    <a:pt x="3365979" y="1163326"/>
                    <a:pt x="3377682" y="1153086"/>
                  </a:cubicBezTo>
                  <a:cubicBezTo>
                    <a:pt x="3390923" y="1141500"/>
                    <a:pt x="3401855" y="1127453"/>
                    <a:pt x="3415005" y="1115764"/>
                  </a:cubicBezTo>
                  <a:cubicBezTo>
                    <a:pt x="3449975" y="1084680"/>
                    <a:pt x="3470034" y="1077302"/>
                    <a:pt x="3498980" y="1041119"/>
                  </a:cubicBezTo>
                  <a:cubicBezTo>
                    <a:pt x="3512991" y="1023606"/>
                    <a:pt x="3517641" y="997576"/>
                    <a:pt x="3536302" y="985135"/>
                  </a:cubicBezTo>
                  <a:cubicBezTo>
                    <a:pt x="3565098" y="965938"/>
                    <a:pt x="3568337" y="966422"/>
                    <a:pt x="3592286" y="938482"/>
                  </a:cubicBezTo>
                  <a:cubicBezTo>
                    <a:pt x="3658837" y="860840"/>
                    <a:pt x="3590455" y="930984"/>
                    <a:pt x="3638939" y="882498"/>
                  </a:cubicBezTo>
                  <a:cubicBezTo>
                    <a:pt x="3665372" y="803206"/>
                    <a:pt x="3628507" y="899884"/>
                    <a:pt x="3666931" y="835845"/>
                  </a:cubicBezTo>
                  <a:cubicBezTo>
                    <a:pt x="3703269" y="775282"/>
                    <a:pt x="3647640" y="836478"/>
                    <a:pt x="3694923" y="789192"/>
                  </a:cubicBezTo>
                  <a:cubicBezTo>
                    <a:pt x="3698033" y="779861"/>
                    <a:pt x="3701868" y="770742"/>
                    <a:pt x="3704253" y="761200"/>
                  </a:cubicBezTo>
                  <a:cubicBezTo>
                    <a:pt x="3708099" y="745815"/>
                    <a:pt x="3708569" y="729592"/>
                    <a:pt x="3713584" y="714547"/>
                  </a:cubicBezTo>
                  <a:cubicBezTo>
                    <a:pt x="3717982" y="701352"/>
                    <a:pt x="3726025" y="689666"/>
                    <a:pt x="3732245" y="677225"/>
                  </a:cubicBezTo>
                  <a:cubicBezTo>
                    <a:pt x="3762071" y="498275"/>
                    <a:pt x="3764098" y="531254"/>
                    <a:pt x="3741576" y="276009"/>
                  </a:cubicBezTo>
                  <a:cubicBezTo>
                    <a:pt x="3740590" y="264838"/>
                    <a:pt x="3729920" y="256774"/>
                    <a:pt x="3722915" y="248017"/>
                  </a:cubicBezTo>
                  <a:cubicBezTo>
                    <a:pt x="3700103" y="219502"/>
                    <a:pt x="3703132" y="233320"/>
                    <a:pt x="3666931" y="210694"/>
                  </a:cubicBezTo>
                  <a:cubicBezTo>
                    <a:pt x="3662198" y="207736"/>
                    <a:pt x="3612577" y="168425"/>
                    <a:pt x="3601617" y="164041"/>
                  </a:cubicBezTo>
                  <a:cubicBezTo>
                    <a:pt x="3580594" y="155632"/>
                    <a:pt x="3557990" y="151886"/>
                    <a:pt x="3536302" y="145380"/>
                  </a:cubicBezTo>
                  <a:cubicBezTo>
                    <a:pt x="3494643" y="132882"/>
                    <a:pt x="3499781" y="129556"/>
                    <a:pt x="3442996" y="117388"/>
                  </a:cubicBezTo>
                  <a:cubicBezTo>
                    <a:pt x="3421492" y="112780"/>
                    <a:pt x="3399453" y="111168"/>
                    <a:pt x="3377682" y="108058"/>
                  </a:cubicBezTo>
                  <a:cubicBezTo>
                    <a:pt x="3317116" y="77773"/>
                    <a:pt x="3359780" y="94188"/>
                    <a:pt x="3275045" y="80066"/>
                  </a:cubicBezTo>
                  <a:cubicBezTo>
                    <a:pt x="3259402" y="77459"/>
                    <a:pt x="3243873" y="74175"/>
                    <a:pt x="3228392" y="70735"/>
                  </a:cubicBezTo>
                  <a:cubicBezTo>
                    <a:pt x="3191358" y="62505"/>
                    <a:pt x="3176216" y="55121"/>
                    <a:pt x="3135086" y="52074"/>
                  </a:cubicBezTo>
                  <a:cubicBezTo>
                    <a:pt x="3069876" y="47243"/>
                    <a:pt x="3004527" y="43478"/>
                    <a:pt x="2939143" y="42743"/>
                  </a:cubicBezTo>
                  <a:lnTo>
                    <a:pt x="1474237" y="33413"/>
                  </a:lnTo>
                  <a:cubicBezTo>
                    <a:pt x="1297012" y="13722"/>
                    <a:pt x="1429140" y="8531"/>
                    <a:pt x="1296956" y="5421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8" name="자유형 17"/>
            <p:cNvSpPr/>
            <p:nvPr/>
          </p:nvSpPr>
          <p:spPr>
            <a:xfrm>
              <a:off x="5352729" y="1996406"/>
              <a:ext cx="3756772" cy="1460996"/>
            </a:xfrm>
            <a:custGeom>
              <a:avLst/>
              <a:gdLst>
                <a:gd name="connsiteX0" fmla="*/ 1296956 w 3756772"/>
                <a:gd name="connsiteY0" fmla="*/ 5421 h 1460996"/>
                <a:gd name="connsiteX1" fmla="*/ 681135 w 3756772"/>
                <a:gd name="connsiteY1" fmla="*/ 14752 h 1460996"/>
                <a:gd name="connsiteX2" fmla="*/ 531845 w 3756772"/>
                <a:gd name="connsiteY2" fmla="*/ 33413 h 1460996"/>
                <a:gd name="connsiteX3" fmla="*/ 485192 w 3756772"/>
                <a:gd name="connsiteY3" fmla="*/ 52074 h 1460996"/>
                <a:gd name="connsiteX4" fmla="*/ 410547 w 3756772"/>
                <a:gd name="connsiteY4" fmla="*/ 70735 h 1460996"/>
                <a:gd name="connsiteX5" fmla="*/ 345233 w 3756772"/>
                <a:gd name="connsiteY5" fmla="*/ 98727 h 1460996"/>
                <a:gd name="connsiteX6" fmla="*/ 279919 w 3756772"/>
                <a:gd name="connsiteY6" fmla="*/ 136049 h 1460996"/>
                <a:gd name="connsiteX7" fmla="*/ 214605 w 3756772"/>
                <a:gd name="connsiteY7" fmla="*/ 154711 h 1460996"/>
                <a:gd name="connsiteX8" fmla="*/ 158621 w 3756772"/>
                <a:gd name="connsiteY8" fmla="*/ 192033 h 1460996"/>
                <a:gd name="connsiteX9" fmla="*/ 130629 w 3756772"/>
                <a:gd name="connsiteY9" fmla="*/ 201364 h 1460996"/>
                <a:gd name="connsiteX10" fmla="*/ 102637 w 3756772"/>
                <a:gd name="connsiteY10" fmla="*/ 220025 h 1460996"/>
                <a:gd name="connsiteX11" fmla="*/ 46653 w 3756772"/>
                <a:gd name="connsiteY11" fmla="*/ 276009 h 1460996"/>
                <a:gd name="connsiteX12" fmla="*/ 0 w 3756772"/>
                <a:gd name="connsiteY12" fmla="*/ 397307 h 1460996"/>
                <a:gd name="connsiteX13" fmla="*/ 9331 w 3756772"/>
                <a:gd name="connsiteY13" fmla="*/ 1022458 h 1460996"/>
                <a:gd name="connsiteX14" fmla="*/ 46653 w 3756772"/>
                <a:gd name="connsiteY14" fmla="*/ 1069111 h 1460996"/>
                <a:gd name="connsiteX15" fmla="*/ 74645 w 3756772"/>
                <a:gd name="connsiteY15" fmla="*/ 1097103 h 1460996"/>
                <a:gd name="connsiteX16" fmla="*/ 93307 w 3756772"/>
                <a:gd name="connsiteY16" fmla="*/ 1125094 h 1460996"/>
                <a:gd name="connsiteX17" fmla="*/ 121298 w 3756772"/>
                <a:gd name="connsiteY17" fmla="*/ 1162417 h 1460996"/>
                <a:gd name="connsiteX18" fmla="*/ 139960 w 3756772"/>
                <a:gd name="connsiteY18" fmla="*/ 1181078 h 1460996"/>
                <a:gd name="connsiteX19" fmla="*/ 186613 w 3756772"/>
                <a:gd name="connsiteY19" fmla="*/ 1199739 h 1460996"/>
                <a:gd name="connsiteX20" fmla="*/ 242596 w 3756772"/>
                <a:gd name="connsiteY20" fmla="*/ 1237062 h 1460996"/>
                <a:gd name="connsiteX21" fmla="*/ 335902 w 3756772"/>
                <a:gd name="connsiteY21" fmla="*/ 1274384 h 1460996"/>
                <a:gd name="connsiteX22" fmla="*/ 494523 w 3756772"/>
                <a:gd name="connsiteY22" fmla="*/ 1349029 h 1460996"/>
                <a:gd name="connsiteX23" fmla="*/ 541176 w 3756772"/>
                <a:gd name="connsiteY23" fmla="*/ 1358360 h 1460996"/>
                <a:gd name="connsiteX24" fmla="*/ 587829 w 3756772"/>
                <a:gd name="connsiteY24" fmla="*/ 1377021 h 1460996"/>
                <a:gd name="connsiteX25" fmla="*/ 858417 w 3756772"/>
                <a:gd name="connsiteY25" fmla="*/ 1405013 h 1460996"/>
                <a:gd name="connsiteX26" fmla="*/ 914400 w 3756772"/>
                <a:gd name="connsiteY26" fmla="*/ 1414343 h 1460996"/>
                <a:gd name="connsiteX27" fmla="*/ 1063690 w 3756772"/>
                <a:gd name="connsiteY27" fmla="*/ 1442335 h 1460996"/>
                <a:gd name="connsiteX28" fmla="*/ 1296956 w 3756772"/>
                <a:gd name="connsiteY28" fmla="*/ 1460996 h 1460996"/>
                <a:gd name="connsiteX29" fmla="*/ 1688841 w 3756772"/>
                <a:gd name="connsiteY29" fmla="*/ 1451666 h 1460996"/>
                <a:gd name="connsiteX30" fmla="*/ 2052735 w 3756772"/>
                <a:gd name="connsiteY30" fmla="*/ 1433005 h 1460996"/>
                <a:gd name="connsiteX31" fmla="*/ 2323323 w 3756772"/>
                <a:gd name="connsiteY31" fmla="*/ 1414343 h 1460996"/>
                <a:gd name="connsiteX32" fmla="*/ 2827176 w 3756772"/>
                <a:gd name="connsiteY32" fmla="*/ 1395682 h 1460996"/>
                <a:gd name="connsiteX33" fmla="*/ 2873829 w 3756772"/>
                <a:gd name="connsiteY33" fmla="*/ 1377021 h 1460996"/>
                <a:gd name="connsiteX34" fmla="*/ 3004458 w 3756772"/>
                <a:gd name="connsiteY34" fmla="*/ 1358360 h 1460996"/>
                <a:gd name="connsiteX35" fmla="*/ 3051111 w 3756772"/>
                <a:gd name="connsiteY35" fmla="*/ 1349029 h 1460996"/>
                <a:gd name="connsiteX36" fmla="*/ 3116425 w 3756772"/>
                <a:gd name="connsiteY36" fmla="*/ 1311707 h 1460996"/>
                <a:gd name="connsiteX37" fmla="*/ 3163078 w 3756772"/>
                <a:gd name="connsiteY37" fmla="*/ 1302376 h 1460996"/>
                <a:gd name="connsiteX38" fmla="*/ 3209731 w 3756772"/>
                <a:gd name="connsiteY38" fmla="*/ 1274384 h 1460996"/>
                <a:gd name="connsiteX39" fmla="*/ 3275045 w 3756772"/>
                <a:gd name="connsiteY39" fmla="*/ 1237062 h 1460996"/>
                <a:gd name="connsiteX40" fmla="*/ 3293707 w 3756772"/>
                <a:gd name="connsiteY40" fmla="*/ 1218400 h 1460996"/>
                <a:gd name="connsiteX41" fmla="*/ 3321698 w 3756772"/>
                <a:gd name="connsiteY41" fmla="*/ 1199739 h 1460996"/>
                <a:gd name="connsiteX42" fmla="*/ 3340360 w 3756772"/>
                <a:gd name="connsiteY42" fmla="*/ 1181078 h 1460996"/>
                <a:gd name="connsiteX43" fmla="*/ 3377682 w 3756772"/>
                <a:gd name="connsiteY43" fmla="*/ 1153086 h 1460996"/>
                <a:gd name="connsiteX44" fmla="*/ 3415005 w 3756772"/>
                <a:gd name="connsiteY44" fmla="*/ 1115764 h 1460996"/>
                <a:gd name="connsiteX45" fmla="*/ 3498980 w 3756772"/>
                <a:gd name="connsiteY45" fmla="*/ 1041119 h 1460996"/>
                <a:gd name="connsiteX46" fmla="*/ 3536302 w 3756772"/>
                <a:gd name="connsiteY46" fmla="*/ 985135 h 1460996"/>
                <a:gd name="connsiteX47" fmla="*/ 3592286 w 3756772"/>
                <a:gd name="connsiteY47" fmla="*/ 938482 h 1460996"/>
                <a:gd name="connsiteX48" fmla="*/ 3638939 w 3756772"/>
                <a:gd name="connsiteY48" fmla="*/ 882498 h 1460996"/>
                <a:gd name="connsiteX49" fmla="*/ 3666931 w 3756772"/>
                <a:gd name="connsiteY49" fmla="*/ 835845 h 1460996"/>
                <a:gd name="connsiteX50" fmla="*/ 3694923 w 3756772"/>
                <a:gd name="connsiteY50" fmla="*/ 789192 h 1460996"/>
                <a:gd name="connsiteX51" fmla="*/ 3704253 w 3756772"/>
                <a:gd name="connsiteY51" fmla="*/ 761200 h 1460996"/>
                <a:gd name="connsiteX52" fmla="*/ 3713584 w 3756772"/>
                <a:gd name="connsiteY52" fmla="*/ 714547 h 1460996"/>
                <a:gd name="connsiteX53" fmla="*/ 3732245 w 3756772"/>
                <a:gd name="connsiteY53" fmla="*/ 677225 h 1460996"/>
                <a:gd name="connsiteX54" fmla="*/ 3741576 w 3756772"/>
                <a:gd name="connsiteY54" fmla="*/ 276009 h 1460996"/>
                <a:gd name="connsiteX55" fmla="*/ 3722915 w 3756772"/>
                <a:gd name="connsiteY55" fmla="*/ 248017 h 1460996"/>
                <a:gd name="connsiteX56" fmla="*/ 3666931 w 3756772"/>
                <a:gd name="connsiteY56" fmla="*/ 210694 h 1460996"/>
                <a:gd name="connsiteX57" fmla="*/ 3601617 w 3756772"/>
                <a:gd name="connsiteY57" fmla="*/ 164041 h 1460996"/>
                <a:gd name="connsiteX58" fmla="*/ 3536302 w 3756772"/>
                <a:gd name="connsiteY58" fmla="*/ 145380 h 1460996"/>
                <a:gd name="connsiteX59" fmla="*/ 3442996 w 3756772"/>
                <a:gd name="connsiteY59" fmla="*/ 117388 h 1460996"/>
                <a:gd name="connsiteX60" fmla="*/ 3377682 w 3756772"/>
                <a:gd name="connsiteY60" fmla="*/ 108058 h 1460996"/>
                <a:gd name="connsiteX61" fmla="*/ 3275045 w 3756772"/>
                <a:gd name="connsiteY61" fmla="*/ 80066 h 1460996"/>
                <a:gd name="connsiteX62" fmla="*/ 3228392 w 3756772"/>
                <a:gd name="connsiteY62" fmla="*/ 70735 h 1460996"/>
                <a:gd name="connsiteX63" fmla="*/ 3135086 w 3756772"/>
                <a:gd name="connsiteY63" fmla="*/ 52074 h 1460996"/>
                <a:gd name="connsiteX64" fmla="*/ 2939143 w 3756772"/>
                <a:gd name="connsiteY64" fmla="*/ 42743 h 1460996"/>
                <a:gd name="connsiteX65" fmla="*/ 1474237 w 3756772"/>
                <a:gd name="connsiteY65" fmla="*/ 33413 h 1460996"/>
                <a:gd name="connsiteX66" fmla="*/ 1296956 w 3756772"/>
                <a:gd name="connsiteY66" fmla="*/ 5421 h 1460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3756772" h="1460996">
                  <a:moveTo>
                    <a:pt x="1296956" y="5421"/>
                  </a:moveTo>
                  <a:cubicBezTo>
                    <a:pt x="1164772" y="2311"/>
                    <a:pt x="1243295" y="-9001"/>
                    <a:pt x="681135" y="14752"/>
                  </a:cubicBezTo>
                  <a:cubicBezTo>
                    <a:pt x="621041" y="17291"/>
                    <a:pt x="587165" y="24193"/>
                    <a:pt x="531845" y="33413"/>
                  </a:cubicBezTo>
                  <a:cubicBezTo>
                    <a:pt x="516294" y="39633"/>
                    <a:pt x="501200" y="47148"/>
                    <a:pt x="485192" y="52074"/>
                  </a:cubicBezTo>
                  <a:cubicBezTo>
                    <a:pt x="460679" y="59616"/>
                    <a:pt x="434121" y="60632"/>
                    <a:pt x="410547" y="70735"/>
                  </a:cubicBezTo>
                  <a:cubicBezTo>
                    <a:pt x="388776" y="80066"/>
                    <a:pt x="366419" y="88134"/>
                    <a:pt x="345233" y="98727"/>
                  </a:cubicBezTo>
                  <a:cubicBezTo>
                    <a:pt x="322805" y="109941"/>
                    <a:pt x="302967" y="126171"/>
                    <a:pt x="279919" y="136049"/>
                  </a:cubicBezTo>
                  <a:cubicBezTo>
                    <a:pt x="259107" y="144968"/>
                    <a:pt x="236376" y="148490"/>
                    <a:pt x="214605" y="154711"/>
                  </a:cubicBezTo>
                  <a:cubicBezTo>
                    <a:pt x="195944" y="167152"/>
                    <a:pt x="178227" y="181141"/>
                    <a:pt x="158621" y="192033"/>
                  </a:cubicBezTo>
                  <a:cubicBezTo>
                    <a:pt x="150023" y="196809"/>
                    <a:pt x="139426" y="196965"/>
                    <a:pt x="130629" y="201364"/>
                  </a:cubicBezTo>
                  <a:cubicBezTo>
                    <a:pt x="120599" y="206379"/>
                    <a:pt x="111762" y="213507"/>
                    <a:pt x="102637" y="220025"/>
                  </a:cubicBezTo>
                  <a:cubicBezTo>
                    <a:pt x="76318" y="238824"/>
                    <a:pt x="59537" y="246559"/>
                    <a:pt x="46653" y="276009"/>
                  </a:cubicBezTo>
                  <a:cubicBezTo>
                    <a:pt x="29289" y="315697"/>
                    <a:pt x="0" y="397307"/>
                    <a:pt x="0" y="397307"/>
                  </a:cubicBezTo>
                  <a:cubicBezTo>
                    <a:pt x="3110" y="605691"/>
                    <a:pt x="-5107" y="814552"/>
                    <a:pt x="9331" y="1022458"/>
                  </a:cubicBezTo>
                  <a:cubicBezTo>
                    <a:pt x="10711" y="1042325"/>
                    <a:pt x="33539" y="1054123"/>
                    <a:pt x="46653" y="1069111"/>
                  </a:cubicBezTo>
                  <a:cubicBezTo>
                    <a:pt x="55342" y="1079042"/>
                    <a:pt x="66197" y="1086966"/>
                    <a:pt x="74645" y="1097103"/>
                  </a:cubicBezTo>
                  <a:cubicBezTo>
                    <a:pt x="81824" y="1105718"/>
                    <a:pt x="86789" y="1115969"/>
                    <a:pt x="93307" y="1125094"/>
                  </a:cubicBezTo>
                  <a:cubicBezTo>
                    <a:pt x="102346" y="1137748"/>
                    <a:pt x="111343" y="1150470"/>
                    <a:pt x="121298" y="1162417"/>
                  </a:cubicBezTo>
                  <a:cubicBezTo>
                    <a:pt x="126930" y="1169175"/>
                    <a:pt x="132322" y="1176713"/>
                    <a:pt x="139960" y="1181078"/>
                  </a:cubicBezTo>
                  <a:cubicBezTo>
                    <a:pt x="154502" y="1189388"/>
                    <a:pt x="171909" y="1191719"/>
                    <a:pt x="186613" y="1199739"/>
                  </a:cubicBezTo>
                  <a:cubicBezTo>
                    <a:pt x="206302" y="1210479"/>
                    <a:pt x="222536" y="1227032"/>
                    <a:pt x="242596" y="1237062"/>
                  </a:cubicBezTo>
                  <a:cubicBezTo>
                    <a:pt x="272557" y="1252043"/>
                    <a:pt x="305941" y="1259403"/>
                    <a:pt x="335902" y="1274384"/>
                  </a:cubicBezTo>
                  <a:cubicBezTo>
                    <a:pt x="368787" y="1290826"/>
                    <a:pt x="452836" y="1335133"/>
                    <a:pt x="494523" y="1349029"/>
                  </a:cubicBezTo>
                  <a:cubicBezTo>
                    <a:pt x="509568" y="1354044"/>
                    <a:pt x="525986" y="1353803"/>
                    <a:pt x="541176" y="1358360"/>
                  </a:cubicBezTo>
                  <a:cubicBezTo>
                    <a:pt x="557219" y="1363173"/>
                    <a:pt x="571439" y="1373571"/>
                    <a:pt x="587829" y="1377021"/>
                  </a:cubicBezTo>
                  <a:cubicBezTo>
                    <a:pt x="681524" y="1396746"/>
                    <a:pt x="763035" y="1398654"/>
                    <a:pt x="858417" y="1405013"/>
                  </a:cubicBezTo>
                  <a:cubicBezTo>
                    <a:pt x="877078" y="1408123"/>
                    <a:pt x="895806" y="1410857"/>
                    <a:pt x="914400" y="1414343"/>
                  </a:cubicBezTo>
                  <a:cubicBezTo>
                    <a:pt x="962066" y="1423280"/>
                    <a:pt x="1014708" y="1435804"/>
                    <a:pt x="1063690" y="1442335"/>
                  </a:cubicBezTo>
                  <a:cubicBezTo>
                    <a:pt x="1155341" y="1454555"/>
                    <a:pt x="1193699" y="1454543"/>
                    <a:pt x="1296956" y="1460996"/>
                  </a:cubicBezTo>
                  <a:lnTo>
                    <a:pt x="1688841" y="1451666"/>
                  </a:lnTo>
                  <a:cubicBezTo>
                    <a:pt x="1810215" y="1447171"/>
                    <a:pt x="1931697" y="1443092"/>
                    <a:pt x="2052735" y="1433005"/>
                  </a:cubicBezTo>
                  <a:cubicBezTo>
                    <a:pt x="2177193" y="1422633"/>
                    <a:pt x="2184295" y="1421125"/>
                    <a:pt x="2323323" y="1414343"/>
                  </a:cubicBezTo>
                  <a:cubicBezTo>
                    <a:pt x="2494387" y="1405999"/>
                    <a:pt x="2655217" y="1401414"/>
                    <a:pt x="2827176" y="1395682"/>
                  </a:cubicBezTo>
                  <a:cubicBezTo>
                    <a:pt x="2842727" y="1389462"/>
                    <a:pt x="2857439" y="1380471"/>
                    <a:pt x="2873829" y="1377021"/>
                  </a:cubicBezTo>
                  <a:cubicBezTo>
                    <a:pt x="2916871" y="1367960"/>
                    <a:pt x="2961011" y="1365220"/>
                    <a:pt x="3004458" y="1358360"/>
                  </a:cubicBezTo>
                  <a:cubicBezTo>
                    <a:pt x="3020123" y="1355887"/>
                    <a:pt x="3035560" y="1352139"/>
                    <a:pt x="3051111" y="1349029"/>
                  </a:cubicBezTo>
                  <a:cubicBezTo>
                    <a:pt x="3072882" y="1336588"/>
                    <a:pt x="3093279" y="1321351"/>
                    <a:pt x="3116425" y="1311707"/>
                  </a:cubicBezTo>
                  <a:cubicBezTo>
                    <a:pt x="3131064" y="1305607"/>
                    <a:pt x="3148353" y="1308266"/>
                    <a:pt x="3163078" y="1302376"/>
                  </a:cubicBezTo>
                  <a:cubicBezTo>
                    <a:pt x="3179916" y="1295641"/>
                    <a:pt x="3193878" y="1283191"/>
                    <a:pt x="3209731" y="1274384"/>
                  </a:cubicBezTo>
                  <a:cubicBezTo>
                    <a:pt x="3241076" y="1256970"/>
                    <a:pt x="3248385" y="1258390"/>
                    <a:pt x="3275045" y="1237062"/>
                  </a:cubicBezTo>
                  <a:cubicBezTo>
                    <a:pt x="3281915" y="1231566"/>
                    <a:pt x="3286837" y="1223896"/>
                    <a:pt x="3293707" y="1218400"/>
                  </a:cubicBezTo>
                  <a:cubicBezTo>
                    <a:pt x="3302463" y="1211395"/>
                    <a:pt x="3312942" y="1206744"/>
                    <a:pt x="3321698" y="1199739"/>
                  </a:cubicBezTo>
                  <a:cubicBezTo>
                    <a:pt x="3328567" y="1194244"/>
                    <a:pt x="3333602" y="1186710"/>
                    <a:pt x="3340360" y="1181078"/>
                  </a:cubicBezTo>
                  <a:cubicBezTo>
                    <a:pt x="3352307" y="1171123"/>
                    <a:pt x="3365979" y="1163326"/>
                    <a:pt x="3377682" y="1153086"/>
                  </a:cubicBezTo>
                  <a:cubicBezTo>
                    <a:pt x="3390923" y="1141500"/>
                    <a:pt x="3401855" y="1127453"/>
                    <a:pt x="3415005" y="1115764"/>
                  </a:cubicBezTo>
                  <a:cubicBezTo>
                    <a:pt x="3449975" y="1084680"/>
                    <a:pt x="3470034" y="1077302"/>
                    <a:pt x="3498980" y="1041119"/>
                  </a:cubicBezTo>
                  <a:cubicBezTo>
                    <a:pt x="3512991" y="1023606"/>
                    <a:pt x="3517641" y="997576"/>
                    <a:pt x="3536302" y="985135"/>
                  </a:cubicBezTo>
                  <a:cubicBezTo>
                    <a:pt x="3565098" y="965938"/>
                    <a:pt x="3568337" y="966422"/>
                    <a:pt x="3592286" y="938482"/>
                  </a:cubicBezTo>
                  <a:cubicBezTo>
                    <a:pt x="3658837" y="860840"/>
                    <a:pt x="3590455" y="930984"/>
                    <a:pt x="3638939" y="882498"/>
                  </a:cubicBezTo>
                  <a:cubicBezTo>
                    <a:pt x="3665372" y="803206"/>
                    <a:pt x="3628507" y="899884"/>
                    <a:pt x="3666931" y="835845"/>
                  </a:cubicBezTo>
                  <a:cubicBezTo>
                    <a:pt x="3703269" y="775282"/>
                    <a:pt x="3647640" y="836478"/>
                    <a:pt x="3694923" y="789192"/>
                  </a:cubicBezTo>
                  <a:cubicBezTo>
                    <a:pt x="3698033" y="779861"/>
                    <a:pt x="3701868" y="770742"/>
                    <a:pt x="3704253" y="761200"/>
                  </a:cubicBezTo>
                  <a:cubicBezTo>
                    <a:pt x="3708099" y="745815"/>
                    <a:pt x="3708569" y="729592"/>
                    <a:pt x="3713584" y="714547"/>
                  </a:cubicBezTo>
                  <a:cubicBezTo>
                    <a:pt x="3717982" y="701352"/>
                    <a:pt x="3726025" y="689666"/>
                    <a:pt x="3732245" y="677225"/>
                  </a:cubicBezTo>
                  <a:cubicBezTo>
                    <a:pt x="3762071" y="498275"/>
                    <a:pt x="3764098" y="531254"/>
                    <a:pt x="3741576" y="276009"/>
                  </a:cubicBezTo>
                  <a:cubicBezTo>
                    <a:pt x="3740590" y="264838"/>
                    <a:pt x="3729920" y="256774"/>
                    <a:pt x="3722915" y="248017"/>
                  </a:cubicBezTo>
                  <a:cubicBezTo>
                    <a:pt x="3700103" y="219502"/>
                    <a:pt x="3703132" y="233320"/>
                    <a:pt x="3666931" y="210694"/>
                  </a:cubicBezTo>
                  <a:cubicBezTo>
                    <a:pt x="3662198" y="207736"/>
                    <a:pt x="3612577" y="168425"/>
                    <a:pt x="3601617" y="164041"/>
                  </a:cubicBezTo>
                  <a:cubicBezTo>
                    <a:pt x="3580594" y="155632"/>
                    <a:pt x="3557990" y="151886"/>
                    <a:pt x="3536302" y="145380"/>
                  </a:cubicBezTo>
                  <a:cubicBezTo>
                    <a:pt x="3494643" y="132882"/>
                    <a:pt x="3499781" y="129556"/>
                    <a:pt x="3442996" y="117388"/>
                  </a:cubicBezTo>
                  <a:cubicBezTo>
                    <a:pt x="3421492" y="112780"/>
                    <a:pt x="3399453" y="111168"/>
                    <a:pt x="3377682" y="108058"/>
                  </a:cubicBezTo>
                  <a:cubicBezTo>
                    <a:pt x="3317116" y="77773"/>
                    <a:pt x="3359780" y="94188"/>
                    <a:pt x="3275045" y="80066"/>
                  </a:cubicBezTo>
                  <a:cubicBezTo>
                    <a:pt x="3259402" y="77459"/>
                    <a:pt x="3243873" y="74175"/>
                    <a:pt x="3228392" y="70735"/>
                  </a:cubicBezTo>
                  <a:cubicBezTo>
                    <a:pt x="3191358" y="62505"/>
                    <a:pt x="3176216" y="55121"/>
                    <a:pt x="3135086" y="52074"/>
                  </a:cubicBezTo>
                  <a:cubicBezTo>
                    <a:pt x="3069876" y="47243"/>
                    <a:pt x="3004527" y="43478"/>
                    <a:pt x="2939143" y="42743"/>
                  </a:cubicBezTo>
                  <a:lnTo>
                    <a:pt x="1474237" y="33413"/>
                  </a:lnTo>
                  <a:cubicBezTo>
                    <a:pt x="1297012" y="13722"/>
                    <a:pt x="1429140" y="8531"/>
                    <a:pt x="1296956" y="5421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740352" y="4877939"/>
              <a:ext cx="6543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 smtClean="0"/>
                <a:t>main()</a:t>
              </a:r>
              <a:endParaRPr lang="ko-KR" altLang="en-US" sz="12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936012" y="2002472"/>
              <a:ext cx="180434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 err="1" smtClean="0"/>
                <a:t>replaceSpace</a:t>
              </a:r>
              <a:r>
                <a:rPr lang="en-US" altLang="ko-KR" sz="1200" b="1" dirty="0" smtClean="0"/>
                <a:t>(char</a:t>
              </a:r>
              <a:r>
                <a:rPr lang="ko-KR" altLang="en-US" sz="1200" b="1" dirty="0" smtClean="0"/>
                <a:t> </a:t>
              </a:r>
              <a:r>
                <a:rPr lang="en-US" altLang="ko-KR" sz="1200" b="1" dirty="0" smtClean="0"/>
                <a:t>a[])</a:t>
              </a:r>
              <a:endParaRPr lang="ko-KR" altLang="en-US" sz="12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624968" y="2276872"/>
              <a:ext cx="2776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400" dirty="0"/>
                <a:t>a</a:t>
              </a:r>
              <a:endParaRPr lang="ko-KR" altLang="en-US" sz="1400" dirty="0"/>
            </a:p>
          </p:txBody>
        </p:sp>
        <p:sp>
          <p:nvSpPr>
            <p:cNvPr id="22" name="직사각형 21"/>
            <p:cNvSpPr/>
            <p:nvPr/>
          </p:nvSpPr>
          <p:spPr>
            <a:xfrm>
              <a:off x="5417434" y="2380520"/>
              <a:ext cx="216024" cy="1846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3" name="직선 화살표 연결선 22"/>
            <p:cNvCxnSpPr/>
            <p:nvPr/>
          </p:nvCxnSpPr>
          <p:spPr>
            <a:xfrm>
              <a:off x="5534554" y="2492896"/>
              <a:ext cx="26896" cy="1561773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직사각형 27"/>
            <p:cNvSpPr/>
            <p:nvPr/>
          </p:nvSpPr>
          <p:spPr>
            <a:xfrm>
              <a:off x="6012160" y="2323723"/>
              <a:ext cx="2646040" cy="64633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defTabSz="180000"/>
              <a:r>
                <a:rPr lang="en-US" altLang="ko-KR" sz="1200" dirty="0"/>
                <a:t>for (</a:t>
              </a:r>
              <a:r>
                <a:rPr lang="en-US" altLang="ko-KR" sz="1200" dirty="0" err="1"/>
                <a:t>int</a:t>
              </a:r>
              <a:r>
                <a:rPr lang="en-US" altLang="ko-KR" sz="1200" dirty="0"/>
                <a:t> </a:t>
              </a:r>
              <a:r>
                <a:rPr lang="en-US" altLang="ko-KR" sz="1200" dirty="0" err="1"/>
                <a:t>i</a:t>
              </a:r>
              <a:r>
                <a:rPr lang="en-US" altLang="ko-KR" sz="1200" dirty="0"/>
                <a:t> = 0; </a:t>
              </a:r>
              <a:r>
                <a:rPr lang="en-US" altLang="ko-KR" sz="1200" dirty="0" err="1"/>
                <a:t>i</a:t>
              </a:r>
              <a:r>
                <a:rPr lang="en-US" altLang="ko-KR" sz="1200" dirty="0"/>
                <a:t> &lt; </a:t>
              </a:r>
              <a:r>
                <a:rPr lang="en-US" altLang="ko-KR" sz="1200" dirty="0" err="1"/>
                <a:t>a.length</a:t>
              </a:r>
              <a:r>
                <a:rPr lang="en-US" altLang="ko-KR" sz="1200" dirty="0"/>
                <a:t>; </a:t>
              </a:r>
              <a:r>
                <a:rPr lang="en-US" altLang="ko-KR" sz="1200" dirty="0" err="1"/>
                <a:t>i</a:t>
              </a:r>
              <a:r>
                <a:rPr lang="en-US" altLang="ko-KR" sz="1200" dirty="0"/>
                <a:t>++)</a:t>
              </a:r>
            </a:p>
            <a:p>
              <a:pPr defTabSz="180000"/>
              <a:r>
                <a:rPr lang="en-US" altLang="ko-KR" sz="1200" dirty="0"/>
                <a:t>	</a:t>
              </a:r>
              <a:r>
                <a:rPr lang="en-US" altLang="ko-KR" sz="1200" dirty="0" smtClean="0"/>
                <a:t>if </a:t>
              </a:r>
              <a:r>
                <a:rPr lang="en-US" altLang="ko-KR" sz="1200" dirty="0"/>
                <a:t>(a[</a:t>
              </a:r>
              <a:r>
                <a:rPr lang="en-US" altLang="ko-KR" sz="1200" dirty="0" err="1"/>
                <a:t>i</a:t>
              </a:r>
              <a:r>
                <a:rPr lang="en-US" altLang="ko-KR" sz="1200" dirty="0"/>
                <a:t>] == ' ')</a:t>
              </a:r>
            </a:p>
            <a:p>
              <a:pPr defTabSz="180000"/>
              <a:r>
                <a:rPr lang="en-US" altLang="ko-KR" sz="1200" dirty="0"/>
                <a:t>	</a:t>
              </a:r>
              <a:r>
                <a:rPr lang="en-US" altLang="ko-KR" sz="1200" dirty="0" smtClean="0"/>
                <a:t>a[</a:t>
              </a:r>
              <a:r>
                <a:rPr lang="en-US" altLang="ko-KR" sz="1200" dirty="0" err="1" smtClean="0"/>
                <a:t>i</a:t>
              </a:r>
              <a:r>
                <a:rPr lang="en-US" altLang="ko-KR" sz="1200" dirty="0"/>
                <a:t>] = ',';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77578" y="2970054"/>
              <a:ext cx="345332" cy="519351"/>
            </a:xfrm>
            <a:prstGeom prst="ellipse">
              <a:avLst/>
            </a:prstGeom>
            <a:noFill/>
            <a:ln>
              <a:noFill/>
            </a:ln>
          </p:spPr>
          <p:txBody>
            <a:bodyPr wrap="none" rtlCol="0">
              <a:noAutofit/>
            </a:bodyPr>
            <a:lstStyle/>
            <a:p>
              <a:r>
                <a:rPr lang="en-US" altLang="ko-KR" b="1" dirty="0" smtClean="0"/>
                <a:t>,</a:t>
              </a:r>
              <a:endParaRPr lang="ko-KR" altLang="en-US" b="1" dirty="0"/>
            </a:p>
          </p:txBody>
        </p:sp>
        <p:sp>
          <p:nvSpPr>
            <p:cNvPr id="30" name="자유형 29"/>
            <p:cNvSpPr/>
            <p:nvPr/>
          </p:nvSpPr>
          <p:spPr>
            <a:xfrm>
              <a:off x="6371604" y="3331029"/>
              <a:ext cx="197147" cy="905069"/>
            </a:xfrm>
            <a:custGeom>
              <a:avLst/>
              <a:gdLst>
                <a:gd name="connsiteX0" fmla="*/ 197147 w 197147"/>
                <a:gd name="connsiteY0" fmla="*/ 0 h 905069"/>
                <a:gd name="connsiteX1" fmla="*/ 29196 w 197147"/>
                <a:gd name="connsiteY1" fmla="*/ 522514 h 905069"/>
                <a:gd name="connsiteX2" fmla="*/ 1204 w 197147"/>
                <a:gd name="connsiteY2" fmla="*/ 905069 h 90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47" h="905069">
                  <a:moveTo>
                    <a:pt x="197147" y="0"/>
                  </a:moveTo>
                  <a:cubicBezTo>
                    <a:pt x="129500" y="185834"/>
                    <a:pt x="61853" y="371669"/>
                    <a:pt x="29196" y="522514"/>
                  </a:cubicBezTo>
                  <a:cubicBezTo>
                    <a:pt x="-3461" y="673359"/>
                    <a:pt x="-1129" y="789214"/>
                    <a:pt x="1204" y="905069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/>
            <p:cNvSpPr/>
            <p:nvPr/>
          </p:nvSpPr>
          <p:spPr>
            <a:xfrm>
              <a:off x="6458916" y="3140968"/>
              <a:ext cx="345332" cy="316434"/>
            </a:xfrm>
            <a:prstGeom prst="ellipse">
              <a:avLst/>
            </a:prstGeom>
            <a:noFill/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자유형 31"/>
            <p:cNvSpPr/>
            <p:nvPr/>
          </p:nvSpPr>
          <p:spPr>
            <a:xfrm flipH="1">
              <a:off x="6721149" y="3331029"/>
              <a:ext cx="299121" cy="905069"/>
            </a:xfrm>
            <a:custGeom>
              <a:avLst/>
              <a:gdLst>
                <a:gd name="connsiteX0" fmla="*/ 197147 w 197147"/>
                <a:gd name="connsiteY0" fmla="*/ 0 h 905069"/>
                <a:gd name="connsiteX1" fmla="*/ 29196 w 197147"/>
                <a:gd name="connsiteY1" fmla="*/ 522514 h 905069"/>
                <a:gd name="connsiteX2" fmla="*/ 1204 w 197147"/>
                <a:gd name="connsiteY2" fmla="*/ 905069 h 905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147" h="905069">
                  <a:moveTo>
                    <a:pt x="197147" y="0"/>
                  </a:moveTo>
                  <a:cubicBezTo>
                    <a:pt x="129500" y="185834"/>
                    <a:pt x="61853" y="371669"/>
                    <a:pt x="29196" y="522514"/>
                  </a:cubicBezTo>
                  <a:cubicBezTo>
                    <a:pt x="-3461" y="673359"/>
                    <a:pt x="-1129" y="789214"/>
                    <a:pt x="1204" y="905069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자유형 32"/>
            <p:cNvSpPr/>
            <p:nvPr/>
          </p:nvSpPr>
          <p:spPr>
            <a:xfrm>
              <a:off x="6699380" y="3312367"/>
              <a:ext cx="755779" cy="867747"/>
            </a:xfrm>
            <a:custGeom>
              <a:avLst/>
              <a:gdLst>
                <a:gd name="connsiteX0" fmla="*/ 0 w 755779"/>
                <a:gd name="connsiteY0" fmla="*/ 0 h 867747"/>
                <a:gd name="connsiteX1" fmla="*/ 625151 w 755779"/>
                <a:gd name="connsiteY1" fmla="*/ 363894 h 867747"/>
                <a:gd name="connsiteX2" fmla="*/ 755779 w 755779"/>
                <a:gd name="connsiteY2" fmla="*/ 867747 h 867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5779" h="867747">
                  <a:moveTo>
                    <a:pt x="0" y="0"/>
                  </a:moveTo>
                  <a:cubicBezTo>
                    <a:pt x="249594" y="109635"/>
                    <a:pt x="499188" y="219270"/>
                    <a:pt x="625151" y="363894"/>
                  </a:cubicBezTo>
                  <a:cubicBezTo>
                    <a:pt x="751114" y="508518"/>
                    <a:pt x="753446" y="688132"/>
                    <a:pt x="755779" y="867747"/>
                  </a:cubicBezTo>
                </a:path>
              </a:pathLst>
            </a:custGeom>
            <a:noFill/>
            <a:ln w="12700">
              <a:solidFill>
                <a:srgbClr val="FF000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699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메소드 오버로딩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12648" y="1285860"/>
            <a:ext cx="8153400" cy="2357454"/>
          </a:xfrm>
        </p:spPr>
        <p:txBody>
          <a:bodyPr>
            <a:normAutofit/>
          </a:bodyPr>
          <a:lstStyle/>
          <a:p>
            <a:r>
              <a:rPr lang="ko-KR" altLang="en-US" dirty="0" err="1" smtClean="0"/>
              <a:t>메소드</a:t>
            </a:r>
            <a:r>
              <a:rPr lang="ko-KR" altLang="en-US" dirty="0" smtClean="0"/>
              <a:t> 오버로딩</a:t>
            </a:r>
            <a:r>
              <a:rPr lang="en-US" altLang="ko-KR" dirty="0" smtClean="0"/>
              <a:t>(Overloading)</a:t>
            </a:r>
          </a:p>
          <a:p>
            <a:pPr lvl="1"/>
            <a:r>
              <a:rPr lang="ko-KR" altLang="en-US" dirty="0" smtClean="0"/>
              <a:t>이름이 같은 </a:t>
            </a:r>
            <a:r>
              <a:rPr lang="ko-KR" altLang="en-US" dirty="0" err="1" smtClean="0"/>
              <a:t>메소드</a:t>
            </a:r>
            <a:r>
              <a:rPr lang="ko-KR" altLang="en-US" dirty="0" smtClean="0"/>
              <a:t> 작성</a:t>
            </a:r>
            <a:endParaRPr lang="en-US" altLang="ko-KR" dirty="0" smtClean="0"/>
          </a:p>
          <a:p>
            <a:pPr lvl="2"/>
            <a:r>
              <a:rPr lang="ko-KR" altLang="en-US" dirty="0"/>
              <a:t>매개변수의 개수나 타입이 서로 다르고</a:t>
            </a:r>
            <a:endParaRPr lang="en-US" altLang="ko-KR" dirty="0"/>
          </a:p>
          <a:p>
            <a:pPr lvl="2"/>
            <a:r>
              <a:rPr lang="ko-KR" altLang="en-US" dirty="0" smtClean="0"/>
              <a:t>이름이 동일한 </a:t>
            </a:r>
            <a:r>
              <a:rPr lang="ko-KR" altLang="en-US" dirty="0" err="1" smtClean="0"/>
              <a:t>메소드들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리턴 타입은 오버로딩과 관련 없음</a:t>
            </a:r>
            <a:endParaRPr lang="en-US" altLang="ko-KR" dirty="0" smtClean="0"/>
          </a:p>
        </p:txBody>
      </p:sp>
      <p:sp>
        <p:nvSpPr>
          <p:cNvPr id="22" name="직사각형 21"/>
          <p:cNvSpPr/>
          <p:nvPr/>
        </p:nvSpPr>
        <p:spPr>
          <a:xfrm>
            <a:off x="755576" y="3643314"/>
            <a:ext cx="4071966" cy="22467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400" b="1" dirty="0" smtClean="0"/>
              <a:t>// </a:t>
            </a:r>
            <a:r>
              <a:rPr lang="ko-KR" altLang="en-US" sz="1400" b="1" dirty="0" err="1" smtClean="0"/>
              <a:t>메소드</a:t>
            </a:r>
            <a:r>
              <a:rPr lang="ko-KR" altLang="en-US" sz="1400" b="1" dirty="0" smtClean="0"/>
              <a:t> 오버로딩이 성공한 사례</a:t>
            </a:r>
            <a:endParaRPr lang="en-US" altLang="ko-KR" sz="1400" b="1" dirty="0" smtClean="0"/>
          </a:p>
          <a:p>
            <a:pPr defTabSz="180000"/>
            <a:endParaRPr lang="ko-KR" altLang="en-US" sz="1400" b="1" dirty="0" smtClean="0"/>
          </a:p>
          <a:p>
            <a:pPr defTabSz="180000"/>
            <a:r>
              <a:rPr lang="en-US" altLang="ko-KR" sz="1400" dirty="0" smtClean="0"/>
              <a:t>class </a:t>
            </a:r>
            <a:r>
              <a:rPr lang="en-US" altLang="ko-KR" sz="1400" dirty="0" err="1" smtClean="0"/>
              <a:t>MethodOverloading</a:t>
            </a:r>
            <a:r>
              <a:rPr lang="en-US" altLang="ko-KR" sz="1400" dirty="0" smtClean="0"/>
              <a:t> {</a:t>
            </a:r>
          </a:p>
          <a:p>
            <a:pPr defTabSz="180000"/>
            <a:r>
              <a:rPr lang="en-US" altLang="ko-KR" sz="1400" dirty="0" smtClean="0"/>
              <a:t>	public </a:t>
            </a:r>
            <a:r>
              <a:rPr lang="en-US" altLang="ko-KR" sz="1400" dirty="0" err="1" smtClean="0"/>
              <a:t>int</a:t>
            </a:r>
            <a:r>
              <a:rPr lang="en-US" altLang="ko-KR" sz="1400" dirty="0" smtClean="0"/>
              <a:t> </a:t>
            </a:r>
            <a:r>
              <a:rPr lang="en-US" altLang="ko-KR" sz="1400" b="1" dirty="0" err="1" smtClean="0"/>
              <a:t>getSum</a:t>
            </a:r>
            <a:r>
              <a:rPr lang="en-US" altLang="ko-KR" sz="1400" dirty="0" smtClean="0"/>
              <a:t>(</a:t>
            </a:r>
            <a:r>
              <a:rPr lang="en-US" altLang="ko-KR" sz="1400" dirty="0" err="1" smtClean="0"/>
              <a:t>int</a:t>
            </a:r>
            <a:r>
              <a:rPr lang="en-US" altLang="ko-KR" sz="1400" dirty="0" smtClean="0"/>
              <a:t> </a:t>
            </a:r>
            <a:r>
              <a:rPr lang="en-US" altLang="ko-KR" sz="1400" dirty="0" err="1" smtClean="0"/>
              <a:t>i</a:t>
            </a:r>
            <a:r>
              <a:rPr lang="en-US" altLang="ko-KR" sz="1400" dirty="0" smtClean="0"/>
              <a:t>, </a:t>
            </a:r>
            <a:r>
              <a:rPr lang="en-US" altLang="ko-KR" sz="1400" dirty="0" err="1" smtClean="0"/>
              <a:t>int</a:t>
            </a:r>
            <a:r>
              <a:rPr lang="en-US" altLang="ko-KR" sz="1400" dirty="0" smtClean="0"/>
              <a:t> j) {</a:t>
            </a:r>
          </a:p>
          <a:p>
            <a:pPr defTabSz="180000"/>
            <a:r>
              <a:rPr lang="en-US" altLang="ko-KR" sz="1400" dirty="0" smtClean="0"/>
              <a:t>		return </a:t>
            </a:r>
            <a:r>
              <a:rPr lang="en-US" altLang="ko-KR" sz="1400" dirty="0" err="1" smtClean="0"/>
              <a:t>i</a:t>
            </a:r>
            <a:r>
              <a:rPr lang="en-US" altLang="ko-KR" sz="1400" dirty="0" smtClean="0"/>
              <a:t> + j;</a:t>
            </a:r>
          </a:p>
          <a:p>
            <a:pPr defTabSz="180000"/>
            <a:r>
              <a:rPr lang="en-US" altLang="ko-KR" sz="1400" dirty="0" smtClean="0"/>
              <a:t>	}</a:t>
            </a:r>
          </a:p>
          <a:p>
            <a:pPr defTabSz="180000"/>
            <a:r>
              <a:rPr lang="en-US" altLang="ko-KR" sz="1400" dirty="0" smtClean="0"/>
              <a:t>	public </a:t>
            </a:r>
            <a:r>
              <a:rPr lang="en-US" altLang="ko-KR" sz="1400" dirty="0" err="1" smtClean="0"/>
              <a:t>int</a:t>
            </a:r>
            <a:r>
              <a:rPr lang="en-US" altLang="ko-KR" sz="1400" dirty="0" smtClean="0"/>
              <a:t> </a:t>
            </a:r>
            <a:r>
              <a:rPr lang="en-US" altLang="ko-KR" sz="1400" b="1" dirty="0" err="1" smtClean="0"/>
              <a:t>getSum</a:t>
            </a:r>
            <a:r>
              <a:rPr lang="en-US" altLang="ko-KR" sz="1400" dirty="0" smtClean="0"/>
              <a:t>(</a:t>
            </a:r>
            <a:r>
              <a:rPr lang="en-US" altLang="ko-KR" sz="1400" dirty="0" err="1" smtClean="0"/>
              <a:t>int</a:t>
            </a:r>
            <a:r>
              <a:rPr lang="en-US" altLang="ko-KR" sz="1400" dirty="0" smtClean="0"/>
              <a:t> </a:t>
            </a:r>
            <a:r>
              <a:rPr lang="en-US" altLang="ko-KR" sz="1400" dirty="0" err="1" smtClean="0"/>
              <a:t>i</a:t>
            </a:r>
            <a:r>
              <a:rPr lang="en-US" altLang="ko-KR" sz="1400" dirty="0" smtClean="0"/>
              <a:t>, </a:t>
            </a:r>
            <a:r>
              <a:rPr lang="en-US" altLang="ko-KR" sz="1400" dirty="0" err="1" smtClean="0"/>
              <a:t>int</a:t>
            </a:r>
            <a:r>
              <a:rPr lang="en-US" altLang="ko-KR" sz="1400" dirty="0" smtClean="0"/>
              <a:t> j, </a:t>
            </a:r>
            <a:r>
              <a:rPr lang="en-US" altLang="ko-KR" sz="1400" dirty="0" err="1" smtClean="0"/>
              <a:t>int</a:t>
            </a:r>
            <a:r>
              <a:rPr lang="en-US" altLang="ko-KR" sz="1400" dirty="0" smtClean="0"/>
              <a:t> k) {</a:t>
            </a:r>
          </a:p>
          <a:p>
            <a:pPr defTabSz="180000"/>
            <a:r>
              <a:rPr lang="en-US" altLang="ko-KR" sz="1400" dirty="0" smtClean="0"/>
              <a:t>		return </a:t>
            </a:r>
            <a:r>
              <a:rPr lang="en-US" altLang="ko-KR" sz="1400" dirty="0" err="1" smtClean="0"/>
              <a:t>i</a:t>
            </a:r>
            <a:r>
              <a:rPr lang="en-US" altLang="ko-KR" sz="1400" dirty="0" smtClean="0"/>
              <a:t> + j + k;</a:t>
            </a:r>
          </a:p>
          <a:p>
            <a:pPr defTabSz="180000"/>
            <a:r>
              <a:rPr lang="en-US" altLang="ko-KR" sz="1400" dirty="0" smtClean="0"/>
              <a:t>	}</a:t>
            </a:r>
          </a:p>
          <a:p>
            <a:pPr defTabSz="180000"/>
            <a:r>
              <a:rPr lang="en-US" altLang="ko-KR" sz="1400" dirty="0" smtClean="0"/>
              <a:t>}</a:t>
            </a:r>
            <a:endParaRPr lang="en-US" altLang="ko-KR" sz="1400" dirty="0"/>
          </a:p>
        </p:txBody>
      </p:sp>
      <p:sp>
        <p:nvSpPr>
          <p:cNvPr id="23" name="직사각형 22"/>
          <p:cNvSpPr/>
          <p:nvPr/>
        </p:nvSpPr>
        <p:spPr>
          <a:xfrm>
            <a:off x="5220072" y="3643314"/>
            <a:ext cx="3429024" cy="22467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400" b="1" dirty="0" smtClean="0">
                <a:solidFill>
                  <a:srgbClr val="FF0000"/>
                </a:solidFill>
              </a:rPr>
              <a:t>// </a:t>
            </a:r>
            <a:r>
              <a:rPr lang="ko-KR" altLang="en-US" sz="1400" b="1" dirty="0" err="1" smtClean="0">
                <a:solidFill>
                  <a:srgbClr val="FF0000"/>
                </a:solidFill>
              </a:rPr>
              <a:t>메소드</a:t>
            </a:r>
            <a:r>
              <a:rPr lang="ko-KR" altLang="en-US" sz="1400" b="1" dirty="0" smtClean="0">
                <a:solidFill>
                  <a:srgbClr val="FF0000"/>
                </a:solidFill>
              </a:rPr>
              <a:t> 오버로딩이 실패한 사례</a:t>
            </a:r>
            <a:endParaRPr lang="en-US" altLang="ko-KR" sz="1400" b="1" dirty="0" smtClean="0">
              <a:solidFill>
                <a:srgbClr val="FF0000"/>
              </a:solidFill>
            </a:endParaRPr>
          </a:p>
          <a:p>
            <a:pPr defTabSz="180000"/>
            <a:endParaRPr lang="ko-KR" altLang="en-US" sz="1400" b="1" dirty="0" smtClean="0">
              <a:solidFill>
                <a:srgbClr val="FF0000"/>
              </a:solidFill>
            </a:endParaRPr>
          </a:p>
          <a:p>
            <a:pPr defTabSz="180000"/>
            <a:r>
              <a:rPr lang="en-US" altLang="ko-KR" sz="1400" dirty="0" smtClean="0"/>
              <a:t>class </a:t>
            </a:r>
            <a:r>
              <a:rPr lang="en-US" altLang="ko-KR" sz="1400" dirty="0" err="1" smtClean="0"/>
              <a:t>MethodOverloadingFail</a:t>
            </a:r>
            <a:r>
              <a:rPr lang="en-US" altLang="ko-KR" sz="1400" dirty="0" smtClean="0"/>
              <a:t> { </a:t>
            </a:r>
          </a:p>
          <a:p>
            <a:pPr defTabSz="180000"/>
            <a:r>
              <a:rPr lang="en-US" altLang="ko-KR" sz="1400" dirty="0" smtClean="0"/>
              <a:t>	public </a:t>
            </a:r>
            <a:r>
              <a:rPr lang="en-US" altLang="ko-KR" sz="1400" dirty="0" err="1" smtClean="0">
                <a:solidFill>
                  <a:srgbClr val="FF0000"/>
                </a:solidFill>
              </a:rPr>
              <a:t>int</a:t>
            </a:r>
            <a:r>
              <a:rPr lang="en-US" altLang="ko-KR" sz="1400" dirty="0" smtClean="0"/>
              <a:t> </a:t>
            </a:r>
            <a:r>
              <a:rPr lang="en-US" altLang="ko-KR" sz="1400" b="1" dirty="0" err="1" smtClean="0"/>
              <a:t>getSum</a:t>
            </a:r>
            <a:r>
              <a:rPr lang="en-US" altLang="ko-KR" sz="1400" dirty="0" smtClean="0"/>
              <a:t>(</a:t>
            </a:r>
            <a:r>
              <a:rPr lang="en-US" altLang="ko-KR" sz="1400" dirty="0" err="1" smtClean="0"/>
              <a:t>int</a:t>
            </a:r>
            <a:r>
              <a:rPr lang="en-US" altLang="ko-KR" sz="1400" dirty="0" smtClean="0"/>
              <a:t> </a:t>
            </a:r>
            <a:r>
              <a:rPr lang="en-US" altLang="ko-KR" sz="1400" dirty="0" err="1" smtClean="0"/>
              <a:t>i</a:t>
            </a:r>
            <a:r>
              <a:rPr lang="en-US" altLang="ko-KR" sz="1400" dirty="0" smtClean="0"/>
              <a:t>, </a:t>
            </a:r>
            <a:r>
              <a:rPr lang="en-US" altLang="ko-KR" sz="1400" dirty="0" err="1" smtClean="0"/>
              <a:t>int</a:t>
            </a:r>
            <a:r>
              <a:rPr lang="en-US" altLang="ko-KR" sz="1400" dirty="0" smtClean="0"/>
              <a:t> j) {</a:t>
            </a:r>
          </a:p>
          <a:p>
            <a:pPr defTabSz="180000"/>
            <a:r>
              <a:rPr lang="en-US" altLang="ko-KR" sz="1400" dirty="0" smtClean="0"/>
              <a:t>		return </a:t>
            </a:r>
            <a:r>
              <a:rPr lang="en-US" altLang="ko-KR" sz="1400" dirty="0" err="1" smtClean="0"/>
              <a:t>i</a:t>
            </a:r>
            <a:r>
              <a:rPr lang="en-US" altLang="ko-KR" sz="1400" dirty="0" smtClean="0"/>
              <a:t> + j;</a:t>
            </a:r>
          </a:p>
          <a:p>
            <a:pPr defTabSz="180000"/>
            <a:r>
              <a:rPr lang="en-US" altLang="ko-KR" sz="1400" dirty="0" smtClean="0"/>
              <a:t>	}</a:t>
            </a:r>
          </a:p>
          <a:p>
            <a:pPr defTabSz="180000"/>
            <a:r>
              <a:rPr lang="en-US" altLang="ko-KR" sz="1400" dirty="0" smtClean="0"/>
              <a:t>	public </a:t>
            </a:r>
            <a:r>
              <a:rPr lang="en-US" altLang="ko-KR" sz="1400" dirty="0" smtClean="0">
                <a:solidFill>
                  <a:srgbClr val="FF0000"/>
                </a:solidFill>
              </a:rPr>
              <a:t>double</a:t>
            </a:r>
            <a:r>
              <a:rPr lang="en-US" altLang="ko-KR" sz="1400" dirty="0" smtClean="0"/>
              <a:t> </a:t>
            </a:r>
            <a:r>
              <a:rPr lang="en-US" altLang="ko-KR" sz="1400" b="1" dirty="0" err="1" smtClean="0"/>
              <a:t>getSum</a:t>
            </a:r>
            <a:r>
              <a:rPr lang="en-US" altLang="ko-KR" sz="1400" dirty="0" smtClean="0"/>
              <a:t>(</a:t>
            </a:r>
            <a:r>
              <a:rPr lang="en-US" altLang="ko-KR" sz="1400" dirty="0" err="1" smtClean="0"/>
              <a:t>int</a:t>
            </a:r>
            <a:r>
              <a:rPr lang="en-US" altLang="ko-KR" sz="1400" dirty="0" smtClean="0"/>
              <a:t> </a:t>
            </a:r>
            <a:r>
              <a:rPr lang="en-US" altLang="ko-KR" sz="1400" dirty="0" err="1" smtClean="0"/>
              <a:t>i</a:t>
            </a:r>
            <a:r>
              <a:rPr lang="en-US" altLang="ko-KR" sz="1400" dirty="0" smtClean="0"/>
              <a:t>, </a:t>
            </a:r>
            <a:r>
              <a:rPr lang="en-US" altLang="ko-KR" sz="1400" dirty="0" err="1" smtClean="0"/>
              <a:t>int</a:t>
            </a:r>
            <a:r>
              <a:rPr lang="en-US" altLang="ko-KR" sz="1400" dirty="0" smtClean="0"/>
              <a:t> j) {</a:t>
            </a:r>
          </a:p>
          <a:p>
            <a:pPr defTabSz="180000"/>
            <a:r>
              <a:rPr lang="en-US" altLang="ko-KR" sz="1400" dirty="0" smtClean="0"/>
              <a:t>		return (double)(</a:t>
            </a:r>
            <a:r>
              <a:rPr lang="en-US" altLang="ko-KR" sz="1400" dirty="0" err="1" smtClean="0"/>
              <a:t>i</a:t>
            </a:r>
            <a:r>
              <a:rPr lang="en-US" altLang="ko-KR" sz="1400" dirty="0" smtClean="0"/>
              <a:t> + j);</a:t>
            </a:r>
          </a:p>
          <a:p>
            <a:pPr defTabSz="180000"/>
            <a:r>
              <a:rPr lang="en-US" altLang="ko-KR" sz="1400" dirty="0" smtClean="0"/>
              <a:t>	}</a:t>
            </a:r>
          </a:p>
          <a:p>
            <a:pPr defTabSz="180000"/>
            <a:r>
              <a:rPr lang="en-US" altLang="ko-KR" sz="1400" dirty="0" smtClean="0"/>
              <a:t>}</a:t>
            </a:r>
            <a:endParaRPr lang="en-US" altLang="ko-KR" sz="14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42</a:t>
            </a:fld>
            <a:endParaRPr lang="ko-KR" altLang="en-US"/>
          </a:p>
        </p:txBody>
      </p:sp>
      <p:sp>
        <p:nvSpPr>
          <p:cNvPr id="5" name="모서리가 둥근 사각형 설명선 4"/>
          <p:cNvSpPr/>
          <p:nvPr/>
        </p:nvSpPr>
        <p:spPr>
          <a:xfrm>
            <a:off x="5796136" y="6019003"/>
            <a:ext cx="2088232" cy="612934"/>
          </a:xfrm>
          <a:prstGeom prst="wedgeRoundRectCallout">
            <a:avLst>
              <a:gd name="adj1" fmla="val -18261"/>
              <a:gd name="adj2" fmla="val -6592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ko-KR" altLang="en-US" sz="1000" dirty="0" smtClean="0">
                <a:latin typeface="+mn-ea"/>
              </a:rPr>
              <a:t>두 개의 </a:t>
            </a:r>
            <a:r>
              <a:rPr lang="en-US" altLang="ko-KR" sz="1000" dirty="0" err="1" smtClean="0">
                <a:latin typeface="+mn-ea"/>
              </a:rPr>
              <a:t>getSum</a:t>
            </a:r>
            <a:r>
              <a:rPr lang="en-US" altLang="ko-KR" sz="1000" dirty="0">
                <a:latin typeface="+mn-ea"/>
              </a:rPr>
              <a:t>() </a:t>
            </a:r>
            <a:r>
              <a:rPr lang="ko-KR" altLang="en-US" sz="1000" dirty="0" err="1" smtClean="0">
                <a:latin typeface="+mn-ea"/>
              </a:rPr>
              <a:t>메소드는</a:t>
            </a:r>
            <a:r>
              <a:rPr lang="ko-KR" altLang="en-US" sz="1000" dirty="0" smtClean="0">
                <a:latin typeface="+mn-ea"/>
              </a:rPr>
              <a:t>  매개변수의 </a:t>
            </a:r>
            <a:r>
              <a:rPr lang="ko-KR" altLang="en-US" sz="1000" dirty="0">
                <a:latin typeface="+mn-ea"/>
              </a:rPr>
              <a:t>개수</a:t>
            </a:r>
            <a:r>
              <a:rPr lang="en-US" altLang="ko-KR" sz="1000" dirty="0">
                <a:latin typeface="+mn-ea"/>
              </a:rPr>
              <a:t>, </a:t>
            </a:r>
            <a:r>
              <a:rPr lang="ko-KR" altLang="en-US" sz="1000" dirty="0">
                <a:latin typeface="+mn-ea"/>
              </a:rPr>
              <a:t>타입이 모두 </a:t>
            </a:r>
            <a:r>
              <a:rPr lang="ko-KR" altLang="en-US" sz="1000" dirty="0" smtClean="0">
                <a:latin typeface="+mn-ea"/>
              </a:rPr>
              <a:t>같기 때문에 </a:t>
            </a:r>
            <a:r>
              <a:rPr lang="ko-KR" altLang="en-US" sz="1000" dirty="0" err="1">
                <a:latin typeface="+mn-ea"/>
              </a:rPr>
              <a:t>메소드</a:t>
            </a:r>
            <a:r>
              <a:rPr lang="ko-KR" altLang="en-US" sz="1000" dirty="0">
                <a:latin typeface="+mn-ea"/>
              </a:rPr>
              <a:t> 오버로딩 실패</a:t>
            </a:r>
          </a:p>
        </p:txBody>
      </p:sp>
    </p:spTree>
    <p:extLst>
      <p:ext uri="{BB962C8B-B14F-4D97-AF65-F5344CB8AC3E}">
        <p14:creationId xmlns:p14="http://schemas.microsoft.com/office/powerpoint/2010/main" val="86621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/>
              <a:t>오버로딩된</a:t>
            </a:r>
            <a:r>
              <a:rPr lang="ko-KR" altLang="en-US" dirty="0"/>
              <a:t> </a:t>
            </a:r>
            <a:r>
              <a:rPr lang="ko-KR" altLang="en-US" dirty="0" err="1"/>
              <a:t>메소드</a:t>
            </a:r>
            <a:r>
              <a:rPr lang="ko-KR" altLang="en-US" dirty="0"/>
              <a:t> 호출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43</a:t>
            </a:fld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18" y="1988840"/>
            <a:ext cx="8709660" cy="313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객체의 소멸과 가비지 컬렉션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smtClean="0"/>
              <a:t>객체 소멸</a:t>
            </a:r>
            <a:endParaRPr lang="en-US" altLang="ko-KR" smtClean="0"/>
          </a:p>
          <a:p>
            <a:pPr lvl="1"/>
            <a:r>
              <a:rPr lang="en-US" altLang="ko-KR" smtClean="0"/>
              <a:t>new</a:t>
            </a:r>
            <a:r>
              <a:rPr lang="ko-KR" altLang="en-US" smtClean="0"/>
              <a:t>에 의해 할당된 객체 메모리를 자바 가상 기계의 가용 메모리로 되돌려 주는 행위</a:t>
            </a:r>
            <a:endParaRPr lang="en-US" altLang="ko-KR" smtClean="0"/>
          </a:p>
          <a:p>
            <a:r>
              <a:rPr lang="ko-KR" altLang="en-US" smtClean="0"/>
              <a:t>자바 응용프로그램에서 임의로 객체</a:t>
            </a:r>
            <a:r>
              <a:rPr lang="en-US" altLang="ko-KR" smtClean="0"/>
              <a:t> </a:t>
            </a:r>
            <a:r>
              <a:rPr lang="ko-KR" altLang="en-US" smtClean="0"/>
              <a:t>소멸할 수 없음</a:t>
            </a:r>
            <a:endParaRPr lang="en-US" altLang="ko-KR" smtClean="0"/>
          </a:p>
          <a:p>
            <a:pPr lvl="1"/>
            <a:r>
              <a:rPr lang="ko-KR" altLang="en-US" smtClean="0"/>
              <a:t>객체 소멸은 자바 가상 기계의 고유한 역할</a:t>
            </a:r>
            <a:endParaRPr lang="en-US" altLang="ko-KR" smtClean="0"/>
          </a:p>
          <a:p>
            <a:pPr lvl="1"/>
            <a:r>
              <a:rPr lang="ko-KR" altLang="en-US" smtClean="0"/>
              <a:t>자바 개발자에게는 매우 다행스러운 기능</a:t>
            </a:r>
            <a:endParaRPr lang="en-US" altLang="ko-KR" smtClean="0"/>
          </a:p>
          <a:p>
            <a:pPr lvl="2"/>
            <a:r>
              <a:rPr lang="en-US" altLang="ko-KR" smtClean="0"/>
              <a:t>C/C++</a:t>
            </a:r>
            <a:r>
              <a:rPr lang="ko-KR" altLang="en-US" smtClean="0"/>
              <a:t>에서는 할당받은 객체를 개발자가 되돌려 주어야 함</a:t>
            </a:r>
            <a:endParaRPr lang="en-US" altLang="ko-KR" smtClean="0"/>
          </a:p>
          <a:p>
            <a:pPr lvl="3"/>
            <a:r>
              <a:rPr lang="en-US" altLang="ko-KR" smtClean="0"/>
              <a:t>C/C++</a:t>
            </a:r>
            <a:r>
              <a:rPr lang="ko-KR" altLang="en-US" smtClean="0"/>
              <a:t> 프로그램 작성을 어렵게 만드는 요인</a:t>
            </a:r>
            <a:endParaRPr lang="en-US" altLang="ko-KR" smtClean="0"/>
          </a:p>
          <a:p>
            <a:r>
              <a:rPr lang="ko-KR" altLang="en-US" smtClean="0"/>
              <a:t>가비지</a:t>
            </a:r>
            <a:endParaRPr lang="en-US" altLang="ko-KR" smtClean="0"/>
          </a:p>
          <a:p>
            <a:pPr lvl="1"/>
            <a:r>
              <a:rPr lang="ko-KR" altLang="en-US" smtClean="0"/>
              <a:t>가리키는 레퍼런스가 하나도 없는 객체</a:t>
            </a:r>
            <a:endParaRPr lang="en-US" altLang="ko-KR" smtClean="0"/>
          </a:p>
          <a:p>
            <a:pPr lvl="2"/>
            <a:r>
              <a:rPr lang="ko-KR" altLang="en-US" smtClean="0"/>
              <a:t>누구도 사용할 수 없게 된 메모리</a:t>
            </a:r>
            <a:endParaRPr lang="en-US" altLang="ko-KR" smtClean="0"/>
          </a:p>
          <a:p>
            <a:r>
              <a:rPr lang="ko-KR" altLang="en-US" smtClean="0"/>
              <a:t>가비지 켈렉션</a:t>
            </a:r>
            <a:endParaRPr lang="en-US" altLang="ko-KR" smtClean="0"/>
          </a:p>
          <a:p>
            <a:pPr lvl="1"/>
            <a:r>
              <a:rPr lang="ko-KR" altLang="en-US" smtClean="0"/>
              <a:t>자바 가상 기계의 가비지 컬렉터가 자동으로 가비지 수집 반환</a:t>
            </a:r>
            <a:endParaRPr lang="en-US" altLang="ko-KR" smtClean="0"/>
          </a:p>
          <a:p>
            <a:pPr lvl="1"/>
            <a:endParaRPr lang="en-US" altLang="ko-KR" smtClean="0"/>
          </a:p>
          <a:p>
            <a:pPr lvl="1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47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err="1" smtClean="0"/>
              <a:t>가비지</a:t>
            </a:r>
            <a:r>
              <a:rPr lang="ko-KR" altLang="en-US" dirty="0" smtClean="0"/>
              <a:t> 사례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45</a:t>
            </a:fld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8" y="1988840"/>
            <a:ext cx="7880985" cy="266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39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예제 </a:t>
            </a:r>
            <a:r>
              <a:rPr lang="en-US" altLang="ko-KR" dirty="0" smtClean="0"/>
              <a:t>4-9 : </a:t>
            </a:r>
            <a:r>
              <a:rPr lang="ko-KR" altLang="en-US" dirty="0" err="1" smtClean="0"/>
              <a:t>가비지</a:t>
            </a:r>
            <a:r>
              <a:rPr lang="ko-KR" altLang="en-US" dirty="0" err="1"/>
              <a:t>의</a:t>
            </a:r>
            <a:r>
              <a:rPr lang="ko-KR" altLang="en-US" dirty="0" smtClean="0"/>
              <a:t> 발생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29689" y="1313527"/>
            <a:ext cx="43075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다음 </a:t>
            </a:r>
            <a:r>
              <a:rPr lang="ko-KR" altLang="en-US" sz="14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코드에서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언제 </a:t>
            </a:r>
            <a:r>
              <a:rPr lang="ko-KR" altLang="en-US" sz="1400" dirty="0" err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가비지가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발생하는지 설명하라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.</a:t>
            </a:r>
            <a:endParaRPr lang="ko-KR" altLang="en-US" sz="1400" dirty="0" err="1" smtClean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5" name="슬라이드 번호 개체 틀 1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46</a:t>
            </a:fld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738435" y="1661600"/>
            <a:ext cx="5688632" cy="212365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200" dirty="0"/>
              <a:t>public class </a:t>
            </a:r>
            <a:r>
              <a:rPr lang="en-US" altLang="ko-KR" sz="1200" dirty="0" err="1"/>
              <a:t>GarbageEx</a:t>
            </a:r>
            <a:r>
              <a:rPr lang="en-US" altLang="ko-KR" sz="1200" dirty="0"/>
              <a:t> {</a:t>
            </a:r>
          </a:p>
          <a:p>
            <a:pPr defTabSz="180000"/>
            <a:r>
              <a:rPr lang="en-US" altLang="ko-KR" sz="1200" dirty="0" smtClean="0"/>
              <a:t>	public </a:t>
            </a:r>
            <a:r>
              <a:rPr lang="en-US" altLang="ko-KR" sz="1200" dirty="0"/>
              <a:t>static void main(String[] </a:t>
            </a:r>
            <a:r>
              <a:rPr lang="en-US" altLang="ko-KR" sz="1200" dirty="0" err="1"/>
              <a:t>args</a:t>
            </a:r>
            <a:r>
              <a:rPr lang="en-US" altLang="ko-KR" sz="1200" dirty="0"/>
              <a:t>) {</a:t>
            </a:r>
          </a:p>
          <a:p>
            <a:pPr defTabSz="180000"/>
            <a:r>
              <a:rPr lang="en-US" altLang="ko-KR" sz="1200" dirty="0" smtClean="0"/>
              <a:t>		String </a:t>
            </a:r>
            <a:r>
              <a:rPr lang="en-US" altLang="ko-KR" sz="1200" dirty="0"/>
              <a:t>a = new String("Good");</a:t>
            </a:r>
          </a:p>
          <a:p>
            <a:pPr defTabSz="180000"/>
            <a:r>
              <a:rPr lang="en-US" altLang="ko-KR" sz="1200" dirty="0" smtClean="0"/>
              <a:t>		String </a:t>
            </a:r>
            <a:r>
              <a:rPr lang="en-US" altLang="ko-KR" sz="1200" dirty="0"/>
              <a:t>b = new String("Bad");</a:t>
            </a:r>
          </a:p>
          <a:p>
            <a:pPr defTabSz="180000"/>
            <a:r>
              <a:rPr lang="en-US" altLang="ko-KR" sz="1200" dirty="0" smtClean="0"/>
              <a:t>		String </a:t>
            </a:r>
            <a:r>
              <a:rPr lang="en-US" altLang="ko-KR" sz="1200" dirty="0"/>
              <a:t>c = new String("Normal");</a:t>
            </a:r>
          </a:p>
          <a:p>
            <a:pPr defTabSz="180000"/>
            <a:r>
              <a:rPr lang="en-US" altLang="ko-KR" sz="1200" dirty="0" smtClean="0"/>
              <a:t>		String </a:t>
            </a:r>
            <a:r>
              <a:rPr lang="en-US" altLang="ko-KR" sz="1200" dirty="0"/>
              <a:t>d, e;</a:t>
            </a:r>
          </a:p>
          <a:p>
            <a:pPr defTabSz="180000"/>
            <a:r>
              <a:rPr lang="en-US" altLang="ko-KR" sz="1200" dirty="0" smtClean="0"/>
              <a:t>		a </a:t>
            </a:r>
            <a:r>
              <a:rPr lang="en-US" altLang="ko-KR" sz="1200" dirty="0"/>
              <a:t>= null; </a:t>
            </a:r>
          </a:p>
          <a:p>
            <a:pPr defTabSz="180000"/>
            <a:r>
              <a:rPr lang="en-US" altLang="ko-KR" sz="1200" dirty="0" smtClean="0"/>
              <a:t>		d </a:t>
            </a:r>
            <a:r>
              <a:rPr lang="en-US" altLang="ko-KR" sz="1200" dirty="0"/>
              <a:t>= c;</a:t>
            </a:r>
          </a:p>
          <a:p>
            <a:pPr defTabSz="180000"/>
            <a:r>
              <a:rPr lang="en-US" altLang="ko-KR" sz="1200" dirty="0" smtClean="0"/>
              <a:t>		c </a:t>
            </a:r>
            <a:r>
              <a:rPr lang="en-US" altLang="ko-KR" sz="1200" dirty="0"/>
              <a:t>= null;</a:t>
            </a:r>
          </a:p>
          <a:p>
            <a:pPr defTabSz="180000"/>
            <a:r>
              <a:rPr lang="en-US" altLang="ko-KR" sz="1200" dirty="0" smtClean="0"/>
              <a:t>	}</a:t>
            </a:r>
            <a:endParaRPr lang="en-US" altLang="ko-KR" sz="1200" dirty="0"/>
          </a:p>
          <a:p>
            <a:pPr defTabSz="180000"/>
            <a:r>
              <a:rPr lang="en-US" altLang="ko-KR" sz="1200" dirty="0"/>
              <a:t>}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541" y="3933056"/>
            <a:ext cx="5814419" cy="263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8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가비지 컬렉션</a:t>
            </a:r>
            <a:endParaRPr lang="ko-KR" altLang="en-US" dirty="0"/>
          </a:p>
        </p:txBody>
      </p:sp>
      <p:sp>
        <p:nvSpPr>
          <p:cNvPr id="8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err="1" smtClean="0"/>
              <a:t>가비지</a:t>
            </a:r>
            <a:r>
              <a:rPr lang="ko-KR" altLang="en-US" dirty="0" smtClean="0"/>
              <a:t> 컬렉션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자바에서 </a:t>
            </a:r>
            <a:r>
              <a:rPr lang="ko-KR" altLang="en-US" dirty="0" err="1" smtClean="0"/>
              <a:t>가비지를</a:t>
            </a:r>
            <a:r>
              <a:rPr lang="ko-KR" altLang="en-US" dirty="0" smtClean="0"/>
              <a:t> 자동 회수하는 과정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가용 메모리로 반환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가비지</a:t>
            </a:r>
            <a:r>
              <a:rPr lang="ko-KR" altLang="en-US" dirty="0" smtClean="0"/>
              <a:t> 컬렉션 </a:t>
            </a:r>
            <a:r>
              <a:rPr lang="ko-KR" altLang="en-US" dirty="0" err="1" smtClean="0"/>
              <a:t>스레드에</a:t>
            </a:r>
            <a:r>
              <a:rPr lang="ko-KR" altLang="en-US" dirty="0" smtClean="0"/>
              <a:t> 의해 수행</a:t>
            </a:r>
            <a:endParaRPr lang="en-US" altLang="ko-KR" dirty="0" smtClean="0"/>
          </a:p>
          <a:p>
            <a:r>
              <a:rPr lang="ko-KR" altLang="en-US" dirty="0" smtClean="0"/>
              <a:t>개발자에 의한 강제 </a:t>
            </a:r>
            <a:r>
              <a:rPr lang="ko-KR" altLang="en-US" dirty="0" err="1" smtClean="0"/>
              <a:t>가비지</a:t>
            </a:r>
            <a:r>
              <a:rPr lang="ko-KR" altLang="en-US" dirty="0" smtClean="0"/>
              <a:t> 컬렉션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System </a:t>
            </a:r>
            <a:r>
              <a:rPr lang="ko-KR" altLang="en-US" dirty="0" smtClean="0"/>
              <a:t>또는 </a:t>
            </a:r>
            <a:r>
              <a:rPr lang="en-US" altLang="ko-KR" dirty="0" smtClean="0"/>
              <a:t>Runtime </a:t>
            </a:r>
            <a:r>
              <a:rPr lang="ko-KR" altLang="en-US" dirty="0" smtClean="0"/>
              <a:t>객체의 </a:t>
            </a:r>
            <a:r>
              <a:rPr lang="en-US" altLang="ko-KR" dirty="0" err="1" smtClean="0"/>
              <a:t>gc</a:t>
            </a:r>
            <a:r>
              <a:rPr lang="en-US" altLang="ko-KR" dirty="0" smtClean="0"/>
              <a:t>() </a:t>
            </a:r>
            <a:r>
              <a:rPr lang="ko-KR" altLang="en-US" dirty="0" err="1" smtClean="0"/>
              <a:t>메소드</a:t>
            </a:r>
            <a:r>
              <a:rPr lang="ko-KR" altLang="en-US" dirty="0" smtClean="0"/>
              <a:t> 호출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2"/>
            <a:r>
              <a:rPr lang="ko-KR" altLang="en-US" dirty="0" smtClean="0"/>
              <a:t>이 코드는 자바 가상 기계에 강력한 </a:t>
            </a:r>
            <a:r>
              <a:rPr lang="ko-KR" altLang="en-US" dirty="0" err="1" smtClean="0"/>
              <a:t>가비지</a:t>
            </a:r>
            <a:r>
              <a:rPr lang="ko-KR" altLang="en-US" dirty="0" smtClean="0"/>
              <a:t> 컬렉션 요청</a:t>
            </a:r>
            <a:endParaRPr lang="en-US" altLang="ko-KR" dirty="0" smtClean="0"/>
          </a:p>
          <a:p>
            <a:pPr lvl="3"/>
            <a:r>
              <a:rPr lang="ko-KR" altLang="en-US" dirty="0" smtClean="0"/>
              <a:t>그러나 자바 가상 기계가 </a:t>
            </a:r>
            <a:r>
              <a:rPr lang="ko-KR" altLang="en-US" dirty="0" err="1" smtClean="0"/>
              <a:t>가비지</a:t>
            </a:r>
            <a:r>
              <a:rPr lang="ko-KR" altLang="en-US" dirty="0" smtClean="0"/>
              <a:t> 컬렉션 시점을 전적으로 판단</a:t>
            </a:r>
            <a:endParaRPr lang="en-US" altLang="ko-KR" dirty="0" smtClean="0"/>
          </a:p>
          <a:p>
            <a:pPr lvl="2"/>
            <a:endParaRPr lang="en-US" altLang="ko-KR" dirty="0" smtClean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47</a:t>
            </a:fld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408237" y="3907795"/>
            <a:ext cx="4181560" cy="3385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600" dirty="0" err="1"/>
              <a:t>System.gc</a:t>
            </a:r>
            <a:r>
              <a:rPr lang="en-US" altLang="ko-KR" sz="1600" dirty="0"/>
              <a:t>(); // </a:t>
            </a:r>
            <a:r>
              <a:rPr lang="ko-KR" altLang="en-US" sz="1600" dirty="0" err="1"/>
              <a:t>가비지</a:t>
            </a:r>
            <a:r>
              <a:rPr lang="ko-KR" altLang="en-US" sz="1600" dirty="0"/>
              <a:t> 컬렉션 작동 요청</a:t>
            </a:r>
            <a:endParaRPr lang="en-US" altLang="ko-KR" sz="1600" dirty="0" smtClean="0"/>
          </a:p>
        </p:txBody>
      </p:sp>
    </p:spTree>
    <p:extLst>
      <p:ext uri="{BB962C8B-B14F-4D97-AF65-F5344CB8AC3E}">
        <p14:creationId xmlns:p14="http://schemas.microsoft.com/office/powerpoint/2010/main" val="407073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접근 지정자 이해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48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836712"/>
            <a:ext cx="5616624" cy="593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5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자바의 패키지 개념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dirty="0" smtClean="0"/>
              <a:t>패키지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관련 있는 클래스 파일</a:t>
            </a:r>
            <a:r>
              <a:rPr lang="en-US" altLang="ko-KR" dirty="0" smtClean="0"/>
              <a:t>(</a:t>
            </a:r>
            <a:r>
              <a:rPr lang="ko-KR" altLang="en-US" dirty="0" err="1" smtClean="0"/>
              <a:t>컴파일된</a:t>
            </a:r>
            <a:r>
              <a:rPr lang="ko-KR" altLang="en-US" dirty="0" smtClean="0"/>
              <a:t> </a:t>
            </a:r>
            <a:r>
              <a:rPr lang="en-US" altLang="ko-KR" dirty="0" smtClean="0"/>
              <a:t>.class)</a:t>
            </a:r>
            <a:r>
              <a:rPr lang="ko-KR" altLang="en-US" dirty="0" smtClean="0"/>
              <a:t>을 저장하는 디렉터리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자바 응용프로그램은 하나 이상의 패키지로 구성</a:t>
            </a:r>
            <a:endParaRPr lang="en-US" altLang="ko-KR" dirty="0" smtClean="0"/>
          </a:p>
          <a:p>
            <a:pPr lvl="1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49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03" y="3068960"/>
            <a:ext cx="757809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85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객체 지향의 특성 </a:t>
            </a:r>
            <a:r>
              <a:rPr lang="en-US" altLang="ko-KR" smtClean="0"/>
              <a:t>: </a:t>
            </a:r>
            <a:r>
              <a:rPr lang="ko-KR" altLang="en-US" smtClean="0"/>
              <a:t>상속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"/>
          </p:nvPr>
        </p:nvSpPr>
        <p:spPr>
          <a:xfrm>
            <a:off x="612648" y="1340768"/>
            <a:ext cx="8153400" cy="2664296"/>
          </a:xfrm>
        </p:spPr>
        <p:txBody>
          <a:bodyPr>
            <a:normAutofit fontScale="92500" lnSpcReduction="20000"/>
          </a:bodyPr>
          <a:lstStyle/>
          <a:p>
            <a:r>
              <a:rPr lang="ko-KR" altLang="en-US" dirty="0" smtClean="0"/>
              <a:t>상속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상위 개체의 속성이 하위 개체에 물려짐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하위 객체가 상위 개체의 속성을 모두 가지는 관계</a:t>
            </a:r>
            <a:endParaRPr lang="en-US" altLang="ko-KR" dirty="0" smtClean="0"/>
          </a:p>
          <a:p>
            <a:r>
              <a:rPr lang="ko-KR" altLang="en-US" dirty="0" err="1" smtClean="0"/>
              <a:t>실세계의</a:t>
            </a:r>
            <a:r>
              <a:rPr lang="ko-KR" altLang="en-US" dirty="0" smtClean="0"/>
              <a:t> 상속 사례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유전적 상속 관계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나무는 식물의 속성과 생물의 속성을 모두 가짐</a:t>
            </a:r>
            <a:endParaRPr lang="en-US" altLang="ko-KR" dirty="0" smtClean="0"/>
          </a:p>
          <a:p>
            <a:pPr lvl="3"/>
            <a:r>
              <a:rPr lang="ko-KR" altLang="en-US" dirty="0" smtClean="0"/>
              <a:t>그러므로 나무는 식물이다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나무는 </a:t>
            </a:r>
            <a:r>
              <a:rPr lang="ko-KR" altLang="en-US" dirty="0" err="1" smtClean="0"/>
              <a:t>생물이다하고</a:t>
            </a:r>
            <a:r>
              <a:rPr lang="ko-KR" altLang="en-US" dirty="0" smtClean="0"/>
              <a:t> 할 수 있음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사람은 생물의 속성은 가지지만 식물의 속성은 가지고 있지 않음</a:t>
            </a:r>
            <a:endParaRPr lang="en-US" altLang="ko-KR" dirty="0" smtClean="0"/>
          </a:p>
          <a:p>
            <a:pPr lvl="3"/>
            <a:r>
              <a:rPr lang="ko-KR" altLang="en-US" dirty="0" smtClean="0"/>
              <a:t>그러므로 사람은 생물이다라고 할 수 있지만</a:t>
            </a:r>
            <a:r>
              <a:rPr lang="en-US" altLang="ko-KR" dirty="0" smtClean="0"/>
              <a:t>, </a:t>
            </a:r>
            <a:r>
              <a:rPr lang="ko-KR" altLang="en-US" dirty="0" smtClean="0"/>
              <a:t>하지만 사람은 식물이다라고 할 수 없음</a:t>
            </a:r>
            <a:endParaRPr lang="en-US" altLang="ko-KR" dirty="0" smtClean="0"/>
          </a:p>
          <a:p>
            <a:endParaRPr lang="en-US" altLang="ko-KR" dirty="0" smtClean="0"/>
          </a:p>
          <a:p>
            <a:pPr lvl="1"/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5</a:t>
            </a:fld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933056"/>
            <a:ext cx="5616624" cy="2424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042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접근 지정자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12648" y="1340768"/>
            <a:ext cx="8153400" cy="3096344"/>
          </a:xfrm>
        </p:spPr>
        <p:txBody>
          <a:bodyPr>
            <a:normAutofit fontScale="92500" lnSpcReduction="20000"/>
          </a:bodyPr>
          <a:lstStyle/>
          <a:p>
            <a:r>
              <a:rPr lang="ko-KR" altLang="en-US" sz="2000" dirty="0" smtClean="0"/>
              <a:t>자바의 접근 지정자</a:t>
            </a:r>
            <a:endParaRPr lang="en-US" altLang="ko-KR" sz="2000" dirty="0" smtClean="0"/>
          </a:p>
          <a:p>
            <a:pPr lvl="1"/>
            <a:r>
              <a:rPr lang="en-US" altLang="ko-KR" sz="1800" dirty="0" smtClean="0"/>
              <a:t>4</a:t>
            </a:r>
            <a:r>
              <a:rPr lang="ko-KR" altLang="en-US" sz="1800" dirty="0" smtClean="0"/>
              <a:t>가지</a:t>
            </a:r>
            <a:endParaRPr lang="en-US" altLang="ko-KR" sz="1800" dirty="0" smtClean="0"/>
          </a:p>
          <a:p>
            <a:pPr lvl="2"/>
            <a:r>
              <a:rPr lang="en-US" altLang="ko-KR" sz="1600" dirty="0" smtClean="0"/>
              <a:t>private, protected, public, </a:t>
            </a:r>
            <a:r>
              <a:rPr lang="ko-KR" altLang="en-US" sz="1600" dirty="0" smtClean="0"/>
              <a:t>디폴트</a:t>
            </a:r>
            <a:r>
              <a:rPr lang="en-US" altLang="ko-KR" sz="1600" dirty="0" smtClean="0"/>
              <a:t>(</a:t>
            </a:r>
            <a:r>
              <a:rPr lang="ko-KR" altLang="en-US" sz="1600" dirty="0" err="1" smtClean="0"/>
              <a:t>접근지정자</a:t>
            </a:r>
            <a:r>
              <a:rPr lang="ko-KR" altLang="en-US" sz="1600" dirty="0" smtClean="0"/>
              <a:t> 생략</a:t>
            </a:r>
            <a:r>
              <a:rPr lang="en-US" altLang="ko-KR" sz="1600" dirty="0" smtClean="0"/>
              <a:t>)</a:t>
            </a:r>
          </a:p>
          <a:p>
            <a:endParaRPr lang="en-US" altLang="ko-KR" sz="2000" dirty="0" smtClean="0"/>
          </a:p>
          <a:p>
            <a:r>
              <a:rPr lang="ko-KR" altLang="en-US" sz="2000" dirty="0" smtClean="0"/>
              <a:t>접근 지정자의 목적</a:t>
            </a:r>
            <a:endParaRPr lang="en-US" altLang="ko-KR" sz="2000" dirty="0" smtClean="0"/>
          </a:p>
          <a:p>
            <a:pPr lvl="1"/>
            <a:r>
              <a:rPr lang="ko-KR" altLang="en-US" sz="1800" dirty="0" smtClean="0"/>
              <a:t>클래스나 일부 멤버를 공개하여 다른 클래스에서 접근하도록 허용</a:t>
            </a:r>
            <a:endParaRPr lang="en-US" altLang="ko-KR" sz="1800" dirty="0" smtClean="0"/>
          </a:p>
          <a:p>
            <a:pPr lvl="1"/>
            <a:r>
              <a:rPr lang="ko-KR" altLang="en-US" sz="1800" dirty="0" smtClean="0"/>
              <a:t>객체 지향 언어의 캡슐화 정책은 멤버를 보호하는 것</a:t>
            </a:r>
            <a:endParaRPr lang="en-US" altLang="ko-KR" sz="1800" dirty="0" smtClean="0"/>
          </a:p>
          <a:p>
            <a:pPr lvl="2"/>
            <a:r>
              <a:rPr lang="ko-KR" altLang="en-US" sz="1600" dirty="0" smtClean="0"/>
              <a:t>접근 지정은 캡슐화에 묶인 보호를 일부 해제할 목적</a:t>
            </a:r>
            <a:endParaRPr lang="en-US" altLang="ko-KR" sz="1600" dirty="0" smtClean="0"/>
          </a:p>
          <a:p>
            <a:endParaRPr lang="en-US" altLang="ko-KR" sz="2000" dirty="0" smtClean="0"/>
          </a:p>
          <a:p>
            <a:r>
              <a:rPr lang="ko-KR" altLang="en-US" sz="2000" dirty="0" smtClean="0"/>
              <a:t>접근 지정자에 따른 클래스나 멤버의 공개 범위</a:t>
            </a:r>
            <a:endParaRPr lang="ko-KR" altLang="en-US" sz="20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50</a:t>
            </a:fld>
            <a:endParaRPr lang="ko-KR" altLang="en-US"/>
          </a:p>
        </p:txBody>
      </p:sp>
      <p:sp>
        <p:nvSpPr>
          <p:cNvPr id="7" name="타원 6"/>
          <p:cNvSpPr/>
          <p:nvPr/>
        </p:nvSpPr>
        <p:spPr>
          <a:xfrm>
            <a:off x="1979712" y="4797151"/>
            <a:ext cx="864096" cy="50405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dirty="0" smtClean="0">
                <a:solidFill>
                  <a:schemeClr val="tx1"/>
                </a:solidFill>
              </a:rPr>
              <a:t>private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8" name="타원 7"/>
          <p:cNvSpPr/>
          <p:nvPr/>
        </p:nvSpPr>
        <p:spPr>
          <a:xfrm>
            <a:off x="1763688" y="4730327"/>
            <a:ext cx="2304256" cy="6428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solidFill>
                <a:schemeClr val="tx1"/>
              </a:solidFill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032829" y="4931553"/>
            <a:ext cx="6463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200" dirty="0" smtClean="0"/>
              <a:t>디폴</a:t>
            </a:r>
            <a:r>
              <a:rPr lang="ko-KR" altLang="en-US" sz="1200" dirty="0"/>
              <a:t>트</a:t>
            </a:r>
          </a:p>
        </p:txBody>
      </p:sp>
      <p:sp>
        <p:nvSpPr>
          <p:cNvPr id="10" name="타원 9"/>
          <p:cNvSpPr/>
          <p:nvPr/>
        </p:nvSpPr>
        <p:spPr>
          <a:xfrm>
            <a:off x="1619672" y="4653135"/>
            <a:ext cx="3960440" cy="7920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solidFill>
                <a:schemeClr val="tx1"/>
              </a:solidFill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248440" y="4882492"/>
            <a:ext cx="10808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600" dirty="0" smtClean="0"/>
              <a:t>protected</a:t>
            </a:r>
            <a:endParaRPr lang="ko-KR" altLang="en-US" sz="1600" dirty="0"/>
          </a:p>
        </p:txBody>
      </p:sp>
      <p:sp>
        <p:nvSpPr>
          <p:cNvPr id="12" name="타원 11"/>
          <p:cNvSpPr/>
          <p:nvPr/>
        </p:nvSpPr>
        <p:spPr>
          <a:xfrm>
            <a:off x="1511660" y="4437112"/>
            <a:ext cx="6012668" cy="129614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50" dirty="0">
              <a:solidFill>
                <a:schemeClr val="tx1"/>
              </a:solidFill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767576" y="4730327"/>
            <a:ext cx="13115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3200" dirty="0" smtClean="0"/>
              <a:t>public</a:t>
            </a:r>
            <a:endParaRPr lang="ko-KR" altLang="en-US" sz="3200" dirty="0"/>
          </a:p>
        </p:txBody>
      </p:sp>
      <p:cxnSp>
        <p:nvCxnSpPr>
          <p:cNvPr id="17" name="직선 연결선 16"/>
          <p:cNvCxnSpPr/>
          <p:nvPr/>
        </p:nvCxnSpPr>
        <p:spPr>
          <a:xfrm>
            <a:off x="2771800" y="5871097"/>
            <a:ext cx="0" cy="4320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4067944" y="5877271"/>
            <a:ext cx="0" cy="4320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>
            <a:off x="5796136" y="5877271"/>
            <a:ext cx="0" cy="4320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227743" y="5877271"/>
            <a:ext cx="15039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/>
              <a:t>외부로부터 완벽차단</a:t>
            </a:r>
            <a:endParaRPr lang="ko-KR" altLang="en-US" sz="1100" dirty="0"/>
          </a:p>
        </p:txBody>
      </p:sp>
      <p:sp>
        <p:nvSpPr>
          <p:cNvPr id="22" name="TextBox 21"/>
          <p:cNvSpPr txBox="1"/>
          <p:nvPr/>
        </p:nvSpPr>
        <p:spPr>
          <a:xfrm>
            <a:off x="2731681" y="5906001"/>
            <a:ext cx="135806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050" dirty="0" smtClean="0"/>
              <a:t>동일 패키지에 허용</a:t>
            </a:r>
            <a:endParaRPr lang="ko-KR" altLang="en-US" sz="1050" dirty="0"/>
          </a:p>
        </p:txBody>
      </p:sp>
      <p:sp>
        <p:nvSpPr>
          <p:cNvPr id="23" name="TextBox 22"/>
          <p:cNvSpPr txBox="1"/>
          <p:nvPr/>
        </p:nvSpPr>
        <p:spPr>
          <a:xfrm>
            <a:off x="4304930" y="5733255"/>
            <a:ext cx="141256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/>
              <a:t>동일 패키지와</a:t>
            </a:r>
            <a:endParaRPr lang="en-US" altLang="ko-KR" sz="1100" dirty="0" smtClean="0"/>
          </a:p>
          <a:p>
            <a:r>
              <a:rPr lang="ko-KR" altLang="en-US" sz="1100" dirty="0" smtClean="0"/>
              <a:t>자식 클래스에 허용</a:t>
            </a:r>
            <a:endParaRPr lang="ko-KR" altLang="en-US" sz="1100" dirty="0"/>
          </a:p>
        </p:txBody>
      </p:sp>
      <p:sp>
        <p:nvSpPr>
          <p:cNvPr id="24" name="TextBox 23"/>
          <p:cNvSpPr txBox="1"/>
          <p:nvPr/>
        </p:nvSpPr>
        <p:spPr>
          <a:xfrm>
            <a:off x="5823730" y="5877271"/>
            <a:ext cx="14125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 smtClean="0"/>
              <a:t>모든 클래스에 허용</a:t>
            </a:r>
            <a:endParaRPr lang="ko-KR" altLang="en-US" sz="1100" dirty="0"/>
          </a:p>
        </p:txBody>
      </p:sp>
      <p:cxnSp>
        <p:nvCxnSpPr>
          <p:cNvPr id="30" name="직선 화살표 연결선 29"/>
          <p:cNvCxnSpPr/>
          <p:nvPr/>
        </p:nvCxnSpPr>
        <p:spPr>
          <a:xfrm>
            <a:off x="1331640" y="6138881"/>
            <a:ext cx="6552728" cy="0"/>
          </a:xfrm>
          <a:prstGeom prst="straightConnector1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55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클래스 접근 지정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ko-KR" altLang="en-US" sz="1800" dirty="0" smtClean="0"/>
              <a:t>클래스 접근지정</a:t>
            </a:r>
            <a:endParaRPr lang="en-US" altLang="ko-KR" sz="1800" dirty="0" smtClean="0"/>
          </a:p>
          <a:p>
            <a:pPr lvl="1"/>
            <a:r>
              <a:rPr lang="ko-KR" altLang="en-US" sz="1600" dirty="0" smtClean="0"/>
              <a:t>다른 클래스에서 사용하도록 허용할 지 지정</a:t>
            </a:r>
            <a:endParaRPr lang="en-US" altLang="ko-KR" sz="1600" dirty="0"/>
          </a:p>
          <a:p>
            <a:pPr lvl="1"/>
            <a:r>
              <a:rPr lang="en-US" altLang="ko-KR" sz="1600" dirty="0" smtClean="0"/>
              <a:t>public </a:t>
            </a:r>
            <a:r>
              <a:rPr lang="ko-KR" altLang="en-US" sz="1600" dirty="0" smtClean="0"/>
              <a:t>클래스</a:t>
            </a:r>
            <a:endParaRPr lang="en-US" altLang="ko-KR" sz="1600" dirty="0"/>
          </a:p>
          <a:p>
            <a:pPr lvl="2"/>
            <a:r>
              <a:rPr lang="ko-KR" altLang="en-US" sz="1600" dirty="0" smtClean="0"/>
              <a:t>다른 </a:t>
            </a:r>
            <a:r>
              <a:rPr lang="ko-KR" altLang="en-US" sz="1600" dirty="0"/>
              <a:t>모든 </a:t>
            </a:r>
            <a:r>
              <a:rPr lang="ko-KR" altLang="en-US" sz="1600" dirty="0" smtClean="0"/>
              <a:t>클래스에게 접근 허용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디폴트 클래스</a:t>
            </a:r>
            <a:r>
              <a:rPr lang="en-US" altLang="ko-KR" sz="1600" dirty="0" smtClean="0"/>
              <a:t>(</a:t>
            </a:r>
            <a:r>
              <a:rPr lang="ko-KR" altLang="en-US" sz="1600" dirty="0" err="1" smtClean="0"/>
              <a:t>접근지정자</a:t>
            </a:r>
            <a:r>
              <a:rPr lang="ko-KR" altLang="en-US" sz="1600" dirty="0" smtClean="0"/>
              <a:t> 생략</a:t>
            </a:r>
            <a:r>
              <a:rPr lang="en-US" altLang="ko-KR" sz="1600" dirty="0" smtClean="0"/>
              <a:t>)</a:t>
            </a:r>
            <a:endParaRPr lang="en-US" altLang="ko-KR" sz="1600" dirty="0"/>
          </a:p>
          <a:p>
            <a:pPr lvl="2"/>
            <a:r>
              <a:rPr lang="en-US" altLang="ko-KR" sz="1600" dirty="0" smtClean="0"/>
              <a:t>package-private</a:t>
            </a:r>
            <a:r>
              <a:rPr lang="ko-KR" altLang="en-US" sz="1600" dirty="0" smtClean="0"/>
              <a:t>라고도 함</a:t>
            </a:r>
            <a:endParaRPr lang="en-US" altLang="ko-KR" sz="1600" dirty="0" smtClean="0"/>
          </a:p>
          <a:p>
            <a:pPr lvl="2"/>
            <a:r>
              <a:rPr lang="ko-KR" altLang="en-US" sz="1600" dirty="0" smtClean="0"/>
              <a:t>같은 패키지의 클래스에만 </a:t>
            </a:r>
            <a:r>
              <a:rPr lang="ko-KR" altLang="en-US" sz="1600" dirty="0"/>
              <a:t>접근 </a:t>
            </a:r>
            <a:r>
              <a:rPr lang="ko-KR" altLang="en-US" sz="1600" dirty="0" smtClean="0"/>
              <a:t>허용</a:t>
            </a:r>
            <a:endParaRPr lang="en-US" altLang="ko-KR" sz="1600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51</a:t>
            </a:fld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5652120" y="1991476"/>
            <a:ext cx="324036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200" b="1" dirty="0"/>
              <a:t>public</a:t>
            </a:r>
            <a:r>
              <a:rPr lang="en-US" altLang="ko-KR" sz="1200" dirty="0"/>
              <a:t> class World { // public </a:t>
            </a:r>
            <a:r>
              <a:rPr lang="ko-KR" altLang="en-US" sz="1200" dirty="0"/>
              <a:t>클래스</a:t>
            </a:r>
          </a:p>
          <a:p>
            <a:r>
              <a:rPr lang="en-US" altLang="ko-KR" sz="1200" dirty="0"/>
              <a:t>............</a:t>
            </a:r>
          </a:p>
          <a:p>
            <a:r>
              <a:rPr lang="en-US" altLang="ko-KR" sz="1200" dirty="0"/>
              <a:t>}</a:t>
            </a:r>
            <a:endParaRPr lang="ko-KR" altLang="en-US" sz="1200" dirty="0"/>
          </a:p>
        </p:txBody>
      </p:sp>
      <p:sp>
        <p:nvSpPr>
          <p:cNvPr id="6" name="직사각형 5"/>
          <p:cNvSpPr/>
          <p:nvPr/>
        </p:nvSpPr>
        <p:spPr>
          <a:xfrm>
            <a:off x="5652120" y="2834352"/>
            <a:ext cx="324036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200" dirty="0"/>
              <a:t>class Local { // </a:t>
            </a:r>
            <a:r>
              <a:rPr lang="ko-KR" altLang="en-US" sz="1200" dirty="0"/>
              <a:t>디폴트 클래스</a:t>
            </a:r>
          </a:p>
          <a:p>
            <a:r>
              <a:rPr lang="en-US" altLang="ko-KR" sz="1200" dirty="0"/>
              <a:t>............</a:t>
            </a:r>
          </a:p>
          <a:p>
            <a:r>
              <a:rPr lang="en-US" altLang="ko-KR" sz="1200" dirty="0"/>
              <a:t>}</a:t>
            </a:r>
            <a:endParaRPr lang="ko-KR" altLang="en-US" sz="1200" dirty="0"/>
          </a:p>
        </p:txBody>
      </p:sp>
      <p:sp>
        <p:nvSpPr>
          <p:cNvPr id="7" name="직사각형 6"/>
          <p:cNvSpPr/>
          <p:nvPr/>
        </p:nvSpPr>
        <p:spPr>
          <a:xfrm>
            <a:off x="2700300" y="606216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ko-KR" sz="1400" dirty="0">
                <a:solidFill>
                  <a:srgbClr val="0070C0"/>
                </a:solidFill>
              </a:rPr>
              <a:t>public </a:t>
            </a:r>
            <a:r>
              <a:rPr lang="ko-KR" altLang="en-US" sz="1400" dirty="0">
                <a:solidFill>
                  <a:srgbClr val="0070C0"/>
                </a:solidFill>
              </a:rPr>
              <a:t>클래스와 디폴트 클래스의 접근 사례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852818"/>
            <a:ext cx="8877538" cy="224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997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멤버 접근 지정</a:t>
            </a:r>
            <a:endParaRPr lang="ko-KR" altLang="en-US" dirty="0"/>
          </a:p>
        </p:txBody>
      </p:sp>
      <p:sp>
        <p:nvSpPr>
          <p:cNvPr id="9" name="내용 개체 틀 8"/>
          <p:cNvSpPr>
            <a:spLocks noGrp="1"/>
          </p:cNvSpPr>
          <p:nvPr>
            <p:ph sz="quarter" idx="1"/>
          </p:nvPr>
        </p:nvSpPr>
        <p:spPr>
          <a:xfrm>
            <a:off x="612648" y="1340768"/>
            <a:ext cx="8153400" cy="3816424"/>
          </a:xfrm>
        </p:spPr>
        <p:txBody>
          <a:bodyPr>
            <a:normAutofit/>
          </a:bodyPr>
          <a:lstStyle/>
          <a:p>
            <a:pPr lvl="1"/>
            <a:r>
              <a:rPr lang="en-US" altLang="ko-KR" sz="1800" dirty="0" smtClean="0"/>
              <a:t>public </a:t>
            </a:r>
            <a:r>
              <a:rPr lang="ko-KR" altLang="en-US" sz="1800" dirty="0" smtClean="0"/>
              <a:t>멤버</a:t>
            </a:r>
            <a:endParaRPr lang="en-US" altLang="ko-KR" sz="1800" dirty="0" smtClean="0"/>
          </a:p>
          <a:p>
            <a:pPr lvl="2"/>
            <a:r>
              <a:rPr lang="ko-KR" altLang="en-US" sz="1600" dirty="0" smtClean="0"/>
              <a:t>패키지에 관계 없이 모든 클래스에게 접근 허용</a:t>
            </a:r>
            <a:endParaRPr lang="en-US" altLang="ko-KR" sz="1600" dirty="0" smtClean="0"/>
          </a:p>
          <a:p>
            <a:pPr lvl="1"/>
            <a:r>
              <a:rPr lang="en-US" altLang="ko-KR" sz="1800" dirty="0" smtClean="0"/>
              <a:t>private </a:t>
            </a:r>
            <a:r>
              <a:rPr lang="ko-KR" altLang="en-US" sz="1800" dirty="0" smtClean="0"/>
              <a:t>멤버</a:t>
            </a:r>
            <a:endParaRPr lang="en-US" altLang="ko-KR" sz="1800" dirty="0" smtClean="0"/>
          </a:p>
          <a:p>
            <a:pPr lvl="2"/>
            <a:r>
              <a:rPr lang="ko-KR" altLang="en-US" sz="1600" dirty="0" smtClean="0"/>
              <a:t>동일 클래스 내에만 접근 허</a:t>
            </a:r>
            <a:r>
              <a:rPr lang="ko-KR" altLang="en-US" sz="1600" dirty="0"/>
              <a:t>용</a:t>
            </a:r>
            <a:endParaRPr lang="en-US" altLang="ko-KR" sz="1600" dirty="0" smtClean="0"/>
          </a:p>
          <a:p>
            <a:pPr lvl="2"/>
            <a:r>
              <a:rPr lang="ko-KR" altLang="en-US" sz="1600" dirty="0" smtClean="0"/>
              <a:t>상속 받은 서브 클래스에서 접근 불가</a:t>
            </a:r>
            <a:endParaRPr lang="en-US" altLang="ko-KR" sz="1600" dirty="0" smtClean="0"/>
          </a:p>
          <a:p>
            <a:pPr lvl="1"/>
            <a:r>
              <a:rPr lang="en-US" altLang="ko-KR" sz="1800" dirty="0" smtClean="0"/>
              <a:t>protected </a:t>
            </a:r>
            <a:r>
              <a:rPr lang="ko-KR" altLang="en-US" sz="1800" dirty="0" smtClean="0"/>
              <a:t>멤버</a:t>
            </a:r>
            <a:endParaRPr lang="en-US" altLang="ko-KR" sz="1800" dirty="0" smtClean="0"/>
          </a:p>
          <a:p>
            <a:pPr lvl="2"/>
            <a:r>
              <a:rPr lang="ko-KR" altLang="en-US" sz="1600" dirty="0" smtClean="0"/>
              <a:t>같은</a:t>
            </a:r>
            <a:r>
              <a:rPr lang="en-US" altLang="ko-KR" sz="1600" dirty="0" smtClean="0"/>
              <a:t> </a:t>
            </a:r>
            <a:r>
              <a:rPr lang="ko-KR" altLang="en-US" sz="1600" dirty="0" smtClean="0"/>
              <a:t>패키지 내의 다른 모든 클래스에게 접근 허용</a:t>
            </a:r>
            <a:endParaRPr lang="en-US" altLang="ko-KR" sz="1600" dirty="0" smtClean="0"/>
          </a:p>
          <a:p>
            <a:pPr lvl="2"/>
            <a:r>
              <a:rPr lang="ko-KR" altLang="en-US" sz="1600" dirty="0" smtClean="0"/>
              <a:t>상속 받은 서브 클래스는 </a:t>
            </a:r>
            <a:r>
              <a:rPr lang="ko-KR" altLang="en-US" sz="1600" dirty="0"/>
              <a:t>다른 패키지에 있어도 </a:t>
            </a:r>
            <a:r>
              <a:rPr lang="ko-KR" altLang="en-US" sz="1600" dirty="0" smtClean="0"/>
              <a:t>접근 가능</a:t>
            </a:r>
            <a:endParaRPr lang="en-US" altLang="ko-KR" sz="1600" dirty="0" smtClean="0"/>
          </a:p>
          <a:p>
            <a:pPr lvl="1"/>
            <a:r>
              <a:rPr lang="ko-KR" altLang="en-US" sz="1800" dirty="0"/>
              <a:t>디폴트</a:t>
            </a:r>
            <a:r>
              <a:rPr lang="en-US" altLang="ko-KR" sz="1800" dirty="0"/>
              <a:t>(default) </a:t>
            </a:r>
            <a:r>
              <a:rPr lang="ko-KR" altLang="en-US" sz="1800" dirty="0"/>
              <a:t>멤버</a:t>
            </a:r>
            <a:endParaRPr lang="en-US" altLang="ko-KR" sz="1800" dirty="0"/>
          </a:p>
          <a:p>
            <a:pPr lvl="2"/>
            <a:r>
              <a:rPr lang="ko-KR" altLang="en-US" sz="1600" dirty="0"/>
              <a:t>같은 패키지 내의 다른 </a:t>
            </a:r>
            <a:r>
              <a:rPr lang="ko-KR" altLang="en-US" sz="1600" dirty="0" smtClean="0"/>
              <a:t>클래스에게 접근 허용</a:t>
            </a:r>
            <a:endParaRPr lang="en-US" altLang="ko-KR" sz="1600" dirty="0"/>
          </a:p>
          <a:p>
            <a:pPr lvl="1"/>
            <a:endParaRPr lang="en-US" altLang="ko-KR" sz="1800" dirty="0" smtClean="0"/>
          </a:p>
          <a:p>
            <a:pPr lvl="2"/>
            <a:endParaRPr lang="en-US" altLang="ko-KR" sz="1600" dirty="0" smtClean="0"/>
          </a:p>
          <a:p>
            <a:endParaRPr lang="en-US" altLang="ko-KR" sz="2000" dirty="0" smtClean="0"/>
          </a:p>
          <a:p>
            <a:pPr lvl="1"/>
            <a:endParaRPr lang="en-US" altLang="ko-KR" sz="1800" dirty="0" smtClean="0"/>
          </a:p>
          <a:p>
            <a:endParaRPr lang="en-US" altLang="ko-KR" sz="2000" dirty="0" smtClean="0"/>
          </a:p>
          <a:p>
            <a:pPr lvl="1"/>
            <a:endParaRPr lang="en-US" altLang="ko-KR" sz="1800" dirty="0" smtClean="0"/>
          </a:p>
          <a:p>
            <a:pPr lvl="1"/>
            <a:endParaRPr lang="ko-KR" altLang="en-US" sz="1800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52</a:t>
            </a:fld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645021"/>
            <a:ext cx="6641613" cy="1888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00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75" y="4021068"/>
            <a:ext cx="8155305" cy="254889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16" y="1455033"/>
            <a:ext cx="8178165" cy="2566035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멤버 접근 지정자의 이해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53</a:t>
            </a:fld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228541" y="4039112"/>
            <a:ext cx="2000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private </a:t>
            </a:r>
            <a:r>
              <a:rPr lang="ko-KR" altLang="en-US" sz="1400" dirty="0" smtClean="0"/>
              <a:t>접근 지정 사례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8541" y="1484784"/>
            <a:ext cx="19431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public </a:t>
            </a:r>
            <a:r>
              <a:rPr lang="ko-KR" altLang="en-US" sz="1400" dirty="0" smtClean="0"/>
              <a:t>접근 지정 사례</a:t>
            </a:r>
          </a:p>
        </p:txBody>
      </p:sp>
    </p:spTree>
    <p:extLst>
      <p:ext uri="{BB962C8B-B14F-4D97-AF65-F5344CB8AC3E}">
        <p14:creationId xmlns:p14="http://schemas.microsoft.com/office/powerpoint/2010/main" val="243751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06" y="2583377"/>
            <a:ext cx="7908834" cy="422903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045" y="142824"/>
            <a:ext cx="7771528" cy="242208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89240" y="2708920"/>
            <a:ext cx="22325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 smtClean="0"/>
              <a:t>protected </a:t>
            </a:r>
            <a:r>
              <a:rPr lang="ko-KR" altLang="en-US" sz="1400" dirty="0" smtClean="0"/>
              <a:t>접근 지정 사례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18906" y="116632"/>
            <a:ext cx="2050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 smtClean="0"/>
              <a:t>디폴트 접근 지정 사례</a:t>
            </a:r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A6BD2C2-3D3B-4E94-BD92-61B02C5F4DEE}" type="slidenum">
              <a:rPr lang="ko-KR" altLang="en-US" smtClean="0"/>
              <a:pPr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962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예제 </a:t>
            </a:r>
            <a:r>
              <a:rPr lang="en-US" altLang="ko-KR" dirty="0" smtClean="0"/>
              <a:t>4-10 : </a:t>
            </a:r>
            <a:r>
              <a:rPr lang="ko-KR" altLang="en-US" dirty="0" smtClean="0"/>
              <a:t>멤버의 접근 지정자</a:t>
            </a:r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683568" y="2008684"/>
            <a:ext cx="4032448" cy="35394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600" dirty="0"/>
              <a:t>class Sample {</a:t>
            </a:r>
          </a:p>
          <a:p>
            <a:pPr defTabSz="180000"/>
            <a:r>
              <a:rPr lang="en-US" altLang="ko-KR" sz="1600" dirty="0"/>
              <a:t>	public </a:t>
            </a:r>
            <a:r>
              <a:rPr lang="en-US" altLang="ko-KR" sz="1600" dirty="0" err="1"/>
              <a:t>int</a:t>
            </a:r>
            <a:r>
              <a:rPr lang="en-US" altLang="ko-KR" sz="1600" dirty="0"/>
              <a:t> a;</a:t>
            </a:r>
          </a:p>
          <a:p>
            <a:pPr defTabSz="180000"/>
            <a:r>
              <a:rPr lang="en-US" altLang="ko-KR" sz="1600" dirty="0"/>
              <a:t>	</a:t>
            </a:r>
            <a:r>
              <a:rPr lang="en-US" altLang="ko-KR" sz="1600" b="1" dirty="0"/>
              <a:t>private </a:t>
            </a:r>
            <a:r>
              <a:rPr lang="en-US" altLang="ko-KR" sz="1600" b="1" dirty="0" err="1"/>
              <a:t>int</a:t>
            </a:r>
            <a:r>
              <a:rPr lang="en-US" altLang="ko-KR" sz="1600" b="1" dirty="0"/>
              <a:t> b;</a:t>
            </a:r>
          </a:p>
          <a:p>
            <a:pPr defTabSz="180000"/>
            <a:r>
              <a:rPr lang="en-US" altLang="ko-KR" sz="1600" dirty="0"/>
              <a:t>	</a:t>
            </a:r>
            <a:r>
              <a:rPr lang="en-US" altLang="ko-KR" sz="1600" dirty="0" err="1"/>
              <a:t>int</a:t>
            </a:r>
            <a:r>
              <a:rPr lang="en-US" altLang="ko-KR" sz="1600" dirty="0"/>
              <a:t> c;</a:t>
            </a:r>
          </a:p>
          <a:p>
            <a:pPr defTabSz="180000"/>
            <a:r>
              <a:rPr lang="en-US" altLang="ko-KR" sz="1600" dirty="0" smtClean="0"/>
              <a:t>}</a:t>
            </a:r>
            <a:endParaRPr lang="en-US" altLang="ko-KR" sz="1600" dirty="0"/>
          </a:p>
          <a:p>
            <a:pPr defTabSz="180000"/>
            <a:endParaRPr lang="en-US" altLang="ko-KR" sz="1600" dirty="0"/>
          </a:p>
          <a:p>
            <a:pPr defTabSz="180000"/>
            <a:r>
              <a:rPr lang="en-US" altLang="ko-KR" sz="1600" dirty="0"/>
              <a:t>public class </a:t>
            </a:r>
            <a:r>
              <a:rPr lang="en-US" altLang="ko-KR" sz="1600" dirty="0" err="1"/>
              <a:t>AccessEx</a:t>
            </a:r>
            <a:r>
              <a:rPr lang="en-US" altLang="ko-KR" sz="1600" dirty="0"/>
              <a:t> {</a:t>
            </a:r>
          </a:p>
          <a:p>
            <a:pPr defTabSz="180000"/>
            <a:r>
              <a:rPr lang="en-US" altLang="ko-KR" sz="1600" dirty="0"/>
              <a:t>	public static void main(String[] </a:t>
            </a:r>
            <a:r>
              <a:rPr lang="en-US" altLang="ko-KR" sz="1600" dirty="0" err="1"/>
              <a:t>args</a:t>
            </a:r>
            <a:r>
              <a:rPr lang="en-US" altLang="ko-KR" sz="1600" dirty="0"/>
              <a:t>) {</a:t>
            </a:r>
          </a:p>
          <a:p>
            <a:pPr defTabSz="180000"/>
            <a:r>
              <a:rPr lang="en-US" altLang="ko-KR" sz="1600" dirty="0"/>
              <a:t>		Sample </a:t>
            </a:r>
            <a:r>
              <a:rPr lang="en-US" altLang="ko-KR" sz="1600" dirty="0" err="1"/>
              <a:t>aClass</a:t>
            </a:r>
            <a:r>
              <a:rPr lang="en-US" altLang="ko-KR" sz="1600" dirty="0"/>
              <a:t> = new Sample();</a:t>
            </a:r>
          </a:p>
          <a:p>
            <a:pPr defTabSz="180000"/>
            <a:r>
              <a:rPr lang="en-US" altLang="ko-KR" sz="1600" dirty="0"/>
              <a:t>		</a:t>
            </a:r>
            <a:r>
              <a:rPr lang="en-US" altLang="ko-KR" sz="1600" dirty="0" err="1"/>
              <a:t>aClass.a</a:t>
            </a:r>
            <a:r>
              <a:rPr lang="en-US" altLang="ko-KR" sz="1600" dirty="0"/>
              <a:t> = 10;</a:t>
            </a:r>
          </a:p>
          <a:p>
            <a:pPr defTabSz="180000"/>
            <a:r>
              <a:rPr lang="en-US" altLang="ko-KR" sz="1600" dirty="0"/>
              <a:t>		</a:t>
            </a:r>
            <a:r>
              <a:rPr lang="en-US" altLang="ko-KR" sz="1600" b="1" dirty="0" err="1" smtClean="0"/>
              <a:t>aClass.b</a:t>
            </a:r>
            <a:r>
              <a:rPr lang="en-US" altLang="ko-KR" sz="1600" b="1" dirty="0" smtClean="0"/>
              <a:t> = 10;</a:t>
            </a:r>
            <a:endParaRPr lang="en-US" altLang="ko-KR" sz="1600" b="1" dirty="0"/>
          </a:p>
          <a:p>
            <a:pPr defTabSz="180000"/>
            <a:r>
              <a:rPr lang="en-US" altLang="ko-KR" sz="1600" dirty="0"/>
              <a:t>		</a:t>
            </a:r>
            <a:r>
              <a:rPr lang="en-US" altLang="ko-KR" sz="1600" dirty="0" err="1"/>
              <a:t>aClass.c</a:t>
            </a:r>
            <a:r>
              <a:rPr lang="en-US" altLang="ko-KR" sz="1600" dirty="0"/>
              <a:t> = 10;</a:t>
            </a:r>
          </a:p>
          <a:p>
            <a:pPr defTabSz="180000"/>
            <a:r>
              <a:rPr lang="en-US" altLang="ko-KR" sz="1600" dirty="0"/>
              <a:t>	}</a:t>
            </a:r>
          </a:p>
          <a:p>
            <a:pPr defTabSz="180000"/>
            <a:r>
              <a:rPr lang="en-US" altLang="ko-KR" sz="1600" dirty="0"/>
              <a:t>}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55</a:t>
            </a:fld>
            <a:endParaRPr lang="ko-KR" altLang="en-US"/>
          </a:p>
        </p:txBody>
      </p:sp>
      <p:sp>
        <p:nvSpPr>
          <p:cNvPr id="7" name="직사각형 6"/>
          <p:cNvSpPr/>
          <p:nvPr/>
        </p:nvSpPr>
        <p:spPr>
          <a:xfrm>
            <a:off x="467544" y="1340768"/>
            <a:ext cx="66543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다음 코드의 두 클래스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Sample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과 </a:t>
            </a:r>
            <a:r>
              <a:rPr lang="en-US" altLang="ko-KR" sz="1400" dirty="0" err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AccessEx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클래스는 동일한 패키지에 저장된다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. </a:t>
            </a:r>
            <a:endParaRPr lang="en-US" altLang="ko-KR" sz="1400" dirty="0" smtClean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  <a:p>
            <a:r>
              <a:rPr lang="ko-KR" altLang="en-US" sz="14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컴파일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오류를 </a:t>
            </a:r>
            <a:r>
              <a:rPr lang="ko-KR" altLang="en-US" sz="14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찾아 내고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이유를 설명하라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9" name="내용 개체 틀 2"/>
          <p:cNvSpPr>
            <a:spLocks noGrp="1"/>
          </p:cNvSpPr>
          <p:nvPr>
            <p:ph sz="quarter" idx="1"/>
          </p:nvPr>
        </p:nvSpPr>
        <p:spPr>
          <a:xfrm>
            <a:off x="4355976" y="2008684"/>
            <a:ext cx="4338064" cy="1656524"/>
          </a:xfrm>
        </p:spPr>
        <p:txBody>
          <a:bodyPr>
            <a:normAutofit/>
          </a:bodyPr>
          <a:lstStyle/>
          <a:p>
            <a:pPr lvl="2"/>
            <a:r>
              <a:rPr lang="en-US" altLang="ko-KR" sz="1400" dirty="0" smtClean="0"/>
              <a:t>Sample </a:t>
            </a:r>
            <a:r>
              <a:rPr lang="ko-KR" altLang="en-US" sz="1400" dirty="0" smtClean="0"/>
              <a:t>클래스의 </a:t>
            </a:r>
            <a:r>
              <a:rPr lang="en-US" altLang="ko-KR" sz="1400" dirty="0" smtClean="0"/>
              <a:t>a</a:t>
            </a:r>
            <a:r>
              <a:rPr lang="ko-KR" altLang="en-US" sz="1400" dirty="0" smtClean="0"/>
              <a:t>와 </a:t>
            </a:r>
            <a:r>
              <a:rPr lang="en-US" altLang="ko-KR" sz="1400" dirty="0" smtClean="0"/>
              <a:t>c</a:t>
            </a:r>
            <a:r>
              <a:rPr lang="ko-KR" altLang="en-US" sz="1400" dirty="0" smtClean="0"/>
              <a:t>는 각각 </a:t>
            </a:r>
            <a:r>
              <a:rPr lang="en-US" altLang="ko-KR" sz="1400" dirty="0" smtClean="0"/>
              <a:t>public, default </a:t>
            </a:r>
            <a:r>
              <a:rPr lang="ko-KR" altLang="en-US" sz="1400" dirty="0" smtClean="0"/>
              <a:t>지정자로 선언이 되었으므로</a:t>
            </a:r>
            <a:r>
              <a:rPr lang="en-US" altLang="ko-KR" sz="1400" dirty="0" smtClean="0"/>
              <a:t>,</a:t>
            </a:r>
            <a:r>
              <a:rPr lang="ko-KR" altLang="en-US" sz="1400" dirty="0" smtClean="0"/>
              <a:t> 같은 패키지에 속한 </a:t>
            </a:r>
            <a:r>
              <a:rPr lang="en-US" altLang="ko-KR" sz="1400" dirty="0" err="1" smtClean="0"/>
              <a:t>AccessEx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클래스에서 접근 가능</a:t>
            </a:r>
            <a:endParaRPr lang="en-US" altLang="ko-KR" sz="1400" dirty="0" smtClean="0"/>
          </a:p>
          <a:p>
            <a:pPr lvl="2"/>
            <a:r>
              <a:rPr lang="en-US" altLang="ko-KR" sz="1400" dirty="0" smtClean="0"/>
              <a:t>b</a:t>
            </a:r>
            <a:r>
              <a:rPr lang="ko-KR" altLang="en-US" sz="1400" dirty="0" smtClean="0"/>
              <a:t>는 </a:t>
            </a:r>
            <a:r>
              <a:rPr lang="en-US" altLang="ko-KR" sz="1400" dirty="0" smtClean="0"/>
              <a:t>private</a:t>
            </a:r>
            <a:r>
              <a:rPr lang="ko-KR" altLang="en-US" sz="1400" dirty="0" smtClean="0"/>
              <a:t>으로 선언이 되었으므로 </a:t>
            </a:r>
            <a:r>
              <a:rPr lang="en-US" altLang="ko-KR" sz="1400" dirty="0" err="1" smtClean="0"/>
              <a:t>AccessEx</a:t>
            </a:r>
            <a:r>
              <a:rPr lang="en-US" altLang="ko-KR" sz="1400" dirty="0" smtClean="0"/>
              <a:t> </a:t>
            </a:r>
            <a:r>
              <a:rPr lang="ko-KR" altLang="en-US" sz="1400" dirty="0" smtClean="0"/>
              <a:t>클래스에서 접근 불가능</a:t>
            </a:r>
            <a:endParaRPr lang="en-US" altLang="ko-KR" sz="1400" dirty="0" smtClean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5748486"/>
            <a:ext cx="6167438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50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static </a:t>
            </a:r>
            <a:r>
              <a:rPr lang="ko-KR" altLang="en-US" dirty="0" smtClean="0"/>
              <a:t>이해를 위한 그림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3528" y="5713074"/>
            <a:ext cx="3409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 smtClean="0"/>
              <a:t>사람은 모두 각</a:t>
            </a:r>
            <a:r>
              <a:rPr lang="ko-KR" altLang="en-US" sz="1400" dirty="0"/>
              <a:t>각</a:t>
            </a:r>
            <a:r>
              <a:rPr lang="ko-KR" altLang="en-US" sz="1400" dirty="0" smtClean="0"/>
              <a:t> 눈을 가지고 태어난다</a:t>
            </a:r>
            <a:r>
              <a:rPr lang="en-US" altLang="ko-KR" sz="1400" dirty="0" smtClean="0"/>
              <a:t>.</a:t>
            </a:r>
            <a:endParaRPr lang="ko-KR" altLang="en-US" sz="1400" dirty="0" err="1" smtClean="0"/>
          </a:p>
        </p:txBody>
      </p:sp>
      <p:sp>
        <p:nvSpPr>
          <p:cNvPr id="25" name="TextBox 24"/>
          <p:cNvSpPr txBox="1"/>
          <p:nvPr/>
        </p:nvSpPr>
        <p:spPr>
          <a:xfrm>
            <a:off x="4940503" y="5759241"/>
            <a:ext cx="372890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 smtClean="0"/>
              <a:t>세상에는 이미 공기가 있으며 태어난 사람은</a:t>
            </a:r>
            <a:endParaRPr lang="en-US" altLang="ko-KR" sz="1400" dirty="0" smtClean="0"/>
          </a:p>
          <a:p>
            <a:r>
              <a:rPr lang="ko-KR" altLang="en-US" sz="1400" dirty="0" smtClean="0"/>
              <a:t>모두 공기를 공유한다</a:t>
            </a:r>
            <a:r>
              <a:rPr lang="en-US" altLang="ko-KR" sz="1400" dirty="0" smtClean="0"/>
              <a:t>. </a:t>
            </a:r>
          </a:p>
          <a:p>
            <a:r>
              <a:rPr lang="ko-KR" altLang="en-US" sz="1400" dirty="0" smtClean="0"/>
              <a:t>그리고 공기 역시 각 사람의 것이다</a:t>
            </a:r>
            <a:r>
              <a:rPr lang="en-US" altLang="ko-KR" sz="1400" dirty="0" smtClean="0"/>
              <a:t>.</a:t>
            </a:r>
            <a:endParaRPr lang="ko-KR" altLang="en-US" sz="1400" dirty="0" err="1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97" y="1482393"/>
            <a:ext cx="8208912" cy="4096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56</a:t>
            </a:fld>
            <a:endParaRPr lang="ko-KR" altLang="en-US"/>
          </a:p>
        </p:txBody>
      </p:sp>
      <p:sp>
        <p:nvSpPr>
          <p:cNvPr id="4" name="직사각형 3"/>
          <p:cNvSpPr/>
          <p:nvPr/>
        </p:nvSpPr>
        <p:spPr>
          <a:xfrm>
            <a:off x="525534" y="1297727"/>
            <a:ext cx="553388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눈은 각 사람마다 있고 공기는 모든 사람이 소유</a:t>
            </a:r>
            <a:r>
              <a:rPr lang="en-US" altLang="ko-KR" sz="16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(</a:t>
            </a:r>
            <a:r>
              <a:rPr lang="ko-KR" altLang="en-US" sz="16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공유</a:t>
            </a:r>
            <a:r>
              <a:rPr lang="en-US" altLang="ko-KR" sz="16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)</a:t>
            </a:r>
            <a:r>
              <a:rPr lang="ko-KR" altLang="en-US" sz="16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한다</a:t>
            </a:r>
          </a:p>
        </p:txBody>
      </p:sp>
    </p:spTree>
    <p:extLst>
      <p:ext uri="{BB962C8B-B14F-4D97-AF65-F5344CB8AC3E}">
        <p14:creationId xmlns:p14="http://schemas.microsoft.com/office/powerpoint/2010/main" val="2175129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static </a:t>
            </a:r>
            <a:r>
              <a:rPr lang="ko-KR" altLang="en-US" dirty="0" smtClean="0"/>
              <a:t>멤버와 </a:t>
            </a:r>
            <a:r>
              <a:rPr lang="en-US" altLang="ko-KR" dirty="0" smtClean="0"/>
              <a:t>non-static </a:t>
            </a:r>
            <a:r>
              <a:rPr lang="ko-KR" altLang="en-US" dirty="0" smtClean="0"/>
              <a:t>멤버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r>
              <a:rPr lang="en-US" altLang="ko-KR" dirty="0" smtClean="0"/>
              <a:t>non-static </a:t>
            </a:r>
            <a:r>
              <a:rPr lang="ko-KR" altLang="en-US" dirty="0" smtClean="0"/>
              <a:t>멤버의 특성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공간적 특성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멤버들은 객체마다 독립적으로 별도 존재</a:t>
            </a:r>
            <a:endParaRPr lang="en-US" altLang="ko-KR" dirty="0" smtClean="0"/>
          </a:p>
          <a:p>
            <a:pPr lvl="2"/>
            <a:r>
              <a:rPr lang="ko-KR" altLang="en-US" dirty="0" err="1" smtClean="0"/>
              <a:t>인스턴스</a:t>
            </a:r>
            <a:r>
              <a:rPr lang="ko-KR" altLang="en-US" dirty="0" smtClean="0"/>
              <a:t> 멤버라고도 부름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시간적 특성 </a:t>
            </a:r>
            <a:r>
              <a:rPr lang="en-US" altLang="ko-KR" dirty="0" smtClean="0"/>
              <a:t>– </a:t>
            </a:r>
            <a:r>
              <a:rPr lang="ko-KR" altLang="en-US" dirty="0" smtClean="0"/>
              <a:t>필드와 </a:t>
            </a:r>
            <a:r>
              <a:rPr lang="ko-KR" altLang="en-US" dirty="0" err="1" smtClean="0"/>
              <a:t>메소드는</a:t>
            </a:r>
            <a:r>
              <a:rPr lang="ko-KR" altLang="en-US" dirty="0" smtClean="0"/>
              <a:t> 객체 생성 후 비로소 사용 가능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비공유</a:t>
            </a:r>
            <a:r>
              <a:rPr lang="ko-KR" altLang="en-US" dirty="0" smtClean="0"/>
              <a:t> 특성 </a:t>
            </a:r>
            <a:r>
              <a:rPr lang="en-US" altLang="ko-KR" dirty="0" smtClean="0"/>
              <a:t>- </a:t>
            </a:r>
            <a:r>
              <a:rPr lang="ko-KR" altLang="en-US" dirty="0" smtClean="0"/>
              <a:t>멤버들은 다른 객체에 의해 공유되지 않고 배타적</a:t>
            </a:r>
            <a:endParaRPr lang="en-US" altLang="ko-KR" dirty="0" smtClean="0"/>
          </a:p>
          <a:p>
            <a:r>
              <a:rPr lang="en-US" altLang="ko-KR" dirty="0" smtClean="0"/>
              <a:t>static </a:t>
            </a:r>
            <a:r>
              <a:rPr lang="ko-KR" altLang="en-US" dirty="0" smtClean="0"/>
              <a:t>멤버란</a:t>
            </a:r>
            <a:r>
              <a:rPr lang="en-US" altLang="ko-KR" dirty="0" smtClean="0"/>
              <a:t>?</a:t>
            </a:r>
          </a:p>
          <a:p>
            <a:pPr lvl="1"/>
            <a:r>
              <a:rPr lang="ko-KR" altLang="en-US" dirty="0" smtClean="0"/>
              <a:t>객체마다 생기는 것이 아님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클래스당 하나만 생성됨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클래스 멤버라고도 부름</a:t>
            </a:r>
            <a:endParaRPr lang="en-US" altLang="ko-KR" dirty="0" smtClean="0"/>
          </a:p>
          <a:p>
            <a:pPr lvl="1"/>
            <a:r>
              <a:rPr lang="ko-KR" altLang="en-US" dirty="0"/>
              <a:t>객체를 생성하지 않고 사용가능</a:t>
            </a:r>
            <a:endParaRPr lang="en-US" altLang="ko-KR" dirty="0"/>
          </a:p>
          <a:p>
            <a:pPr lvl="1"/>
            <a:r>
              <a:rPr lang="ko-KR" altLang="en-US" dirty="0" smtClean="0"/>
              <a:t>특성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공간적 특성 </a:t>
            </a:r>
            <a:r>
              <a:rPr lang="en-US" altLang="ko-KR" dirty="0" smtClean="0"/>
              <a:t>- static </a:t>
            </a:r>
            <a:r>
              <a:rPr lang="ko-KR" altLang="en-US" dirty="0" smtClean="0"/>
              <a:t>멤버들은 클래스 당 하나만 생성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시간적 특성 </a:t>
            </a:r>
            <a:r>
              <a:rPr lang="en-US" altLang="ko-KR" dirty="0" smtClean="0"/>
              <a:t>- static </a:t>
            </a:r>
            <a:r>
              <a:rPr lang="ko-KR" altLang="en-US" dirty="0" smtClean="0"/>
              <a:t>멤버들은 클래스가 로딩될 때 공간 할당</a:t>
            </a:r>
            <a:r>
              <a:rPr lang="en-US" altLang="ko-KR" dirty="0" smtClean="0"/>
              <a:t>.</a:t>
            </a:r>
          </a:p>
          <a:p>
            <a:pPr lvl="2"/>
            <a:r>
              <a:rPr lang="ko-KR" altLang="en-US" dirty="0" smtClean="0"/>
              <a:t>공유의 특성 </a:t>
            </a:r>
            <a:r>
              <a:rPr lang="en-US" altLang="ko-KR" dirty="0" smtClean="0"/>
              <a:t>- static </a:t>
            </a:r>
            <a:r>
              <a:rPr lang="ko-KR" altLang="en-US" dirty="0" smtClean="0"/>
              <a:t>멤버들은 동일한 클래스의 모든 객체에 의해 공유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ko-KR" altLang="en-US" dirty="0"/>
          </a:p>
        </p:txBody>
      </p:sp>
      <p:sp>
        <p:nvSpPr>
          <p:cNvPr id="4" name="직사각형 3"/>
          <p:cNvSpPr/>
          <p:nvPr/>
        </p:nvSpPr>
        <p:spPr>
          <a:xfrm>
            <a:off x="4932040" y="3429000"/>
            <a:ext cx="3854802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600" dirty="0" smtClean="0"/>
              <a:t>class </a:t>
            </a:r>
            <a:r>
              <a:rPr lang="en-US" altLang="ko-KR" sz="1600" dirty="0" err="1" smtClean="0"/>
              <a:t>StaticSample</a:t>
            </a:r>
            <a:r>
              <a:rPr lang="en-US" altLang="ko-KR" sz="1600" dirty="0" smtClean="0"/>
              <a:t> {</a:t>
            </a:r>
          </a:p>
          <a:p>
            <a:pPr defTabSz="180000"/>
            <a:r>
              <a:rPr lang="en-US" altLang="ko-KR" sz="1600" dirty="0" smtClean="0"/>
              <a:t>	</a:t>
            </a:r>
            <a:r>
              <a:rPr lang="en-US" altLang="ko-KR" sz="1600" dirty="0" err="1" smtClean="0"/>
              <a:t>int</a:t>
            </a:r>
            <a:r>
              <a:rPr lang="en-US" altLang="ko-KR" sz="1600" dirty="0" smtClean="0"/>
              <a:t> n; 						// non-static </a:t>
            </a:r>
            <a:r>
              <a:rPr lang="ko-KR" altLang="en-US" sz="1600" dirty="0" smtClean="0"/>
              <a:t>필드</a:t>
            </a:r>
          </a:p>
          <a:p>
            <a:pPr defTabSz="180000"/>
            <a:r>
              <a:rPr lang="en-US" altLang="ko-KR" sz="1600" dirty="0" smtClean="0"/>
              <a:t>	void g() {...} 			// non-static </a:t>
            </a:r>
            <a:r>
              <a:rPr lang="ko-KR" altLang="en-US" sz="1600" dirty="0" err="1" smtClean="0"/>
              <a:t>메소드</a:t>
            </a:r>
            <a:endParaRPr lang="en-US" altLang="ko-KR" sz="1600" dirty="0" smtClean="0"/>
          </a:p>
          <a:p>
            <a:pPr defTabSz="180000"/>
            <a:endParaRPr lang="ko-KR" altLang="en-US" sz="1600" dirty="0" smtClean="0"/>
          </a:p>
          <a:p>
            <a:pPr defTabSz="180000"/>
            <a:r>
              <a:rPr lang="en-US" altLang="ko-KR" sz="1600" dirty="0" smtClean="0"/>
              <a:t>	</a:t>
            </a:r>
            <a:r>
              <a:rPr lang="en-US" altLang="ko-KR" sz="1600" b="1" dirty="0" smtClean="0"/>
              <a:t>static</a:t>
            </a:r>
            <a:r>
              <a:rPr lang="en-US" altLang="ko-KR" sz="1600" dirty="0" smtClean="0"/>
              <a:t> </a:t>
            </a:r>
            <a:r>
              <a:rPr lang="en-US" altLang="ko-KR" sz="1600" dirty="0" err="1" smtClean="0"/>
              <a:t>int</a:t>
            </a:r>
            <a:r>
              <a:rPr lang="en-US" altLang="ko-KR" sz="1600" dirty="0" smtClean="0"/>
              <a:t> m; 			// static </a:t>
            </a:r>
            <a:r>
              <a:rPr lang="ko-KR" altLang="en-US" sz="1600" dirty="0" smtClean="0"/>
              <a:t>필드</a:t>
            </a:r>
          </a:p>
          <a:p>
            <a:pPr defTabSz="180000"/>
            <a:r>
              <a:rPr lang="en-US" altLang="ko-KR" sz="1600" dirty="0" smtClean="0"/>
              <a:t>	</a:t>
            </a:r>
            <a:r>
              <a:rPr lang="en-US" altLang="ko-KR" sz="1600" b="1" dirty="0" smtClean="0"/>
              <a:t>static</a:t>
            </a:r>
            <a:r>
              <a:rPr lang="en-US" altLang="ko-KR" sz="1600" dirty="0" smtClean="0"/>
              <a:t> void f() {...} //</a:t>
            </a:r>
            <a:r>
              <a:rPr lang="en-US" altLang="ko-KR" sz="1600" dirty="0"/>
              <a:t> </a:t>
            </a:r>
            <a:r>
              <a:rPr lang="en-US" altLang="ko-KR" sz="1600" dirty="0" smtClean="0"/>
              <a:t>static </a:t>
            </a:r>
            <a:r>
              <a:rPr lang="ko-KR" altLang="en-US" sz="1600" dirty="0" err="1" smtClean="0"/>
              <a:t>메소드</a:t>
            </a:r>
            <a:endParaRPr lang="ko-KR" altLang="en-US" sz="1600" dirty="0" smtClean="0"/>
          </a:p>
          <a:p>
            <a:pPr defTabSz="180000"/>
            <a:r>
              <a:rPr lang="en-US" altLang="ko-KR" sz="1600" dirty="0" smtClean="0"/>
              <a:t>}</a:t>
            </a:r>
            <a:endParaRPr lang="en-US" altLang="ko-KR" sz="1600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239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non-static </a:t>
            </a:r>
            <a:r>
              <a:rPr lang="ko-KR" altLang="en-US" dirty="0" smtClean="0"/>
              <a:t>멤버와 </a:t>
            </a:r>
            <a:r>
              <a:rPr lang="en-US" altLang="ko-KR" dirty="0" smtClean="0"/>
              <a:t>static </a:t>
            </a:r>
            <a:r>
              <a:rPr lang="ko-KR" altLang="en-US" dirty="0" smtClean="0"/>
              <a:t>멤버의 차이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58</a:t>
            </a:fld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556792"/>
            <a:ext cx="7278166" cy="4449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9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83568" y="3068960"/>
            <a:ext cx="8153400" cy="700070"/>
          </a:xfrm>
        </p:spPr>
        <p:txBody>
          <a:bodyPr/>
          <a:lstStyle/>
          <a:p>
            <a:r>
              <a:rPr lang="en-US" altLang="ko-KR" dirty="0" smtClean="0"/>
              <a:t>static </a:t>
            </a:r>
            <a:r>
              <a:rPr lang="ko-KR" altLang="en-US" dirty="0" smtClean="0"/>
              <a:t>멤버를 객체의 멤버로 접근하는 사례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8701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780928"/>
            <a:ext cx="6480720" cy="3763685"/>
          </a:xfrm>
          <a:prstGeom prst="rect">
            <a:avLst/>
          </a:prstGeom>
        </p:spPr>
      </p:pic>
      <p:sp>
        <p:nvSpPr>
          <p:cNvPr id="27" name="제목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자바의 상속</a:t>
            </a:r>
            <a:endParaRPr lang="ko-KR" altLang="en-US" dirty="0"/>
          </a:p>
        </p:txBody>
      </p:sp>
      <p:sp>
        <p:nvSpPr>
          <p:cNvPr id="32" name="내용 개체 틀 31"/>
          <p:cNvSpPr>
            <a:spLocks noGrp="1"/>
          </p:cNvSpPr>
          <p:nvPr>
            <p:ph sz="quarter" idx="1"/>
          </p:nvPr>
        </p:nvSpPr>
        <p:spPr>
          <a:xfrm>
            <a:off x="612648" y="1340768"/>
            <a:ext cx="8153400" cy="1811370"/>
          </a:xfrm>
        </p:spPr>
        <p:txBody>
          <a:bodyPr>
            <a:normAutofit/>
          </a:bodyPr>
          <a:lstStyle/>
          <a:p>
            <a:r>
              <a:rPr lang="ko-KR" altLang="en-US" sz="2000" dirty="0" smtClean="0"/>
              <a:t>상속</a:t>
            </a:r>
            <a:endParaRPr lang="en-US" altLang="ko-KR" sz="2000" dirty="0" smtClean="0"/>
          </a:p>
          <a:p>
            <a:pPr lvl="1"/>
            <a:r>
              <a:rPr lang="ko-KR" altLang="en-US" sz="1800" dirty="0" smtClean="0"/>
              <a:t>자식 클래스가 부모 클래스의 속성 물려받고</a:t>
            </a:r>
            <a:r>
              <a:rPr lang="en-US" altLang="ko-KR" sz="1800" dirty="0" smtClean="0"/>
              <a:t>,</a:t>
            </a:r>
            <a:r>
              <a:rPr lang="ko-KR" altLang="en-US" sz="1800" dirty="0" smtClean="0"/>
              <a:t> 기능 확장</a:t>
            </a:r>
            <a:endParaRPr lang="en-US" altLang="ko-KR" sz="1800" dirty="0" smtClean="0"/>
          </a:p>
          <a:p>
            <a:pPr lvl="2"/>
            <a:r>
              <a:rPr lang="ko-KR" altLang="en-US" sz="1600" dirty="0" smtClean="0"/>
              <a:t>부모 클래스 </a:t>
            </a:r>
            <a:r>
              <a:rPr lang="en-US" altLang="ko-KR" sz="1600" dirty="0" smtClean="0"/>
              <a:t>: </a:t>
            </a:r>
            <a:r>
              <a:rPr lang="ko-KR" altLang="en-US" sz="1600" dirty="0" err="1" smtClean="0"/>
              <a:t>수퍼</a:t>
            </a:r>
            <a:r>
              <a:rPr lang="ko-KR" altLang="en-US" sz="1600" dirty="0" smtClean="0"/>
              <a:t> 클래스</a:t>
            </a:r>
            <a:endParaRPr lang="en-US" altLang="ko-KR" sz="1600" dirty="0" smtClean="0"/>
          </a:p>
          <a:p>
            <a:pPr lvl="2"/>
            <a:r>
              <a:rPr lang="ko-KR" altLang="en-US" sz="1600" dirty="0" smtClean="0"/>
              <a:t>하위 클래스 </a:t>
            </a:r>
            <a:r>
              <a:rPr lang="en-US" altLang="ko-KR" sz="1600" dirty="0" smtClean="0"/>
              <a:t>: </a:t>
            </a:r>
            <a:r>
              <a:rPr lang="ko-KR" altLang="en-US" sz="1600" dirty="0" smtClean="0"/>
              <a:t>서브 클래스</a:t>
            </a:r>
            <a:r>
              <a:rPr lang="en-US" altLang="ko-KR" sz="1600" dirty="0" smtClean="0"/>
              <a:t>. </a:t>
            </a:r>
            <a:r>
              <a:rPr lang="ko-KR" altLang="en-US" sz="1600" dirty="0" err="1" smtClean="0"/>
              <a:t>수퍼</a:t>
            </a:r>
            <a:r>
              <a:rPr lang="ko-KR" altLang="en-US" sz="1600" dirty="0" smtClean="0"/>
              <a:t> 클래스를 재사용하고</a:t>
            </a:r>
            <a:r>
              <a:rPr lang="en-US" altLang="ko-KR" sz="1600" dirty="0" smtClean="0"/>
              <a:t>  </a:t>
            </a:r>
            <a:r>
              <a:rPr lang="ko-KR" altLang="en-US" sz="1600" dirty="0" smtClean="0"/>
              <a:t>새로운 특성 추가 </a:t>
            </a:r>
            <a:endParaRPr lang="en-US" altLang="ko-KR" sz="1600" dirty="0" smtClean="0"/>
          </a:p>
          <a:p>
            <a:endParaRPr lang="ko-KR" altLang="en-US" sz="2000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6</a:t>
            </a:fld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6444208" y="3501008"/>
            <a:ext cx="24723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altLang="ko-KR" sz="1200" dirty="0" smtClean="0"/>
              <a:t>* </a:t>
            </a:r>
            <a:r>
              <a:rPr lang="ko-KR" altLang="en-US" sz="1200" dirty="0" smtClean="0"/>
              <a:t>자바는 </a:t>
            </a:r>
            <a:r>
              <a:rPr lang="ko-KR" altLang="en-US" sz="1200" dirty="0"/>
              <a:t>클래스 다중 상속 </a:t>
            </a:r>
            <a:r>
              <a:rPr lang="ko-KR" altLang="en-US" sz="1200" dirty="0" smtClean="0"/>
              <a:t>없음</a:t>
            </a:r>
            <a:r>
              <a:rPr lang="en-US" altLang="ko-KR" sz="1200" dirty="0" smtClean="0"/>
              <a:t>.  </a:t>
            </a:r>
          </a:p>
          <a:p>
            <a:pPr marL="0" lvl="1"/>
            <a:r>
              <a:rPr lang="en-US" altLang="ko-KR" sz="1200" dirty="0"/>
              <a:t> </a:t>
            </a:r>
            <a:r>
              <a:rPr lang="en-US" altLang="ko-KR" sz="1200" dirty="0" smtClean="0"/>
              <a:t> </a:t>
            </a:r>
            <a:r>
              <a:rPr lang="ko-KR" altLang="en-US" sz="1200" dirty="0" smtClean="0"/>
              <a:t>인터페이스 다중 상속 허용</a:t>
            </a: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214887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A6BD2C2-3D3B-4E94-BD92-61B02C5F4DEE}" type="slidenum">
              <a:rPr lang="ko-KR" altLang="en-US" smtClean="0"/>
              <a:pPr/>
              <a:t>60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67766"/>
            <a:ext cx="6320026" cy="678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7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39552" y="3140968"/>
            <a:ext cx="8153400" cy="700070"/>
          </a:xfrm>
        </p:spPr>
        <p:txBody>
          <a:bodyPr>
            <a:normAutofit fontScale="90000"/>
          </a:bodyPr>
          <a:lstStyle/>
          <a:p>
            <a:r>
              <a:rPr lang="en-US" altLang="ko-KR" dirty="0"/>
              <a:t>static </a:t>
            </a:r>
            <a:r>
              <a:rPr lang="ko-KR" altLang="en-US" dirty="0" smtClean="0"/>
              <a:t>멤버를 클래스 이름으로 접근하는 사례</a:t>
            </a:r>
            <a:endParaRPr lang="ko-KR" altLang="en-US" dirty="0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61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779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A6BD2C2-3D3B-4E94-BD92-61B02C5F4DEE}" type="slidenum">
              <a:rPr lang="ko-KR" altLang="en-US" smtClean="0"/>
              <a:pPr/>
              <a:t>62</a:t>
            </a:fld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83188"/>
            <a:ext cx="7632848" cy="653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1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static</a:t>
            </a:r>
            <a:r>
              <a:rPr lang="ko-KR" altLang="en-US" smtClean="0"/>
              <a:t>의 활용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ko-KR" dirty="0" smtClean="0"/>
              <a:t>1. </a:t>
            </a:r>
            <a:r>
              <a:rPr lang="ko-KR" altLang="en-US" dirty="0" smtClean="0"/>
              <a:t>전역 변수와 전역 함수를 만들 때 활용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전역변수나 전역 함수는 </a:t>
            </a:r>
            <a:r>
              <a:rPr lang="en-US" altLang="ko-KR" dirty="0" smtClean="0"/>
              <a:t>static</a:t>
            </a:r>
            <a:r>
              <a:rPr lang="ko-KR" altLang="en-US" dirty="0" smtClean="0"/>
              <a:t>으로 클래스에</a:t>
            </a:r>
            <a:r>
              <a:rPr lang="en-US" altLang="ko-KR" dirty="0" smtClean="0"/>
              <a:t> </a:t>
            </a:r>
            <a:r>
              <a:rPr lang="ko-KR" altLang="en-US" dirty="0" smtClean="0"/>
              <a:t>작성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static </a:t>
            </a:r>
            <a:r>
              <a:rPr lang="ko-KR" altLang="en-US" dirty="0" smtClean="0"/>
              <a:t>멤버를 가진 클래스 사례</a:t>
            </a:r>
            <a:endParaRPr lang="en-US" altLang="ko-KR" dirty="0" smtClean="0"/>
          </a:p>
          <a:p>
            <a:pPr lvl="2"/>
            <a:r>
              <a:rPr lang="en-US" altLang="ko-KR" dirty="0" smtClean="0"/>
              <a:t>Math </a:t>
            </a:r>
            <a:r>
              <a:rPr lang="ko-KR" altLang="en-US" dirty="0" smtClean="0"/>
              <a:t>클래스 </a:t>
            </a:r>
            <a:r>
              <a:rPr lang="en-US" altLang="ko-KR" dirty="0" smtClean="0"/>
              <a:t>: </a:t>
            </a:r>
            <a:r>
              <a:rPr lang="en-US" altLang="ko-KR" dirty="0" err="1" smtClean="0"/>
              <a:t>java.lang.Math</a:t>
            </a:r>
            <a:endParaRPr lang="en-US" altLang="ko-KR" dirty="0" smtClean="0"/>
          </a:p>
          <a:p>
            <a:pPr lvl="3"/>
            <a:r>
              <a:rPr lang="ko-KR" altLang="en-US" dirty="0" smtClean="0"/>
              <a:t>모든 필드와 </a:t>
            </a:r>
            <a:r>
              <a:rPr lang="ko-KR" altLang="en-US" dirty="0" err="1" smtClean="0"/>
              <a:t>메소드가</a:t>
            </a:r>
            <a:r>
              <a:rPr lang="ko-KR" altLang="en-US" dirty="0" smtClean="0"/>
              <a:t> </a:t>
            </a:r>
            <a:r>
              <a:rPr lang="en-US" altLang="ko-KR" dirty="0" smtClean="0"/>
              <a:t>public static</a:t>
            </a:r>
            <a:r>
              <a:rPr lang="ko-KR" altLang="en-US" dirty="0" smtClean="0"/>
              <a:t>으로 선언</a:t>
            </a:r>
            <a:endParaRPr lang="en-US" altLang="ko-KR" dirty="0" smtClean="0"/>
          </a:p>
          <a:p>
            <a:pPr lvl="3"/>
            <a:r>
              <a:rPr lang="ko-KR" altLang="en-US" dirty="0" smtClean="0"/>
              <a:t>다른 모든 클래스에서 사용할 수 있음</a:t>
            </a:r>
            <a:endParaRPr lang="en-US" altLang="ko-KR" dirty="0" smtClean="0"/>
          </a:p>
          <a:p>
            <a:pPr lvl="3"/>
            <a:endParaRPr lang="en-US" altLang="ko-KR" dirty="0"/>
          </a:p>
          <a:p>
            <a:pPr lvl="3"/>
            <a:endParaRPr lang="en-US" altLang="ko-KR" dirty="0" smtClean="0"/>
          </a:p>
          <a:p>
            <a:pPr lvl="3"/>
            <a:endParaRPr lang="en-US" altLang="ko-KR" dirty="0"/>
          </a:p>
          <a:p>
            <a:pPr lvl="3"/>
            <a:endParaRPr lang="en-US" altLang="ko-KR" dirty="0" smtClean="0"/>
          </a:p>
          <a:p>
            <a:pPr lvl="3"/>
            <a:endParaRPr lang="en-US" altLang="ko-KR" dirty="0"/>
          </a:p>
          <a:p>
            <a:pPr lvl="3"/>
            <a:endParaRPr lang="en-US" altLang="ko-KR" dirty="0" smtClean="0"/>
          </a:p>
          <a:p>
            <a:pPr lvl="3"/>
            <a:endParaRPr lang="en-US" altLang="ko-KR" dirty="0"/>
          </a:p>
          <a:p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2. </a:t>
            </a:r>
            <a:r>
              <a:rPr lang="ko-KR" altLang="en-US" dirty="0" smtClean="0"/>
              <a:t>공유 멤버를 작성할 때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static</a:t>
            </a:r>
            <a:r>
              <a:rPr lang="ko-KR" altLang="en-US" dirty="0" smtClean="0"/>
              <a:t> </a:t>
            </a:r>
            <a:r>
              <a:rPr lang="ko-KR" altLang="en-US" dirty="0"/>
              <a:t>필드나 </a:t>
            </a:r>
            <a:r>
              <a:rPr lang="ko-KR" altLang="en-US" dirty="0" err="1"/>
              <a:t>메소드는</a:t>
            </a:r>
            <a:r>
              <a:rPr lang="ko-KR" altLang="en-US" dirty="0"/>
              <a:t> 하나만 </a:t>
            </a:r>
            <a:r>
              <a:rPr lang="ko-KR" altLang="en-US" dirty="0" smtClean="0"/>
              <a:t>생성</a:t>
            </a:r>
            <a:r>
              <a:rPr lang="en-US" altLang="ko-KR" dirty="0" smtClean="0"/>
              <a:t>.</a:t>
            </a:r>
            <a:r>
              <a:rPr lang="ko-KR" altLang="en-US" dirty="0" smtClean="0"/>
              <a:t> </a:t>
            </a:r>
            <a:r>
              <a:rPr lang="ko-KR" altLang="en-US" dirty="0"/>
              <a:t>클래스의 </a:t>
            </a:r>
            <a:r>
              <a:rPr lang="ko-KR" altLang="en-US" dirty="0" smtClean="0"/>
              <a:t>객체들 </a:t>
            </a:r>
            <a:r>
              <a:rPr lang="ko-KR" altLang="en-US" dirty="0"/>
              <a:t>공유</a:t>
            </a:r>
            <a:endParaRPr lang="en-US" altLang="ko-KR" dirty="0" smtClean="0"/>
          </a:p>
          <a:p>
            <a:pPr lvl="3"/>
            <a:endParaRPr lang="en-US" altLang="ko-KR" dirty="0" smtClean="0"/>
          </a:p>
          <a:p>
            <a:pPr lvl="3"/>
            <a:endParaRPr lang="en-US" altLang="ko-KR" dirty="0" smtClean="0"/>
          </a:p>
          <a:p>
            <a:pPr lvl="2"/>
            <a:endParaRPr lang="en-US" altLang="ko-KR" dirty="0" smtClean="0"/>
          </a:p>
          <a:p>
            <a:pPr lvl="2"/>
            <a:endParaRPr lang="en-US" altLang="ko-KR" dirty="0" smtClean="0"/>
          </a:p>
          <a:p>
            <a:pPr lvl="2"/>
            <a:endParaRPr lang="en-US" altLang="ko-KR" dirty="0" smtClean="0"/>
          </a:p>
          <a:p>
            <a:pPr lvl="2"/>
            <a:endParaRPr lang="en-US" altLang="ko-KR" dirty="0" smtClean="0"/>
          </a:p>
          <a:p>
            <a:pPr lvl="2"/>
            <a:endParaRPr lang="en-US" altLang="ko-KR" dirty="0" smtClean="0"/>
          </a:p>
          <a:p>
            <a:pPr lvl="1"/>
            <a:endParaRPr lang="en-US" altLang="ko-KR" dirty="0" smtClean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63</a:t>
            </a:fld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899592" y="3553735"/>
            <a:ext cx="3336007" cy="16004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public class Math {</a:t>
            </a:r>
          </a:p>
          <a:p>
            <a:r>
              <a:rPr lang="en-US" altLang="ko-KR" sz="1400" dirty="0" smtClean="0"/>
              <a:t>   public </a:t>
            </a:r>
            <a:r>
              <a:rPr lang="en-US" altLang="ko-KR" sz="1400" b="1" dirty="0" smtClean="0"/>
              <a:t>static</a:t>
            </a:r>
            <a:r>
              <a:rPr lang="en-US" altLang="ko-KR" sz="1400" dirty="0" smtClean="0"/>
              <a:t> </a:t>
            </a:r>
            <a:r>
              <a:rPr lang="en-US" altLang="ko-KR" sz="1400" dirty="0" err="1"/>
              <a:t>int</a:t>
            </a:r>
            <a:r>
              <a:rPr lang="en-US" altLang="ko-KR" sz="1400" dirty="0"/>
              <a:t> abs(</a:t>
            </a:r>
            <a:r>
              <a:rPr lang="en-US" altLang="ko-KR" sz="1400" dirty="0" err="1"/>
              <a:t>int</a:t>
            </a:r>
            <a:r>
              <a:rPr lang="en-US" altLang="ko-KR" sz="1400" dirty="0"/>
              <a:t> a);</a:t>
            </a:r>
          </a:p>
          <a:p>
            <a:r>
              <a:rPr lang="en-US" altLang="ko-KR" sz="1400" dirty="0" smtClean="0"/>
              <a:t>   public </a:t>
            </a:r>
            <a:r>
              <a:rPr lang="en-US" altLang="ko-KR" sz="1400" b="1" dirty="0"/>
              <a:t>static</a:t>
            </a:r>
            <a:r>
              <a:rPr lang="en-US" altLang="ko-KR" sz="1400" dirty="0"/>
              <a:t> double cos(double a);</a:t>
            </a:r>
          </a:p>
          <a:p>
            <a:r>
              <a:rPr lang="en-US" altLang="ko-KR" sz="1400" dirty="0" smtClean="0"/>
              <a:t>   public </a:t>
            </a:r>
            <a:r>
              <a:rPr lang="en-US" altLang="ko-KR" sz="1400" b="1" dirty="0"/>
              <a:t>static</a:t>
            </a:r>
            <a:r>
              <a:rPr lang="en-US" altLang="ko-KR" sz="1400" dirty="0"/>
              <a:t> </a:t>
            </a:r>
            <a:r>
              <a:rPr lang="en-US" altLang="ko-KR" sz="1400" dirty="0" err="1"/>
              <a:t>int</a:t>
            </a:r>
            <a:r>
              <a:rPr lang="en-US" altLang="ko-KR" sz="1400" dirty="0"/>
              <a:t> max(</a:t>
            </a:r>
            <a:r>
              <a:rPr lang="en-US" altLang="ko-KR" sz="1400" dirty="0" err="1"/>
              <a:t>int</a:t>
            </a:r>
            <a:r>
              <a:rPr lang="en-US" altLang="ko-KR" sz="1400" dirty="0"/>
              <a:t> a, </a:t>
            </a:r>
            <a:r>
              <a:rPr lang="en-US" altLang="ko-KR" sz="1400" dirty="0" err="1"/>
              <a:t>int</a:t>
            </a:r>
            <a:r>
              <a:rPr lang="en-US" altLang="ko-KR" sz="1400" dirty="0"/>
              <a:t> b);</a:t>
            </a:r>
          </a:p>
          <a:p>
            <a:r>
              <a:rPr lang="en-US" altLang="ko-KR" sz="1400" dirty="0" smtClean="0"/>
              <a:t>   public </a:t>
            </a:r>
            <a:r>
              <a:rPr lang="en-US" altLang="ko-KR" sz="1400" b="1" dirty="0"/>
              <a:t>static</a:t>
            </a:r>
            <a:r>
              <a:rPr lang="en-US" altLang="ko-KR" sz="1400" dirty="0"/>
              <a:t> double random();</a:t>
            </a:r>
          </a:p>
          <a:p>
            <a:r>
              <a:rPr lang="en-US" altLang="ko-KR" sz="1400" dirty="0" smtClean="0"/>
              <a:t>   ...</a:t>
            </a:r>
            <a:endParaRPr lang="en-US" altLang="ko-KR" sz="1400" dirty="0"/>
          </a:p>
          <a:p>
            <a:r>
              <a:rPr lang="en-US" altLang="ko-KR" sz="1400" dirty="0"/>
              <a:t>}</a:t>
            </a:r>
            <a:endParaRPr lang="en-US" altLang="ko-KR" sz="1400" dirty="0" smtClean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0" y="4837237"/>
            <a:ext cx="4320480" cy="3077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400" dirty="0" err="1"/>
              <a:t>int</a:t>
            </a:r>
            <a:r>
              <a:rPr lang="en-US" altLang="ko-KR" sz="1400" dirty="0"/>
              <a:t> n = </a:t>
            </a:r>
            <a:r>
              <a:rPr lang="en-US" altLang="ko-KR" sz="1400" dirty="0" err="1"/>
              <a:t>Math.abs</a:t>
            </a:r>
            <a:r>
              <a:rPr lang="en-US" altLang="ko-KR" sz="1400" dirty="0"/>
              <a:t>(-5</a:t>
            </a:r>
            <a:r>
              <a:rPr lang="en-US" altLang="ko-KR" sz="1400" dirty="0" smtClean="0"/>
              <a:t>);</a:t>
            </a:r>
            <a:endParaRPr lang="en-US" altLang="ko-KR" sz="1400" dirty="0" smtClean="0">
              <a:latin typeface="+mj-lt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572000" y="3817496"/>
            <a:ext cx="432048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altLang="ko-KR" sz="1400" strike="sngStrike" dirty="0"/>
              <a:t>Math m = new Math(); </a:t>
            </a:r>
            <a:r>
              <a:rPr lang="en-US" altLang="ko-KR" sz="1400" strike="sngStrike" dirty="0" smtClean="0"/>
              <a:t> </a:t>
            </a:r>
            <a:r>
              <a:rPr lang="en-US" altLang="ko-KR" sz="1400" dirty="0" smtClean="0">
                <a:solidFill>
                  <a:schemeClr val="bg1">
                    <a:lumMod val="50000"/>
                  </a:schemeClr>
                </a:solidFill>
              </a:rPr>
              <a:t>// Math() </a:t>
            </a:r>
            <a:r>
              <a:rPr lang="ko-KR" altLang="en-US" sz="1400" dirty="0" err="1" smtClean="0">
                <a:solidFill>
                  <a:schemeClr val="bg1">
                    <a:lumMod val="50000"/>
                  </a:schemeClr>
                </a:solidFill>
              </a:rPr>
              <a:t>생성자는</a:t>
            </a:r>
            <a:r>
              <a:rPr lang="ko-KR" altLang="en-US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ko-KR" sz="1400" dirty="0" smtClean="0">
                <a:solidFill>
                  <a:schemeClr val="bg1">
                    <a:lumMod val="50000"/>
                  </a:schemeClr>
                </a:solidFill>
              </a:rPr>
              <a:t>private</a:t>
            </a:r>
            <a:endParaRPr lang="ko-KR" alt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altLang="ko-KR" sz="1400" dirty="0" err="1"/>
              <a:t>int</a:t>
            </a:r>
            <a:r>
              <a:rPr lang="en-US" altLang="ko-KR" sz="1400" dirty="0"/>
              <a:t> n = </a:t>
            </a:r>
            <a:r>
              <a:rPr lang="en-US" altLang="ko-KR" sz="1400" dirty="0" err="1"/>
              <a:t>m.abs</a:t>
            </a:r>
            <a:r>
              <a:rPr lang="en-US" altLang="ko-KR" sz="1400" dirty="0"/>
              <a:t>(-5);</a:t>
            </a:r>
            <a:endParaRPr lang="ko-KR" altLang="en-US" sz="1400" dirty="0"/>
          </a:p>
        </p:txBody>
      </p:sp>
      <p:sp>
        <p:nvSpPr>
          <p:cNvPr id="8" name="직사각형 7"/>
          <p:cNvSpPr/>
          <p:nvPr/>
        </p:nvSpPr>
        <p:spPr>
          <a:xfrm>
            <a:off x="4777485" y="3501008"/>
            <a:ext cx="15279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/>
              <a:t>// </a:t>
            </a:r>
            <a:r>
              <a:rPr lang="ko-KR" altLang="en-US" sz="1400" dirty="0" smtClean="0"/>
              <a:t>잘못된 사용법</a:t>
            </a:r>
            <a:endParaRPr lang="ko-KR" altLang="en-US" sz="1400" dirty="0"/>
          </a:p>
        </p:txBody>
      </p:sp>
      <p:sp>
        <p:nvSpPr>
          <p:cNvPr id="9" name="직사각형 8"/>
          <p:cNvSpPr/>
          <p:nvPr/>
        </p:nvSpPr>
        <p:spPr>
          <a:xfrm>
            <a:off x="4599695" y="4517831"/>
            <a:ext cx="13484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400" dirty="0"/>
              <a:t>// </a:t>
            </a:r>
            <a:r>
              <a:rPr lang="ko-KR" altLang="en-US" sz="1400" dirty="0" smtClean="0"/>
              <a:t>바른 사용법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82666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dirty="0" smtClean="0"/>
              <a:t>예제 </a:t>
            </a:r>
            <a:r>
              <a:rPr lang="en-US" altLang="ko-KR" dirty="0" smtClean="0"/>
              <a:t>4-11 : </a:t>
            </a:r>
            <a:r>
              <a:rPr lang="en-US" altLang="ko-KR" dirty="0"/>
              <a:t>static </a:t>
            </a:r>
            <a:r>
              <a:rPr lang="ko-KR" altLang="en-US" dirty="0"/>
              <a:t>멤버를 가진 </a:t>
            </a:r>
            <a:r>
              <a:rPr lang="en-US" altLang="ko-KR" dirty="0" err="1"/>
              <a:t>Calc</a:t>
            </a:r>
            <a:r>
              <a:rPr lang="en-US" altLang="ko-KR" dirty="0"/>
              <a:t> </a:t>
            </a:r>
            <a:r>
              <a:rPr lang="ko-KR" altLang="en-US" dirty="0"/>
              <a:t>클래스 </a:t>
            </a:r>
            <a:r>
              <a:rPr lang="ko-KR" altLang="en-US" dirty="0" smtClean="0"/>
              <a:t>작성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64</a:t>
            </a:fld>
            <a:endParaRPr lang="ko-KR" altLang="en-US" dirty="0"/>
          </a:p>
        </p:txBody>
      </p:sp>
      <p:sp>
        <p:nvSpPr>
          <p:cNvPr id="5" name="직사각형 4"/>
          <p:cNvSpPr/>
          <p:nvPr/>
        </p:nvSpPr>
        <p:spPr>
          <a:xfrm>
            <a:off x="498536" y="1340768"/>
            <a:ext cx="8063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전역 함수로 작성하고자 하는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abs, max, min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의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3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개 함수를 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static </a:t>
            </a:r>
            <a:r>
              <a:rPr lang="ko-KR" altLang="en-US" sz="1400" dirty="0" err="1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메소드로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 작성하고 호출하는 </a:t>
            </a:r>
            <a:r>
              <a:rPr lang="ko-KR" altLang="en-US" sz="1400" dirty="0" smtClean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사례를 보여라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12648" y="2017002"/>
            <a:ext cx="4823448" cy="28931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defTabSz="180000"/>
            <a:r>
              <a:rPr lang="en-US" altLang="ko-KR" sz="1400" dirty="0" smtClean="0"/>
              <a:t>class </a:t>
            </a:r>
            <a:r>
              <a:rPr lang="en-US" altLang="ko-KR" sz="1400" dirty="0" err="1" smtClean="0"/>
              <a:t>Calc</a:t>
            </a:r>
            <a:r>
              <a:rPr lang="en-US" altLang="ko-KR" sz="1400" dirty="0" smtClean="0"/>
              <a:t> {</a:t>
            </a:r>
          </a:p>
          <a:p>
            <a:pPr defTabSz="180000"/>
            <a:r>
              <a:rPr lang="en-US" altLang="ko-KR" sz="1400" dirty="0" smtClean="0"/>
              <a:t>	public </a:t>
            </a:r>
            <a:r>
              <a:rPr lang="en-US" altLang="ko-KR" sz="1400" b="1" dirty="0" smtClean="0"/>
              <a:t>static</a:t>
            </a:r>
            <a:r>
              <a:rPr lang="en-US" altLang="ko-KR" sz="1400" dirty="0" smtClean="0"/>
              <a:t> </a:t>
            </a:r>
            <a:r>
              <a:rPr lang="en-US" altLang="ko-KR" sz="1400" dirty="0" err="1" smtClean="0"/>
              <a:t>int</a:t>
            </a:r>
            <a:r>
              <a:rPr lang="en-US" altLang="ko-KR" sz="1400" dirty="0" smtClean="0"/>
              <a:t> abs(</a:t>
            </a:r>
            <a:r>
              <a:rPr lang="en-US" altLang="ko-KR" sz="1400" dirty="0" err="1" smtClean="0"/>
              <a:t>int</a:t>
            </a:r>
            <a:r>
              <a:rPr lang="en-US" altLang="ko-KR" sz="1400" dirty="0" smtClean="0"/>
              <a:t> a) { return a&gt;0?a:-a; }</a:t>
            </a:r>
          </a:p>
          <a:p>
            <a:pPr defTabSz="180000"/>
            <a:r>
              <a:rPr lang="en-US" altLang="ko-KR" sz="1400" dirty="0" smtClean="0"/>
              <a:t>	public </a:t>
            </a:r>
            <a:r>
              <a:rPr lang="en-US" altLang="ko-KR" sz="1400" b="1" dirty="0" smtClean="0"/>
              <a:t>static</a:t>
            </a:r>
            <a:r>
              <a:rPr lang="en-US" altLang="ko-KR" sz="1400" dirty="0" smtClean="0"/>
              <a:t> </a:t>
            </a:r>
            <a:r>
              <a:rPr lang="en-US" altLang="ko-KR" sz="1400" dirty="0" err="1" smtClean="0"/>
              <a:t>int</a:t>
            </a:r>
            <a:r>
              <a:rPr lang="en-US" altLang="ko-KR" sz="1400" dirty="0" smtClean="0"/>
              <a:t> max(</a:t>
            </a:r>
            <a:r>
              <a:rPr lang="en-US" altLang="ko-KR" sz="1400" dirty="0" err="1" smtClean="0"/>
              <a:t>int</a:t>
            </a:r>
            <a:r>
              <a:rPr lang="en-US" altLang="ko-KR" sz="1400" dirty="0" smtClean="0"/>
              <a:t> a, </a:t>
            </a:r>
            <a:r>
              <a:rPr lang="en-US" altLang="ko-KR" sz="1400" dirty="0" err="1" smtClean="0"/>
              <a:t>int</a:t>
            </a:r>
            <a:r>
              <a:rPr lang="en-US" altLang="ko-KR" sz="1400" dirty="0" smtClean="0"/>
              <a:t> b) { return (a&gt;b)?</a:t>
            </a:r>
            <a:r>
              <a:rPr lang="en-US" altLang="ko-KR" sz="1400" dirty="0" err="1" smtClean="0"/>
              <a:t>a:b</a:t>
            </a:r>
            <a:r>
              <a:rPr lang="en-US" altLang="ko-KR" sz="1400" dirty="0" smtClean="0"/>
              <a:t>; }</a:t>
            </a:r>
          </a:p>
          <a:p>
            <a:pPr defTabSz="180000"/>
            <a:r>
              <a:rPr lang="en-US" altLang="ko-KR" sz="1400" dirty="0" smtClean="0"/>
              <a:t>	public </a:t>
            </a:r>
            <a:r>
              <a:rPr lang="en-US" altLang="ko-KR" sz="1400" b="1" dirty="0" smtClean="0"/>
              <a:t>static</a:t>
            </a:r>
            <a:r>
              <a:rPr lang="en-US" altLang="ko-KR" sz="1400" dirty="0" smtClean="0"/>
              <a:t> </a:t>
            </a:r>
            <a:r>
              <a:rPr lang="en-US" altLang="ko-KR" sz="1400" dirty="0" err="1" smtClean="0"/>
              <a:t>int</a:t>
            </a:r>
            <a:r>
              <a:rPr lang="en-US" altLang="ko-KR" sz="1400" dirty="0" smtClean="0"/>
              <a:t> min(</a:t>
            </a:r>
            <a:r>
              <a:rPr lang="en-US" altLang="ko-KR" sz="1400" dirty="0" err="1" smtClean="0"/>
              <a:t>int</a:t>
            </a:r>
            <a:r>
              <a:rPr lang="en-US" altLang="ko-KR" sz="1400" dirty="0" smtClean="0"/>
              <a:t> a, </a:t>
            </a:r>
            <a:r>
              <a:rPr lang="en-US" altLang="ko-KR" sz="1400" dirty="0" err="1" smtClean="0"/>
              <a:t>int</a:t>
            </a:r>
            <a:r>
              <a:rPr lang="en-US" altLang="ko-KR" sz="1400" dirty="0" smtClean="0"/>
              <a:t> b) { return (a&gt;b)?</a:t>
            </a:r>
            <a:r>
              <a:rPr lang="en-US" altLang="ko-KR" sz="1400" dirty="0" err="1" smtClean="0"/>
              <a:t>b:a</a:t>
            </a:r>
            <a:r>
              <a:rPr lang="en-US" altLang="ko-KR" sz="1400" dirty="0" smtClean="0"/>
              <a:t>; }</a:t>
            </a:r>
          </a:p>
          <a:p>
            <a:pPr defTabSz="180000"/>
            <a:r>
              <a:rPr lang="en-US" altLang="ko-KR" sz="1400" dirty="0" smtClean="0"/>
              <a:t>}</a:t>
            </a:r>
          </a:p>
          <a:p>
            <a:pPr defTabSz="180000"/>
            <a:endParaRPr lang="en-US" altLang="ko-KR" sz="1400" dirty="0" smtClean="0"/>
          </a:p>
          <a:p>
            <a:pPr defTabSz="180000"/>
            <a:r>
              <a:rPr lang="en-US" altLang="ko-KR" sz="1400" dirty="0" smtClean="0"/>
              <a:t>public class </a:t>
            </a:r>
            <a:r>
              <a:rPr lang="en-US" altLang="ko-KR" sz="1400" dirty="0" err="1" smtClean="0"/>
              <a:t>CalcEx</a:t>
            </a:r>
            <a:r>
              <a:rPr lang="en-US" altLang="ko-KR" sz="1400" dirty="0" smtClean="0"/>
              <a:t> {</a:t>
            </a:r>
          </a:p>
          <a:p>
            <a:pPr defTabSz="180000"/>
            <a:r>
              <a:rPr lang="en-US" altLang="ko-KR" sz="1400" dirty="0" smtClean="0"/>
              <a:t>	public static void main(String[] </a:t>
            </a:r>
            <a:r>
              <a:rPr lang="en-US" altLang="ko-KR" sz="1400" dirty="0" err="1" smtClean="0"/>
              <a:t>args</a:t>
            </a:r>
            <a:r>
              <a:rPr lang="en-US" altLang="ko-KR" sz="1400" dirty="0" smtClean="0"/>
              <a:t>) {</a:t>
            </a:r>
          </a:p>
          <a:p>
            <a:pPr defTabSz="180000"/>
            <a:r>
              <a:rPr lang="en-US" altLang="ko-KR" sz="1400" dirty="0" smtClean="0"/>
              <a:t>		</a:t>
            </a:r>
            <a:r>
              <a:rPr lang="en-US" altLang="ko-KR" sz="1400" dirty="0" err="1" smtClean="0"/>
              <a:t>System.out.println</a:t>
            </a:r>
            <a:r>
              <a:rPr lang="en-US" altLang="ko-KR" sz="1400" dirty="0" smtClean="0"/>
              <a:t>(</a:t>
            </a:r>
            <a:r>
              <a:rPr lang="en-US" altLang="ko-KR" sz="1400" b="1" dirty="0" err="1" smtClean="0"/>
              <a:t>Calc.abs</a:t>
            </a:r>
            <a:r>
              <a:rPr lang="en-US" altLang="ko-KR" sz="1400" b="1" dirty="0" smtClean="0"/>
              <a:t>(-5)</a:t>
            </a:r>
            <a:r>
              <a:rPr lang="en-US" altLang="ko-KR" sz="1400" dirty="0" smtClean="0"/>
              <a:t>);</a:t>
            </a:r>
          </a:p>
          <a:p>
            <a:pPr defTabSz="180000"/>
            <a:r>
              <a:rPr lang="en-US" altLang="ko-KR" sz="1400" dirty="0" smtClean="0"/>
              <a:t>		</a:t>
            </a:r>
            <a:r>
              <a:rPr lang="en-US" altLang="ko-KR" sz="1400" dirty="0" err="1" smtClean="0"/>
              <a:t>System.out.println</a:t>
            </a:r>
            <a:r>
              <a:rPr lang="en-US" altLang="ko-KR" sz="1400" dirty="0" smtClean="0"/>
              <a:t>(</a:t>
            </a:r>
            <a:r>
              <a:rPr lang="en-US" altLang="ko-KR" sz="1400" b="1" dirty="0" err="1" smtClean="0"/>
              <a:t>Calc.max</a:t>
            </a:r>
            <a:r>
              <a:rPr lang="en-US" altLang="ko-KR" sz="1400" b="1" dirty="0" smtClean="0"/>
              <a:t>(10, 8)</a:t>
            </a:r>
            <a:r>
              <a:rPr lang="en-US" altLang="ko-KR" sz="1400" dirty="0" smtClean="0"/>
              <a:t>);</a:t>
            </a:r>
          </a:p>
          <a:p>
            <a:pPr defTabSz="180000"/>
            <a:r>
              <a:rPr lang="en-US" altLang="ko-KR" sz="1400" dirty="0" smtClean="0"/>
              <a:t>		</a:t>
            </a:r>
            <a:r>
              <a:rPr lang="en-US" altLang="ko-KR" sz="1400" dirty="0" err="1" smtClean="0"/>
              <a:t>System.out.println</a:t>
            </a:r>
            <a:r>
              <a:rPr lang="en-US" altLang="ko-KR" sz="1400" dirty="0" smtClean="0"/>
              <a:t>(</a:t>
            </a:r>
            <a:r>
              <a:rPr lang="en-US" altLang="ko-KR" sz="1400" b="1" dirty="0" err="1" smtClean="0"/>
              <a:t>Calc.min</a:t>
            </a:r>
            <a:r>
              <a:rPr lang="en-US" altLang="ko-KR" sz="1400" b="1" dirty="0" smtClean="0"/>
              <a:t>(-3, -8)</a:t>
            </a:r>
            <a:r>
              <a:rPr lang="en-US" altLang="ko-KR" sz="1400" dirty="0" smtClean="0"/>
              <a:t>);</a:t>
            </a:r>
          </a:p>
          <a:p>
            <a:pPr defTabSz="180000"/>
            <a:r>
              <a:rPr lang="en-US" altLang="ko-KR" sz="1400" dirty="0" smtClean="0"/>
              <a:t>	}</a:t>
            </a:r>
          </a:p>
          <a:p>
            <a:pPr defTabSz="180000"/>
            <a:r>
              <a:rPr lang="en-US" altLang="ko-KR" sz="1400" dirty="0" smtClean="0"/>
              <a:t>}</a:t>
            </a:r>
            <a:endParaRPr lang="ko-KR" altLang="en-US" sz="1400" dirty="0"/>
          </a:p>
        </p:txBody>
      </p:sp>
      <p:sp>
        <p:nvSpPr>
          <p:cNvPr id="7" name="직사각형 6"/>
          <p:cNvSpPr/>
          <p:nvPr/>
        </p:nvSpPr>
        <p:spPr>
          <a:xfrm>
            <a:off x="612648" y="5157192"/>
            <a:ext cx="4823448" cy="738664"/>
          </a:xfrm>
          <a:prstGeom prst="rect">
            <a:avLst/>
          </a:prstGeom>
          <a:solidFill>
            <a:srgbClr val="DAEEC4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5</a:t>
            </a:r>
          </a:p>
          <a:p>
            <a:r>
              <a:rPr lang="en-US" altLang="ko-KR" sz="1400" dirty="0"/>
              <a:t>10</a:t>
            </a:r>
          </a:p>
          <a:p>
            <a:r>
              <a:rPr lang="en-US" altLang="ko-KR" sz="1400" dirty="0"/>
              <a:t>-8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3730455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static </a:t>
            </a:r>
            <a:r>
              <a:rPr lang="ko-KR" altLang="en-US" dirty="0" err="1" smtClean="0"/>
              <a:t>메소드의</a:t>
            </a:r>
            <a:r>
              <a:rPr lang="ko-KR" altLang="en-US" dirty="0" smtClean="0"/>
              <a:t> 제약 조건 </a:t>
            </a:r>
            <a:r>
              <a:rPr lang="en-US" altLang="ko-KR" dirty="0" smtClean="0"/>
              <a:t>1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12648" y="1340768"/>
            <a:ext cx="8153400" cy="1512168"/>
          </a:xfrm>
        </p:spPr>
        <p:txBody>
          <a:bodyPr>
            <a:normAutofit/>
          </a:bodyPr>
          <a:lstStyle/>
          <a:p>
            <a:pPr lvl="1"/>
            <a:r>
              <a:rPr lang="en-US" altLang="ko-KR" dirty="0"/>
              <a:t>static </a:t>
            </a:r>
            <a:r>
              <a:rPr lang="ko-KR" altLang="en-US" dirty="0" err="1"/>
              <a:t>메소드는</a:t>
            </a:r>
            <a:r>
              <a:rPr lang="ko-KR" altLang="en-US" dirty="0"/>
              <a:t> </a:t>
            </a:r>
            <a:r>
              <a:rPr lang="en-US" altLang="ko-KR" dirty="0" smtClean="0"/>
              <a:t>non-static </a:t>
            </a:r>
            <a:r>
              <a:rPr lang="ko-KR" altLang="en-US" dirty="0" smtClean="0"/>
              <a:t>멤버 접근할 수 없음</a:t>
            </a:r>
            <a:endParaRPr lang="en-US" altLang="ko-KR" dirty="0" smtClean="0"/>
          </a:p>
          <a:p>
            <a:pPr lvl="2"/>
            <a:r>
              <a:rPr lang="ko-KR" altLang="en-US" dirty="0"/>
              <a:t>객체가 생성되지 않은 상황에서도 </a:t>
            </a:r>
            <a:r>
              <a:rPr lang="en-US" altLang="ko-KR" dirty="0" smtClean="0"/>
              <a:t>static </a:t>
            </a:r>
            <a:r>
              <a:rPr lang="ko-KR" altLang="en-US" dirty="0" err="1" smtClean="0"/>
              <a:t>메소드는</a:t>
            </a:r>
            <a:r>
              <a:rPr lang="ko-KR" altLang="en-US" dirty="0" smtClean="0"/>
              <a:t> 실행될 수 있기 때문에</a:t>
            </a:r>
            <a:r>
              <a:rPr lang="en-US" altLang="ko-KR" dirty="0" smtClean="0"/>
              <a:t>,</a:t>
            </a:r>
            <a:r>
              <a:rPr lang="ko-KR" altLang="en-US" dirty="0" smtClean="0"/>
              <a:t> </a:t>
            </a:r>
            <a:r>
              <a:rPr lang="en-US" altLang="ko-KR" dirty="0" smtClean="0"/>
              <a:t>non-static </a:t>
            </a:r>
            <a:r>
              <a:rPr lang="ko-KR" altLang="en-US" dirty="0" err="1" smtClean="0"/>
              <a:t>메소드와</a:t>
            </a:r>
            <a:r>
              <a:rPr lang="en-US" altLang="ko-KR" dirty="0" smtClean="0"/>
              <a:t> </a:t>
            </a:r>
            <a:r>
              <a:rPr lang="ko-KR" altLang="en-US" dirty="0" smtClean="0"/>
              <a:t>필드 사용 불가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반대로</a:t>
            </a:r>
            <a:r>
              <a:rPr lang="en-US" altLang="ko-KR" dirty="0" smtClean="0"/>
              <a:t>, non-static </a:t>
            </a:r>
            <a:r>
              <a:rPr lang="ko-KR" altLang="en-US" dirty="0" err="1" smtClean="0"/>
              <a:t>메소드는</a:t>
            </a:r>
            <a:r>
              <a:rPr lang="ko-KR" altLang="en-US" dirty="0" smtClean="0"/>
              <a:t> </a:t>
            </a:r>
            <a:r>
              <a:rPr lang="en-US" altLang="ko-KR" dirty="0"/>
              <a:t>static </a:t>
            </a:r>
            <a:r>
              <a:rPr lang="ko-KR" altLang="en-US" dirty="0" smtClean="0"/>
              <a:t>멤버 사용 가능</a:t>
            </a: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65</a:t>
            </a:fld>
            <a:endParaRPr lang="ko-KR" altLang="en-US"/>
          </a:p>
        </p:txBody>
      </p:sp>
      <p:grpSp>
        <p:nvGrpSpPr>
          <p:cNvPr id="9" name="그룹 8"/>
          <p:cNvGrpSpPr/>
          <p:nvPr/>
        </p:nvGrpSpPr>
        <p:grpSpPr>
          <a:xfrm>
            <a:off x="971600" y="2839058"/>
            <a:ext cx="7483747" cy="3830302"/>
            <a:chOff x="1096582" y="3030912"/>
            <a:chExt cx="7483747" cy="3830302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96582" y="4258666"/>
              <a:ext cx="7483747" cy="2602548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6393" y="3030912"/>
              <a:ext cx="7052310" cy="1268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732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static </a:t>
            </a:r>
            <a:r>
              <a:rPr lang="ko-KR" altLang="en-US" dirty="0" err="1"/>
              <a:t>메소드의</a:t>
            </a:r>
            <a:r>
              <a:rPr lang="ko-KR" altLang="en-US" dirty="0"/>
              <a:t> 제약 조건 </a:t>
            </a:r>
            <a:r>
              <a:rPr lang="en-US" altLang="ko-KR" dirty="0" smtClean="0"/>
              <a:t>2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12648" y="1340768"/>
            <a:ext cx="8153400" cy="4896544"/>
          </a:xfrm>
        </p:spPr>
        <p:txBody>
          <a:bodyPr/>
          <a:lstStyle/>
          <a:p>
            <a:pPr lvl="1"/>
            <a:r>
              <a:rPr lang="en-US" altLang="ko-KR" dirty="0"/>
              <a:t>static </a:t>
            </a:r>
            <a:r>
              <a:rPr lang="ko-KR" altLang="en-US" dirty="0" err="1"/>
              <a:t>메소드는</a:t>
            </a:r>
            <a:r>
              <a:rPr lang="ko-KR" altLang="en-US" dirty="0"/>
              <a:t> </a:t>
            </a:r>
            <a:r>
              <a:rPr lang="en-US" altLang="ko-KR" dirty="0"/>
              <a:t>this</a:t>
            </a:r>
            <a:r>
              <a:rPr lang="ko-KR" altLang="en-US" dirty="0"/>
              <a:t> 사용불가</a:t>
            </a:r>
            <a:endParaRPr lang="en-US" altLang="ko-KR" dirty="0"/>
          </a:p>
          <a:p>
            <a:pPr lvl="2"/>
            <a:r>
              <a:rPr lang="en-US" altLang="ko-KR" dirty="0"/>
              <a:t>static </a:t>
            </a:r>
            <a:r>
              <a:rPr lang="ko-KR" altLang="en-US" dirty="0" err="1"/>
              <a:t>메소드는</a:t>
            </a:r>
            <a:r>
              <a:rPr lang="ko-KR" altLang="en-US" dirty="0"/>
              <a:t> 객체가 생성되지 않은 상황에서도 호출이 가능하므로</a:t>
            </a:r>
            <a:r>
              <a:rPr lang="en-US" altLang="ko-KR" dirty="0"/>
              <a:t>, </a:t>
            </a:r>
            <a:r>
              <a:rPr lang="ko-KR" altLang="en-US" dirty="0"/>
              <a:t>현재 객체를 가리키는 </a:t>
            </a:r>
            <a:r>
              <a:rPr lang="en-US" altLang="ko-KR" dirty="0"/>
              <a:t>this </a:t>
            </a:r>
            <a:r>
              <a:rPr lang="ko-KR" altLang="en-US" dirty="0" err="1"/>
              <a:t>레퍼런스</a:t>
            </a:r>
            <a:r>
              <a:rPr lang="ko-KR" altLang="en-US" dirty="0"/>
              <a:t> 사용할 수 </a:t>
            </a:r>
            <a:r>
              <a:rPr lang="ko-KR" altLang="en-US" dirty="0" smtClean="0"/>
              <a:t>없음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1870596-DAFA-46D2-82A7-2B6B5F8E0EA4}" type="slidenum">
              <a:rPr lang="ko-KR" altLang="en-US" smtClean="0"/>
              <a:t>66</a:t>
            </a:fld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26" y="2636912"/>
            <a:ext cx="7623810" cy="234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454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예제 </a:t>
            </a:r>
            <a:r>
              <a:rPr lang="en-US" altLang="ko-KR" dirty="0" smtClean="0"/>
              <a:t>4-12 : static</a:t>
            </a:r>
            <a:r>
              <a:rPr lang="ko-KR" altLang="en-US" dirty="0" smtClean="0"/>
              <a:t>을 </a:t>
            </a:r>
            <a:r>
              <a:rPr lang="ko-KR" altLang="en-US" smtClean="0"/>
              <a:t>이용한 환율 계산기</a:t>
            </a: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67</a:t>
            </a:fld>
            <a:endParaRPr lang="ko-KR" altLang="en-US"/>
          </a:p>
        </p:txBody>
      </p:sp>
      <p:sp>
        <p:nvSpPr>
          <p:cNvPr id="4" name="TextBox 3"/>
          <p:cNvSpPr txBox="1"/>
          <p:nvPr/>
        </p:nvSpPr>
        <p:spPr>
          <a:xfrm>
            <a:off x="865796" y="1700808"/>
            <a:ext cx="7106530" cy="43396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 defTabSz="180000">
              <a:defRPr sz="1200">
                <a:latin typeface="+mj-lt"/>
              </a:defRPr>
            </a:lvl1pPr>
          </a:lstStyle>
          <a:p>
            <a:r>
              <a:rPr lang="en-US" altLang="ko-KR" dirty="0"/>
              <a:t>class </a:t>
            </a:r>
            <a:r>
              <a:rPr lang="en-US" altLang="ko-KR" dirty="0" err="1"/>
              <a:t>CurrencyConverter</a:t>
            </a:r>
            <a:r>
              <a:rPr lang="en-US" altLang="ko-KR" dirty="0"/>
              <a:t> {</a:t>
            </a:r>
          </a:p>
          <a:p>
            <a:r>
              <a:rPr lang="en-US" altLang="ko-KR" dirty="0"/>
              <a:t>	private </a:t>
            </a:r>
            <a:r>
              <a:rPr lang="en-US" altLang="ko-KR" b="1" dirty="0"/>
              <a:t>static</a:t>
            </a:r>
            <a:r>
              <a:rPr lang="en-US" altLang="ko-KR" dirty="0"/>
              <a:t> double rate; //  </a:t>
            </a:r>
            <a:r>
              <a:rPr lang="ko-KR" altLang="en-US" dirty="0"/>
              <a:t>한국 원화에 대한 환율</a:t>
            </a:r>
          </a:p>
          <a:p>
            <a:r>
              <a:rPr lang="ko-KR" altLang="en-US" dirty="0"/>
              <a:t>	</a:t>
            </a:r>
            <a:r>
              <a:rPr lang="en-US" altLang="ko-KR" dirty="0"/>
              <a:t>public </a:t>
            </a:r>
            <a:r>
              <a:rPr lang="en-US" altLang="ko-KR" b="1" dirty="0"/>
              <a:t>static</a:t>
            </a:r>
            <a:r>
              <a:rPr lang="en-US" altLang="ko-KR" dirty="0"/>
              <a:t> double </a:t>
            </a:r>
            <a:r>
              <a:rPr lang="en-US" altLang="ko-KR" dirty="0" err="1"/>
              <a:t>toDollar</a:t>
            </a:r>
            <a:r>
              <a:rPr lang="en-US" altLang="ko-KR" dirty="0"/>
              <a:t>(double won) {</a:t>
            </a:r>
          </a:p>
          <a:p>
            <a:r>
              <a:rPr lang="en-US" altLang="ko-KR" dirty="0"/>
              <a:t>		return won/rate; // </a:t>
            </a:r>
            <a:r>
              <a:rPr lang="ko-KR" altLang="en-US" dirty="0"/>
              <a:t>한국 원화를 달러로 변환</a:t>
            </a:r>
          </a:p>
          <a:p>
            <a:r>
              <a:rPr lang="ko-KR" altLang="en-US" dirty="0"/>
              <a:t>	</a:t>
            </a:r>
            <a:r>
              <a:rPr lang="en-US" altLang="ko-KR" dirty="0"/>
              <a:t>}</a:t>
            </a:r>
          </a:p>
          <a:p>
            <a:r>
              <a:rPr lang="en-US" altLang="ko-KR" dirty="0"/>
              <a:t>	public </a:t>
            </a:r>
            <a:r>
              <a:rPr lang="en-US" altLang="ko-KR" b="1" dirty="0"/>
              <a:t>static </a:t>
            </a:r>
            <a:r>
              <a:rPr lang="en-US" altLang="ko-KR" dirty="0"/>
              <a:t>double </a:t>
            </a:r>
            <a:r>
              <a:rPr lang="en-US" altLang="ko-KR" dirty="0" err="1"/>
              <a:t>toKWR</a:t>
            </a:r>
            <a:r>
              <a:rPr lang="en-US" altLang="ko-KR" dirty="0"/>
              <a:t>(double dollar) {</a:t>
            </a:r>
          </a:p>
          <a:p>
            <a:r>
              <a:rPr lang="en-US" altLang="ko-KR" dirty="0"/>
              <a:t>		return dollar * rate; // </a:t>
            </a:r>
            <a:r>
              <a:rPr lang="ko-KR" altLang="en-US" dirty="0"/>
              <a:t>달러를 한국 원화로 변환</a:t>
            </a:r>
          </a:p>
          <a:p>
            <a:r>
              <a:rPr lang="ko-KR" altLang="en-US" dirty="0"/>
              <a:t>	</a:t>
            </a:r>
            <a:r>
              <a:rPr lang="en-US" altLang="ko-KR" dirty="0"/>
              <a:t>}</a:t>
            </a:r>
          </a:p>
          <a:p>
            <a:r>
              <a:rPr lang="en-US" altLang="ko-KR" dirty="0"/>
              <a:t>	public </a:t>
            </a:r>
            <a:r>
              <a:rPr lang="en-US" altLang="ko-KR" b="1" dirty="0"/>
              <a:t>static</a:t>
            </a:r>
            <a:r>
              <a:rPr lang="en-US" altLang="ko-KR" dirty="0"/>
              <a:t> void </a:t>
            </a:r>
            <a:r>
              <a:rPr lang="en-US" altLang="ko-KR" dirty="0" err="1"/>
              <a:t>setRate</a:t>
            </a:r>
            <a:r>
              <a:rPr lang="en-US" altLang="ko-KR" dirty="0"/>
              <a:t>(double r) {</a:t>
            </a:r>
          </a:p>
          <a:p>
            <a:r>
              <a:rPr lang="en-US" altLang="ko-KR" dirty="0"/>
              <a:t>		rate = r; // </a:t>
            </a:r>
            <a:r>
              <a:rPr lang="ko-KR" altLang="en-US" dirty="0"/>
              <a:t>환율 설정</a:t>
            </a:r>
            <a:r>
              <a:rPr lang="en-US" altLang="ko-KR" dirty="0"/>
              <a:t>. KWR/$1</a:t>
            </a:r>
          </a:p>
          <a:p>
            <a:r>
              <a:rPr lang="en-US" altLang="ko-KR" dirty="0"/>
              <a:t>	}</a:t>
            </a:r>
          </a:p>
          <a:p>
            <a:r>
              <a:rPr lang="en-US" altLang="ko-KR" dirty="0"/>
              <a:t>}</a:t>
            </a:r>
          </a:p>
          <a:p>
            <a:r>
              <a:rPr lang="en-US" altLang="ko-KR" dirty="0"/>
              <a:t>public class </a:t>
            </a:r>
            <a:r>
              <a:rPr lang="en-US" altLang="ko-KR" dirty="0" err="1"/>
              <a:t>StaticMember</a:t>
            </a:r>
            <a:r>
              <a:rPr lang="en-US" altLang="ko-KR" dirty="0"/>
              <a:t> {</a:t>
            </a:r>
          </a:p>
          <a:p>
            <a:r>
              <a:rPr lang="en-US" altLang="ko-KR" dirty="0" smtClean="0"/>
              <a:t>	public </a:t>
            </a:r>
            <a:r>
              <a:rPr lang="en-US" altLang="ko-KR" dirty="0"/>
              <a:t>static void main(String[] </a:t>
            </a:r>
            <a:r>
              <a:rPr lang="en-US" altLang="ko-KR" dirty="0" err="1"/>
              <a:t>args</a:t>
            </a:r>
            <a:r>
              <a:rPr lang="en-US" altLang="ko-KR" dirty="0"/>
              <a:t>) {</a:t>
            </a:r>
          </a:p>
          <a:p>
            <a:r>
              <a:rPr lang="en-US" altLang="ko-KR" dirty="0" smtClean="0"/>
              <a:t>		Scanner </a:t>
            </a:r>
            <a:r>
              <a:rPr lang="en-US" altLang="ko-KR" dirty="0" err="1"/>
              <a:t>scanner</a:t>
            </a:r>
            <a:r>
              <a:rPr lang="en-US" altLang="ko-KR" dirty="0"/>
              <a:t> = new Scanner(System.in);</a:t>
            </a:r>
          </a:p>
          <a:p>
            <a:r>
              <a:rPr lang="en-US" altLang="ko-KR" dirty="0" smtClean="0"/>
              <a:t>		</a:t>
            </a:r>
            <a:r>
              <a:rPr lang="en-US" altLang="ko-KR" dirty="0" err="1" smtClean="0"/>
              <a:t>System.out.print</a:t>
            </a:r>
            <a:r>
              <a:rPr lang="en-US" altLang="ko-KR" dirty="0"/>
              <a:t>("</a:t>
            </a:r>
            <a:r>
              <a:rPr lang="ko-KR" altLang="en-US" dirty="0"/>
              <a:t>환율</a:t>
            </a:r>
            <a:r>
              <a:rPr lang="en-US" altLang="ko-KR" dirty="0"/>
              <a:t>(1</a:t>
            </a:r>
            <a:r>
              <a:rPr lang="ko-KR" altLang="en-US" dirty="0"/>
              <a:t>달러</a:t>
            </a:r>
            <a:r>
              <a:rPr lang="en-US" altLang="ko-KR" dirty="0"/>
              <a:t>)&gt;&gt; ");</a:t>
            </a:r>
          </a:p>
          <a:p>
            <a:r>
              <a:rPr lang="en-US" altLang="ko-KR" dirty="0" smtClean="0"/>
              <a:t>		double </a:t>
            </a:r>
            <a:r>
              <a:rPr lang="en-US" altLang="ko-KR" dirty="0"/>
              <a:t>rate = </a:t>
            </a:r>
            <a:r>
              <a:rPr lang="en-US" altLang="ko-KR" dirty="0" err="1"/>
              <a:t>scanner.nextDouble</a:t>
            </a:r>
            <a:r>
              <a:rPr lang="en-US" altLang="ko-KR" dirty="0"/>
              <a:t>();</a:t>
            </a:r>
          </a:p>
          <a:p>
            <a:r>
              <a:rPr lang="en-US" altLang="ko-KR" b="1" dirty="0" smtClean="0"/>
              <a:t>		</a:t>
            </a:r>
            <a:r>
              <a:rPr lang="en-US" altLang="ko-KR" b="1" dirty="0" err="1" smtClean="0"/>
              <a:t>CurrencyConverter.setRate</a:t>
            </a:r>
            <a:r>
              <a:rPr lang="en-US" altLang="ko-KR" b="1" dirty="0" smtClean="0"/>
              <a:t>(rate</a:t>
            </a:r>
            <a:r>
              <a:rPr lang="en-US" altLang="ko-KR" b="1" dirty="0"/>
              <a:t>);</a:t>
            </a:r>
            <a:r>
              <a:rPr lang="en-US" altLang="ko-KR" dirty="0"/>
              <a:t> // </a:t>
            </a:r>
            <a:r>
              <a:rPr lang="ko-KR" altLang="en-US" dirty="0"/>
              <a:t>미국 달러 환율 설정</a:t>
            </a:r>
          </a:p>
          <a:p>
            <a:r>
              <a:rPr lang="en-US" altLang="ko-KR" dirty="0" smtClean="0"/>
              <a:t>		</a:t>
            </a:r>
            <a:r>
              <a:rPr lang="en-US" altLang="ko-KR" dirty="0" err="1" smtClean="0"/>
              <a:t>System.out.println</a:t>
            </a:r>
            <a:r>
              <a:rPr lang="en-US" altLang="ko-KR" dirty="0"/>
              <a:t>("</a:t>
            </a:r>
            <a:r>
              <a:rPr lang="ko-KR" altLang="en-US" dirty="0" err="1"/>
              <a:t>백만원은</a:t>
            </a:r>
            <a:r>
              <a:rPr lang="ko-KR" altLang="en-US" dirty="0"/>
              <a:t> </a:t>
            </a:r>
            <a:r>
              <a:rPr lang="en-US" altLang="ko-KR" dirty="0"/>
              <a:t>$" + </a:t>
            </a:r>
            <a:r>
              <a:rPr lang="en-US" altLang="ko-KR" b="1" dirty="0" err="1"/>
              <a:t>CurrencyConverter.toDollar</a:t>
            </a:r>
            <a:r>
              <a:rPr lang="en-US" altLang="ko-KR" b="1" dirty="0"/>
              <a:t>(1000000) </a:t>
            </a:r>
            <a:r>
              <a:rPr lang="en-US" altLang="ko-KR" dirty="0" smtClean="0"/>
              <a:t>+"</a:t>
            </a:r>
            <a:r>
              <a:rPr lang="ko-KR" altLang="en-US" dirty="0"/>
              <a:t>입니다</a:t>
            </a:r>
            <a:r>
              <a:rPr lang="en-US" altLang="ko-KR" dirty="0"/>
              <a:t>.");</a:t>
            </a:r>
          </a:p>
          <a:p>
            <a:r>
              <a:rPr lang="en-US" altLang="ko-KR" dirty="0" smtClean="0"/>
              <a:t>		</a:t>
            </a:r>
            <a:r>
              <a:rPr lang="en-US" altLang="ko-KR" dirty="0" err="1" smtClean="0"/>
              <a:t>System.out.println</a:t>
            </a:r>
            <a:r>
              <a:rPr lang="en-US" altLang="ko-KR" dirty="0"/>
              <a:t>("$100</a:t>
            </a:r>
            <a:r>
              <a:rPr lang="ko-KR" altLang="en-US" dirty="0"/>
              <a:t>는 </a:t>
            </a:r>
            <a:r>
              <a:rPr lang="en-US" altLang="ko-KR" dirty="0"/>
              <a:t>" + </a:t>
            </a:r>
            <a:r>
              <a:rPr lang="en-US" altLang="ko-KR" b="1" dirty="0" err="1"/>
              <a:t>CurrencyConverter.toKWR</a:t>
            </a:r>
            <a:r>
              <a:rPr lang="en-US" altLang="ko-KR" b="1" dirty="0"/>
              <a:t>(100)</a:t>
            </a:r>
            <a:r>
              <a:rPr lang="en-US" altLang="ko-KR" dirty="0"/>
              <a:t> + "</a:t>
            </a:r>
            <a:r>
              <a:rPr lang="ko-KR" altLang="en-US" dirty="0"/>
              <a:t>원입니다</a:t>
            </a:r>
            <a:r>
              <a:rPr lang="en-US" altLang="ko-KR" dirty="0"/>
              <a:t>.");</a:t>
            </a:r>
          </a:p>
          <a:p>
            <a:r>
              <a:rPr lang="en-US" altLang="ko-KR" dirty="0" smtClean="0"/>
              <a:t>		</a:t>
            </a:r>
            <a:r>
              <a:rPr lang="en-US" altLang="ko-KR" dirty="0" err="1" smtClean="0"/>
              <a:t>scanner.close</a:t>
            </a:r>
            <a:r>
              <a:rPr lang="en-US" altLang="ko-KR" dirty="0"/>
              <a:t>();</a:t>
            </a:r>
          </a:p>
          <a:p>
            <a:r>
              <a:rPr lang="en-US" altLang="ko-KR" dirty="0" smtClean="0"/>
              <a:t>	}</a:t>
            </a:r>
            <a:endParaRPr lang="en-US" altLang="ko-KR" dirty="0"/>
          </a:p>
          <a:p>
            <a:r>
              <a:rPr lang="en-US" altLang="ko-KR" dirty="0"/>
              <a:t>}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5796" y="6093296"/>
            <a:ext cx="7098778" cy="646331"/>
          </a:xfrm>
          <a:prstGeom prst="rect">
            <a:avLst/>
          </a:prstGeom>
          <a:solidFill>
            <a:srgbClr val="DAEEC4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defRPr sz="1200"/>
            </a:lvl1pPr>
          </a:lstStyle>
          <a:p>
            <a:r>
              <a:rPr lang="ko-KR" altLang="en-US" dirty="0"/>
              <a:t>환율</a:t>
            </a:r>
            <a:r>
              <a:rPr lang="en-US" altLang="ko-KR" dirty="0"/>
              <a:t>(1</a:t>
            </a:r>
            <a:r>
              <a:rPr lang="ko-KR" altLang="en-US" dirty="0"/>
              <a:t>달러</a:t>
            </a:r>
            <a:r>
              <a:rPr lang="en-US" altLang="ko-KR" dirty="0"/>
              <a:t>)&gt;&gt; </a:t>
            </a:r>
            <a:r>
              <a:rPr lang="en-US" altLang="ko-KR" dirty="0">
                <a:solidFill>
                  <a:srgbClr val="00B050"/>
                </a:solidFill>
              </a:rPr>
              <a:t>1121</a:t>
            </a:r>
          </a:p>
          <a:p>
            <a:r>
              <a:rPr lang="ko-KR" altLang="en-US" dirty="0" err="1"/>
              <a:t>백만원은</a:t>
            </a:r>
            <a:r>
              <a:rPr lang="ko-KR" altLang="en-US" dirty="0"/>
              <a:t> </a:t>
            </a:r>
            <a:r>
              <a:rPr lang="en-US" altLang="ko-KR" dirty="0"/>
              <a:t>$892.0606601248885</a:t>
            </a:r>
            <a:r>
              <a:rPr lang="ko-KR" altLang="en-US" dirty="0"/>
              <a:t>입니다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$100</a:t>
            </a:r>
            <a:r>
              <a:rPr lang="ko-KR" altLang="en-US" dirty="0"/>
              <a:t>는 </a:t>
            </a:r>
            <a:r>
              <a:rPr lang="en-US" altLang="ko-KR" dirty="0"/>
              <a:t>112100.0</a:t>
            </a:r>
            <a:r>
              <a:rPr lang="ko-KR" altLang="en-US" dirty="0"/>
              <a:t>원입니다</a:t>
            </a:r>
            <a:r>
              <a:rPr lang="en-US" altLang="ko-KR" dirty="0"/>
              <a:t>.</a:t>
            </a:r>
            <a:endParaRPr lang="ko-KR" altLang="en-US" dirty="0" err="1"/>
          </a:p>
        </p:txBody>
      </p:sp>
      <p:sp>
        <p:nvSpPr>
          <p:cNvPr id="8" name="직사각형 7"/>
          <p:cNvSpPr/>
          <p:nvPr/>
        </p:nvSpPr>
        <p:spPr>
          <a:xfrm>
            <a:off x="771526" y="1340768"/>
            <a:ext cx="720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static </a:t>
            </a:r>
            <a:r>
              <a:rPr lang="ko-KR" altLang="en-US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멤버를 이용하여 달러와 원화를 변환 해주는 환율 계산기를 만들어보자</a:t>
            </a:r>
            <a:r>
              <a:rPr lang="en-US" altLang="ko-KR" sz="1400" dirty="0">
                <a:solidFill>
                  <a:schemeClr val="accent2">
                    <a:lumMod val="75000"/>
                  </a:schemeClr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schemeClr val="accent2">
                  <a:lumMod val="7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07524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final </a:t>
            </a:r>
            <a:r>
              <a:rPr lang="ko-KR" altLang="en-US" dirty="0" smtClean="0"/>
              <a:t>클래스와 </a:t>
            </a:r>
            <a:r>
              <a:rPr lang="ko-KR" altLang="en-US" dirty="0" err="1" smtClean="0"/>
              <a:t>메소드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ko-KR" dirty="0" smtClean="0"/>
              <a:t>final </a:t>
            </a:r>
            <a:r>
              <a:rPr lang="ko-KR" altLang="en-US" dirty="0" smtClean="0"/>
              <a:t>클래스 </a:t>
            </a:r>
            <a:r>
              <a:rPr lang="en-US" altLang="ko-KR" dirty="0" smtClean="0"/>
              <a:t>- </a:t>
            </a:r>
            <a:r>
              <a:rPr lang="ko-KR" altLang="en-US" dirty="0" smtClean="0"/>
              <a:t>클래스 상속 불가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  <a:p>
            <a:r>
              <a:rPr lang="en-US" altLang="ko-KR" dirty="0" smtClean="0"/>
              <a:t>final</a:t>
            </a:r>
            <a:r>
              <a:rPr lang="ko-KR" altLang="en-US" dirty="0" smtClean="0"/>
              <a:t> </a:t>
            </a:r>
            <a:r>
              <a:rPr lang="ko-KR" altLang="en-US" dirty="0" err="1" smtClean="0"/>
              <a:t>메소드</a:t>
            </a:r>
            <a:r>
              <a:rPr lang="ko-KR" altLang="en-US" dirty="0" smtClean="0"/>
              <a:t> </a:t>
            </a:r>
            <a:r>
              <a:rPr lang="en-US" altLang="ko-KR" dirty="0" smtClean="0"/>
              <a:t>- </a:t>
            </a:r>
            <a:r>
              <a:rPr lang="ko-KR" altLang="en-US" dirty="0" err="1" smtClean="0"/>
              <a:t>오버라이딩</a:t>
            </a:r>
            <a:r>
              <a:rPr lang="ko-KR" altLang="en-US" dirty="0" smtClean="0"/>
              <a:t> 불가</a:t>
            </a:r>
          </a:p>
          <a:p>
            <a:pPr lvl="1"/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14414" y="1857364"/>
            <a:ext cx="6357982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400" b="1" dirty="0" smtClean="0"/>
              <a:t>final </a:t>
            </a:r>
            <a:r>
              <a:rPr lang="en-US" altLang="ko-KR" sz="1400" dirty="0" smtClean="0"/>
              <a:t>class </a:t>
            </a:r>
            <a:r>
              <a:rPr lang="en-US" altLang="ko-KR" sz="1400" dirty="0" err="1" smtClean="0"/>
              <a:t>FinalClass</a:t>
            </a:r>
            <a:r>
              <a:rPr lang="en-US" altLang="ko-KR" sz="1400" dirty="0" smtClean="0"/>
              <a:t> {</a:t>
            </a:r>
          </a:p>
          <a:p>
            <a:pPr lvl="1"/>
            <a:r>
              <a:rPr lang="en-US" altLang="ko-KR" sz="1400" dirty="0" smtClean="0"/>
              <a:t>.....</a:t>
            </a:r>
          </a:p>
          <a:p>
            <a:r>
              <a:rPr lang="en-US" altLang="ko-KR" sz="1400" dirty="0" smtClean="0"/>
              <a:t>}</a:t>
            </a:r>
          </a:p>
          <a:p>
            <a:r>
              <a:rPr lang="en-US" altLang="ko-KR" sz="1400" dirty="0" smtClean="0"/>
              <a:t>class </a:t>
            </a:r>
            <a:r>
              <a:rPr lang="en-US" altLang="ko-KR" sz="1400" dirty="0" err="1" smtClean="0"/>
              <a:t>SubClass</a:t>
            </a:r>
            <a:r>
              <a:rPr lang="en-US" altLang="ko-KR" sz="1400" dirty="0" smtClean="0"/>
              <a:t> </a:t>
            </a:r>
            <a:r>
              <a:rPr lang="en-US" altLang="ko-KR" sz="1400" b="1" dirty="0" smtClean="0"/>
              <a:t>extends </a:t>
            </a:r>
            <a:r>
              <a:rPr lang="en-US" altLang="ko-KR" sz="1400" b="1" dirty="0" err="1" smtClean="0"/>
              <a:t>FinalClass</a:t>
            </a:r>
            <a:r>
              <a:rPr lang="en-US" altLang="ko-KR" sz="1400" b="1" dirty="0" smtClean="0"/>
              <a:t> </a:t>
            </a:r>
            <a:r>
              <a:rPr lang="en-US" altLang="ko-KR" sz="1400" dirty="0" smtClean="0"/>
              <a:t>{ // </a:t>
            </a:r>
            <a:r>
              <a:rPr lang="ko-KR" altLang="en-US" sz="1400" b="1" dirty="0" smtClean="0"/>
              <a:t>컴파일 오류</a:t>
            </a:r>
            <a:r>
              <a:rPr lang="en-US" altLang="ko-KR" sz="1400" b="1" dirty="0" smtClean="0"/>
              <a:t>. </a:t>
            </a:r>
            <a:r>
              <a:rPr lang="en-US" altLang="ko-KR" sz="1400" b="1" dirty="0" err="1"/>
              <a:t>FinalClass</a:t>
            </a:r>
            <a:r>
              <a:rPr lang="en-US" altLang="ko-KR" sz="1400" b="1" dirty="0"/>
              <a:t> </a:t>
            </a:r>
            <a:r>
              <a:rPr lang="ko-KR" altLang="en-US" sz="1400" b="1" dirty="0"/>
              <a:t>상속 불가</a:t>
            </a:r>
            <a:endParaRPr lang="ko-KR" altLang="en-US" sz="1400" b="1" dirty="0" smtClean="0"/>
          </a:p>
          <a:p>
            <a:pPr lvl="1"/>
            <a:r>
              <a:rPr lang="en-US" altLang="ko-KR" sz="1400" dirty="0" smtClean="0"/>
              <a:t>.....</a:t>
            </a:r>
            <a:endParaRPr lang="ko-KR" altLang="en-US" sz="1400" dirty="0" smtClean="0"/>
          </a:p>
          <a:p>
            <a:r>
              <a:rPr lang="en-US" altLang="ko-KR" sz="1400" dirty="0" smtClean="0"/>
              <a:t>}</a:t>
            </a:r>
            <a:endParaRPr lang="ko-KR" alt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214414" y="4286256"/>
            <a:ext cx="6357982" cy="16619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public class </a:t>
            </a:r>
            <a:r>
              <a:rPr lang="en-US" altLang="ko-KR" sz="1400" dirty="0" err="1" smtClean="0"/>
              <a:t>SuperClass</a:t>
            </a:r>
            <a:r>
              <a:rPr lang="en-US" altLang="ko-KR" sz="1400" dirty="0" smtClean="0"/>
              <a:t> {</a:t>
            </a:r>
          </a:p>
          <a:p>
            <a:pPr lvl="1"/>
            <a:r>
              <a:rPr lang="en-US" altLang="ko-KR" sz="1400" dirty="0" smtClean="0"/>
              <a:t>protected </a:t>
            </a:r>
            <a:r>
              <a:rPr lang="en-US" altLang="ko-KR" sz="1400" b="1" dirty="0" smtClean="0"/>
              <a:t>final</a:t>
            </a:r>
            <a:r>
              <a:rPr lang="en-US" altLang="ko-KR" sz="1400" dirty="0" smtClean="0"/>
              <a:t> </a:t>
            </a:r>
            <a:r>
              <a:rPr lang="en-US" altLang="ko-KR" sz="1400" b="1" dirty="0" err="1" smtClean="0"/>
              <a:t>int</a:t>
            </a:r>
            <a:r>
              <a:rPr lang="en-US" altLang="ko-KR" sz="1400" b="1" dirty="0" smtClean="0"/>
              <a:t> </a:t>
            </a:r>
            <a:r>
              <a:rPr lang="en-US" altLang="ko-KR" sz="1400" b="1" dirty="0" err="1" smtClean="0"/>
              <a:t>finalMethod</a:t>
            </a:r>
            <a:r>
              <a:rPr lang="en-US" altLang="ko-KR" sz="1400" b="1" dirty="0" smtClean="0"/>
              <a:t>() </a:t>
            </a:r>
            <a:r>
              <a:rPr lang="en-US" altLang="ko-KR" sz="1400" dirty="0" smtClean="0"/>
              <a:t>{ ... }</a:t>
            </a:r>
          </a:p>
          <a:p>
            <a:r>
              <a:rPr lang="en-US" altLang="ko-KR" sz="1400" dirty="0" smtClean="0"/>
              <a:t>}</a:t>
            </a:r>
          </a:p>
          <a:p>
            <a:endParaRPr lang="en-US" altLang="ko-KR" sz="1400" dirty="0" smtClean="0"/>
          </a:p>
          <a:p>
            <a:r>
              <a:rPr lang="en-US" altLang="ko-KR" sz="1400" dirty="0" smtClean="0"/>
              <a:t>class </a:t>
            </a:r>
            <a:r>
              <a:rPr lang="en-US" altLang="ko-KR" sz="1400" dirty="0" err="1" smtClean="0"/>
              <a:t>SubClass</a:t>
            </a:r>
            <a:r>
              <a:rPr lang="en-US" altLang="ko-KR" sz="1400" dirty="0" smtClean="0"/>
              <a:t> extends </a:t>
            </a:r>
            <a:r>
              <a:rPr lang="en-US" altLang="ko-KR" sz="1400" dirty="0" err="1" smtClean="0"/>
              <a:t>SuperClass</a:t>
            </a:r>
            <a:r>
              <a:rPr lang="en-US" altLang="ko-KR" sz="1400" dirty="0" smtClean="0"/>
              <a:t> { // </a:t>
            </a:r>
            <a:r>
              <a:rPr lang="en-US" altLang="ko-KR" sz="1400" dirty="0" err="1"/>
              <a:t>SubClass</a:t>
            </a:r>
            <a:r>
              <a:rPr lang="ko-KR" altLang="en-US" sz="1400" dirty="0"/>
              <a:t>가 </a:t>
            </a:r>
            <a:r>
              <a:rPr lang="en-US" altLang="ko-KR" sz="1400" dirty="0" err="1"/>
              <a:t>SuperClass</a:t>
            </a:r>
            <a:r>
              <a:rPr lang="en-US" altLang="ko-KR" sz="1400" dirty="0"/>
              <a:t> </a:t>
            </a:r>
            <a:r>
              <a:rPr lang="ko-KR" altLang="en-US" sz="1400" dirty="0"/>
              <a:t>상속</a:t>
            </a:r>
            <a:endParaRPr lang="en-US" altLang="ko-KR" sz="1400" dirty="0" smtClean="0"/>
          </a:p>
          <a:p>
            <a:pPr lvl="1"/>
            <a:r>
              <a:rPr lang="en-US" altLang="ko-KR" sz="1400" dirty="0" smtClean="0"/>
              <a:t>protected </a:t>
            </a:r>
            <a:r>
              <a:rPr lang="en-US" altLang="ko-KR" sz="1400" dirty="0" err="1" smtClean="0"/>
              <a:t>int</a:t>
            </a:r>
            <a:r>
              <a:rPr lang="en-US" altLang="ko-KR" sz="1400" dirty="0" smtClean="0"/>
              <a:t> </a:t>
            </a:r>
            <a:r>
              <a:rPr lang="en-US" altLang="ko-KR" sz="1400" dirty="0" err="1" smtClean="0"/>
              <a:t>finalMethod</a:t>
            </a:r>
            <a:r>
              <a:rPr lang="en-US" altLang="ko-KR" sz="1400" dirty="0" smtClean="0"/>
              <a:t>() { ... } // </a:t>
            </a:r>
            <a:r>
              <a:rPr lang="ko-KR" altLang="en-US" sz="1400" b="1" dirty="0" smtClean="0"/>
              <a:t>컴파일 오류</a:t>
            </a:r>
            <a:r>
              <a:rPr lang="en-US" altLang="ko-KR" sz="1400" dirty="0" smtClean="0"/>
              <a:t>, </a:t>
            </a:r>
            <a:r>
              <a:rPr lang="ko-KR" altLang="en-US" sz="1400" b="1" dirty="0" err="1" smtClean="0"/>
              <a:t>오버라이딩</a:t>
            </a:r>
            <a:r>
              <a:rPr lang="ko-KR" altLang="en-US" sz="1400" b="1" dirty="0" smtClean="0"/>
              <a:t> 할 수 없음</a:t>
            </a:r>
          </a:p>
          <a:p>
            <a:r>
              <a:rPr lang="en-US" altLang="ko-KR" sz="1400" dirty="0" smtClean="0"/>
              <a:t>}</a:t>
            </a:r>
            <a:endParaRPr lang="ko-KR" altLang="en-US" sz="1400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68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645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final </a:t>
            </a:r>
            <a:r>
              <a:rPr lang="ko-KR" altLang="en-US" smtClean="0"/>
              <a:t>필드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altLang="ko-KR" dirty="0" smtClean="0"/>
              <a:t>final</a:t>
            </a:r>
            <a:r>
              <a:rPr lang="ko-KR" altLang="en-US" dirty="0" smtClean="0"/>
              <a:t> 필드</a:t>
            </a:r>
            <a:r>
              <a:rPr lang="en-US" altLang="ko-KR" dirty="0" smtClean="0"/>
              <a:t>, </a:t>
            </a:r>
            <a:r>
              <a:rPr lang="ko-KR" altLang="en-US" dirty="0" smtClean="0"/>
              <a:t>상수 선언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상수를 선언할 때 사용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ko-KR" altLang="en-US" dirty="0" smtClean="0"/>
          </a:p>
          <a:p>
            <a:pPr lvl="1"/>
            <a:r>
              <a:rPr lang="ko-KR" altLang="en-US" dirty="0" smtClean="0"/>
              <a:t>상수 필드는 선언 시에 초기 값을 지정하여야 한다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상수 필드는 실행 중에 값을 변경할 수 없다</a:t>
            </a:r>
            <a:endParaRPr lang="en-US" altLang="ko-KR" dirty="0" smtClean="0"/>
          </a:p>
          <a:p>
            <a:pPr lvl="1"/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85852" y="4214818"/>
            <a:ext cx="6357982" cy="18158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public class </a:t>
            </a:r>
            <a:r>
              <a:rPr lang="en-US" altLang="ko-KR" sz="1400" dirty="0" err="1" smtClean="0"/>
              <a:t>FinalFieldClass</a:t>
            </a:r>
            <a:r>
              <a:rPr lang="en-US" altLang="ko-KR" sz="1400" dirty="0" smtClean="0"/>
              <a:t> {</a:t>
            </a:r>
            <a:endParaRPr lang="ko-KR" altLang="en-US" sz="1400" dirty="0" smtClean="0"/>
          </a:p>
          <a:p>
            <a:pPr lvl="1"/>
            <a:r>
              <a:rPr lang="en-US" altLang="ko-KR" sz="1400" b="1" dirty="0" smtClean="0"/>
              <a:t>final</a:t>
            </a:r>
            <a:r>
              <a:rPr lang="en-US" altLang="ko-KR" sz="1400" dirty="0" smtClean="0"/>
              <a:t> </a:t>
            </a:r>
            <a:r>
              <a:rPr lang="en-US" altLang="ko-KR" sz="1400" dirty="0" err="1" smtClean="0"/>
              <a:t>int</a:t>
            </a:r>
            <a:r>
              <a:rPr lang="en-US" altLang="ko-KR" sz="1400" dirty="0" smtClean="0"/>
              <a:t> ROWS = 10; // </a:t>
            </a:r>
            <a:r>
              <a:rPr lang="ko-KR" altLang="en-US" sz="1400" dirty="0" smtClean="0"/>
              <a:t>상수 정의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이때 초기 값</a:t>
            </a:r>
            <a:r>
              <a:rPr lang="en-US" altLang="ko-KR" sz="1400" dirty="0" smtClean="0"/>
              <a:t>(10)</a:t>
            </a:r>
            <a:r>
              <a:rPr lang="ko-KR" altLang="en-US" sz="1400" dirty="0" smtClean="0"/>
              <a:t>을 반드시 설정</a:t>
            </a:r>
          </a:p>
          <a:p>
            <a:pPr lvl="1"/>
            <a:endParaRPr lang="en-US" altLang="ko-KR" sz="1400" dirty="0" smtClean="0"/>
          </a:p>
          <a:p>
            <a:pPr lvl="1"/>
            <a:r>
              <a:rPr lang="en-US" altLang="ko-KR" sz="1400" dirty="0" smtClean="0"/>
              <a:t>void f() {</a:t>
            </a:r>
            <a:endParaRPr lang="ko-KR" altLang="en-US" sz="1400" dirty="0" smtClean="0"/>
          </a:p>
          <a:p>
            <a:pPr lvl="2"/>
            <a:r>
              <a:rPr lang="en-US" altLang="ko-KR" sz="1400" dirty="0" err="1" smtClean="0"/>
              <a:t>int</a:t>
            </a:r>
            <a:r>
              <a:rPr lang="en-US" altLang="ko-KR" sz="1400" dirty="0" smtClean="0"/>
              <a:t> [] </a:t>
            </a:r>
            <a:r>
              <a:rPr lang="en-US" altLang="ko-KR" sz="1400" dirty="0" err="1" smtClean="0"/>
              <a:t>intArray</a:t>
            </a:r>
            <a:r>
              <a:rPr lang="en-US" altLang="ko-KR" sz="1400" dirty="0" smtClean="0"/>
              <a:t> = new </a:t>
            </a:r>
            <a:r>
              <a:rPr lang="en-US" altLang="ko-KR" sz="1400" dirty="0" err="1" smtClean="0"/>
              <a:t>int</a:t>
            </a:r>
            <a:r>
              <a:rPr lang="en-US" altLang="ko-KR" sz="1400" dirty="0" smtClean="0"/>
              <a:t> [ROWS]; // </a:t>
            </a:r>
            <a:r>
              <a:rPr lang="ko-KR" altLang="en-US" sz="1400" dirty="0" smtClean="0"/>
              <a:t>상수 활용</a:t>
            </a:r>
          </a:p>
          <a:p>
            <a:pPr lvl="2"/>
            <a:r>
              <a:rPr lang="en-US" altLang="ko-KR" sz="1400" strike="sngStrike" dirty="0" smtClean="0"/>
              <a:t>ROWS = 30;</a:t>
            </a:r>
            <a:r>
              <a:rPr lang="ko-KR" altLang="en-US" sz="1400" dirty="0" smtClean="0"/>
              <a:t> </a:t>
            </a:r>
            <a:r>
              <a:rPr lang="en-US" altLang="ko-KR" sz="1400" dirty="0" smtClean="0"/>
              <a:t>// </a:t>
            </a:r>
            <a:r>
              <a:rPr lang="ko-KR" altLang="en-US" sz="1400" b="1" dirty="0" smtClean="0"/>
              <a:t>컴파일 오류 발생</a:t>
            </a:r>
            <a:r>
              <a:rPr lang="en-US" altLang="ko-KR" sz="1400" dirty="0" smtClean="0"/>
              <a:t>, final </a:t>
            </a:r>
            <a:r>
              <a:rPr lang="ko-KR" altLang="en-US" sz="1400" dirty="0" smtClean="0"/>
              <a:t>필드 값을 변경할 수 없다</a:t>
            </a:r>
            <a:r>
              <a:rPr lang="en-US" altLang="ko-KR" sz="1400" dirty="0" smtClean="0"/>
              <a:t>.</a:t>
            </a:r>
            <a:endParaRPr lang="ko-KR" altLang="en-US" sz="1400" dirty="0" smtClean="0"/>
          </a:p>
          <a:p>
            <a:pPr lvl="1"/>
            <a:r>
              <a:rPr lang="en-US" altLang="ko-KR" sz="1400" dirty="0" smtClean="0"/>
              <a:t>}</a:t>
            </a:r>
            <a:endParaRPr lang="ko-KR" altLang="en-US" sz="1400" dirty="0" smtClean="0"/>
          </a:p>
          <a:p>
            <a:r>
              <a:rPr lang="en-US" altLang="ko-KR" sz="1400" dirty="0" smtClean="0"/>
              <a:t>}</a:t>
            </a:r>
            <a:endParaRPr lang="ko-KR" alt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1285852" y="2219918"/>
            <a:ext cx="6357982" cy="7386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class </a:t>
            </a:r>
            <a:r>
              <a:rPr lang="en-US" altLang="ko-KR" sz="1400" dirty="0" err="1" smtClean="0"/>
              <a:t>SharedClass</a:t>
            </a:r>
            <a:r>
              <a:rPr lang="en-US" altLang="ko-KR" sz="1400" dirty="0" smtClean="0"/>
              <a:t> {</a:t>
            </a:r>
          </a:p>
          <a:p>
            <a:pPr lvl="1"/>
            <a:r>
              <a:rPr lang="en-US" altLang="ko-KR" sz="1400" b="1" dirty="0" smtClean="0"/>
              <a:t>public</a:t>
            </a:r>
            <a:r>
              <a:rPr lang="ko-KR" altLang="en-US" sz="1400" b="1" dirty="0" smtClean="0"/>
              <a:t> </a:t>
            </a:r>
            <a:r>
              <a:rPr lang="en-US" altLang="ko-KR" sz="1400" b="1" dirty="0" smtClean="0"/>
              <a:t>static final</a:t>
            </a:r>
            <a:r>
              <a:rPr lang="en-US" altLang="ko-KR" sz="1400" dirty="0" smtClean="0"/>
              <a:t> double PI = 3.14;</a:t>
            </a:r>
          </a:p>
          <a:p>
            <a:r>
              <a:rPr lang="en-US" altLang="ko-KR" sz="1400" dirty="0" smtClean="0"/>
              <a:t>}</a:t>
            </a:r>
            <a:endParaRPr lang="en-US" altLang="ko-KR" sz="1400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69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98" y="5229200"/>
            <a:ext cx="420814" cy="36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95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객체 </a:t>
            </a:r>
            <a:r>
              <a:rPr lang="ko-KR" altLang="en-US" smtClean="0"/>
              <a:t>지향의 특성 </a:t>
            </a:r>
            <a:r>
              <a:rPr lang="en-US" altLang="ko-KR" smtClean="0"/>
              <a:t>: </a:t>
            </a:r>
            <a:r>
              <a:rPr lang="ko-KR" altLang="en-US" smtClean="0"/>
              <a:t>다형성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>
          <a:xfrm>
            <a:off x="612648" y="1285860"/>
            <a:ext cx="8153400" cy="1783100"/>
          </a:xfrm>
        </p:spPr>
        <p:txBody>
          <a:bodyPr>
            <a:normAutofit fontScale="85000" lnSpcReduction="10000"/>
          </a:bodyPr>
          <a:lstStyle/>
          <a:p>
            <a:r>
              <a:rPr lang="ko-KR" altLang="en-US" dirty="0" err="1" smtClean="0"/>
              <a:t>다형성</a:t>
            </a:r>
            <a:endParaRPr lang="en-US" altLang="ko-KR" dirty="0" smtClean="0"/>
          </a:p>
          <a:p>
            <a:pPr lvl="1"/>
            <a:r>
              <a:rPr lang="ko-KR" altLang="en-US" dirty="0"/>
              <a:t>같은 이름의 </a:t>
            </a:r>
            <a:r>
              <a:rPr lang="ko-KR" altLang="en-US" dirty="0" err="1"/>
              <a:t>메소드가</a:t>
            </a:r>
            <a:r>
              <a:rPr lang="ko-KR" altLang="en-US" dirty="0"/>
              <a:t> </a:t>
            </a:r>
            <a:r>
              <a:rPr lang="ko-KR" altLang="en-US" dirty="0" smtClean="0"/>
              <a:t>클래스나 </a:t>
            </a:r>
            <a:r>
              <a:rPr lang="ko-KR" altLang="en-US" dirty="0"/>
              <a:t>객체에 따라 다르게 동작하도록 </a:t>
            </a:r>
            <a:r>
              <a:rPr lang="ko-KR" altLang="en-US" dirty="0" smtClean="0"/>
              <a:t>구현</a:t>
            </a:r>
            <a:endParaRPr lang="en-US" altLang="ko-KR" dirty="0" smtClean="0"/>
          </a:p>
          <a:p>
            <a:pPr lvl="1"/>
            <a:r>
              <a:rPr lang="ko-KR" altLang="en-US" dirty="0" err="1" smtClean="0"/>
              <a:t>다형성</a:t>
            </a:r>
            <a:r>
              <a:rPr lang="ko-KR" altLang="en-US" dirty="0" smtClean="0"/>
              <a:t> 사례</a:t>
            </a:r>
            <a:endParaRPr lang="en-US" altLang="ko-KR" dirty="0" smtClean="0"/>
          </a:p>
          <a:p>
            <a:pPr lvl="2"/>
            <a:r>
              <a:rPr lang="ko-KR" altLang="en-US" dirty="0" err="1"/>
              <a:t>메소드</a:t>
            </a:r>
            <a:r>
              <a:rPr lang="ko-KR" altLang="en-US" dirty="0"/>
              <a:t> 오버로딩 </a:t>
            </a:r>
            <a:r>
              <a:rPr lang="en-US" altLang="ko-KR" dirty="0"/>
              <a:t>: </a:t>
            </a:r>
            <a:r>
              <a:rPr lang="ko-KR" altLang="en-US" dirty="0" smtClean="0"/>
              <a:t>같은 </a:t>
            </a:r>
            <a:r>
              <a:rPr lang="ko-KR" altLang="en-US" dirty="0"/>
              <a:t>이름이지만 </a:t>
            </a:r>
            <a:r>
              <a:rPr lang="ko-KR" altLang="en-US" dirty="0" smtClean="0"/>
              <a:t>다르게 </a:t>
            </a:r>
            <a:r>
              <a:rPr lang="ko-KR" altLang="en-US" dirty="0"/>
              <a:t>작동하는 여러 </a:t>
            </a:r>
            <a:r>
              <a:rPr lang="ko-KR" altLang="en-US" dirty="0" err="1"/>
              <a:t>메소드</a:t>
            </a:r>
            <a:endParaRPr lang="en-US" altLang="ko-KR" dirty="0"/>
          </a:p>
          <a:p>
            <a:pPr lvl="2"/>
            <a:r>
              <a:rPr lang="ko-KR" altLang="en-US" dirty="0" err="1"/>
              <a:t>메소드</a:t>
            </a:r>
            <a:r>
              <a:rPr lang="ko-KR" altLang="en-US" dirty="0"/>
              <a:t> </a:t>
            </a:r>
            <a:r>
              <a:rPr lang="ko-KR" altLang="en-US" dirty="0" err="1"/>
              <a:t>오버라이딩</a:t>
            </a:r>
            <a:r>
              <a:rPr lang="ko-KR" altLang="en-US" dirty="0"/>
              <a:t> </a:t>
            </a:r>
            <a:r>
              <a:rPr lang="en-US" altLang="ko-KR" dirty="0"/>
              <a:t>: </a:t>
            </a:r>
            <a:r>
              <a:rPr lang="ko-KR" altLang="en-US" dirty="0" smtClean="0"/>
              <a:t>슈퍼클래스의 </a:t>
            </a:r>
            <a:r>
              <a:rPr lang="ko-KR" altLang="en-US" dirty="0" err="1" smtClean="0"/>
              <a:t>메소드를</a:t>
            </a:r>
            <a:r>
              <a:rPr lang="ko-KR" altLang="en-US" dirty="0" smtClean="0"/>
              <a:t> 서브 </a:t>
            </a:r>
            <a:r>
              <a:rPr lang="ko-KR" altLang="en-US" dirty="0"/>
              <a:t>클래스마다 다르게 구현</a:t>
            </a:r>
            <a:endParaRPr lang="en-US" altLang="ko-KR" dirty="0"/>
          </a:p>
          <a:p>
            <a:pPr marL="365760" lvl="1" indent="0">
              <a:buNone/>
            </a:pPr>
            <a:endParaRPr lang="en-US" altLang="ko-KR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7</a:t>
            </a:fld>
            <a:endParaRPr lang="ko-KR" alt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140968"/>
            <a:ext cx="5234533" cy="3099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639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/>
              <a:t>객체 지향 언어의 목적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ko-KR" dirty="0" smtClean="0"/>
              <a:t>1. </a:t>
            </a:r>
            <a:r>
              <a:rPr lang="ko-KR" altLang="en-US" dirty="0" smtClean="0"/>
              <a:t>소프트웨어의 생산성 향상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컴퓨터 산업 발전에 따라 소프트웨어의 생명 주기</a:t>
            </a:r>
            <a:r>
              <a:rPr lang="en-US" altLang="ko-KR" dirty="0" smtClean="0"/>
              <a:t>(life cycle)</a:t>
            </a:r>
            <a:r>
              <a:rPr lang="ko-KR" altLang="en-US" dirty="0" smtClean="0"/>
              <a:t> 단축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소프트웨어를 빠른 속도로 생산할 필요성 증대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객체 지향 언어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상속</a:t>
            </a:r>
            <a:r>
              <a:rPr lang="en-US" altLang="ko-KR" dirty="0" smtClean="0"/>
              <a:t>, </a:t>
            </a:r>
            <a:r>
              <a:rPr lang="ko-KR" altLang="en-US" dirty="0" err="1" smtClean="0"/>
              <a:t>다형성</a:t>
            </a:r>
            <a:r>
              <a:rPr lang="en-US" altLang="ko-KR" dirty="0" smtClean="0"/>
              <a:t>, </a:t>
            </a:r>
            <a:r>
              <a:rPr lang="ko-KR" altLang="en-US" dirty="0" smtClean="0"/>
              <a:t>객체</a:t>
            </a:r>
            <a:r>
              <a:rPr lang="en-US" altLang="ko-KR" dirty="0" smtClean="0"/>
              <a:t>, </a:t>
            </a:r>
            <a:r>
              <a:rPr lang="ko-KR" altLang="en-US" dirty="0" smtClean="0"/>
              <a:t>캡슐화 등 소프트웨어 재사용을 위한 여러 장치 내장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소프트웨어 재사용과 부분 수정 빠름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소프트웨어를 다시 만드는 부담 대폭 줄임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소프트웨어 생산성 향상</a:t>
            </a:r>
            <a:endParaRPr lang="en-US" altLang="ko-KR" dirty="0" smtClean="0"/>
          </a:p>
          <a:p>
            <a:pPr marL="0" indent="0">
              <a:buNone/>
            </a:pPr>
            <a:endParaRPr lang="en-US" altLang="ko-KR" dirty="0" smtClean="0"/>
          </a:p>
          <a:p>
            <a:pPr marL="0" indent="0">
              <a:buNone/>
            </a:pPr>
            <a:r>
              <a:rPr lang="en-US" altLang="ko-KR" dirty="0" smtClean="0"/>
              <a:t>2. </a:t>
            </a:r>
            <a:r>
              <a:rPr lang="ko-KR" altLang="en-US" dirty="0" err="1" smtClean="0"/>
              <a:t>실세계에</a:t>
            </a:r>
            <a:r>
              <a:rPr lang="ko-KR" altLang="en-US" dirty="0" smtClean="0"/>
              <a:t> 대한 쉬운 모델링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컴퓨터 초기 시대의 프로그래밍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수학 계산</a:t>
            </a:r>
            <a:r>
              <a:rPr lang="en-US" altLang="ko-KR" dirty="0" smtClean="0"/>
              <a:t>/</a:t>
            </a:r>
            <a:r>
              <a:rPr lang="ko-KR" altLang="en-US" dirty="0" smtClean="0"/>
              <a:t>통계 처리를 하는 등 처리 과정</a:t>
            </a:r>
            <a:r>
              <a:rPr lang="en-US" altLang="ko-KR" dirty="0" smtClean="0"/>
              <a:t>, </a:t>
            </a:r>
            <a:r>
              <a:rPr lang="ko-KR" altLang="en-US" dirty="0" smtClean="0"/>
              <a:t>계산 절차 중요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현대의 프로그래밍</a:t>
            </a:r>
            <a:endParaRPr lang="en-US" altLang="ko-KR" dirty="0" smtClean="0"/>
          </a:p>
          <a:p>
            <a:pPr lvl="2"/>
            <a:r>
              <a:rPr lang="ko-KR" altLang="en-US" dirty="0" smtClean="0"/>
              <a:t>컴퓨터가 산업 전반에 활용</a:t>
            </a:r>
            <a:endParaRPr lang="en-US" altLang="ko-KR" dirty="0" smtClean="0"/>
          </a:p>
          <a:p>
            <a:pPr lvl="2"/>
            <a:r>
              <a:rPr lang="ko-KR" altLang="en-US" dirty="0" err="1" smtClean="0"/>
              <a:t>실세계에서</a:t>
            </a:r>
            <a:r>
              <a:rPr lang="ko-KR" altLang="en-US" dirty="0" smtClean="0"/>
              <a:t> 발생하는 일을 프로그래밍</a:t>
            </a:r>
            <a:endParaRPr lang="en-US" altLang="ko-KR" dirty="0" smtClean="0"/>
          </a:p>
          <a:p>
            <a:pPr lvl="2"/>
            <a:r>
              <a:rPr lang="ko-KR" altLang="en-US" dirty="0" err="1" smtClean="0"/>
              <a:t>실세계에서는</a:t>
            </a:r>
            <a:r>
              <a:rPr lang="ko-KR" altLang="en-US" dirty="0" smtClean="0"/>
              <a:t> 절차나 과정보다 물체</a:t>
            </a:r>
            <a:r>
              <a:rPr lang="en-US" altLang="ko-KR" dirty="0" smtClean="0"/>
              <a:t>(</a:t>
            </a:r>
            <a:r>
              <a:rPr lang="ko-KR" altLang="en-US" dirty="0" smtClean="0"/>
              <a:t>객체</a:t>
            </a:r>
            <a:r>
              <a:rPr lang="en-US" altLang="ko-KR" dirty="0" smtClean="0"/>
              <a:t>)</a:t>
            </a:r>
            <a:r>
              <a:rPr lang="ko-KR" altLang="en-US" dirty="0" smtClean="0"/>
              <a:t>들의 상호 작용으로 묘사하는 것이 용이</a:t>
            </a:r>
            <a:endParaRPr lang="en-US" altLang="ko-KR" dirty="0" smtClean="0"/>
          </a:p>
          <a:p>
            <a:pPr lvl="1"/>
            <a:r>
              <a:rPr lang="ko-KR" altLang="en-US" dirty="0" smtClean="0"/>
              <a:t>객체 지향 언어</a:t>
            </a:r>
            <a:endParaRPr lang="en-US" altLang="ko-KR" dirty="0" smtClean="0"/>
          </a:p>
          <a:p>
            <a:pPr lvl="2"/>
            <a:r>
              <a:rPr lang="ko-KR" altLang="en-US" dirty="0" err="1"/>
              <a:t>실세계의</a:t>
            </a:r>
            <a:r>
              <a:rPr lang="ko-KR" altLang="en-US" dirty="0"/>
              <a:t> 일을 보다 쉽게 프로그래밍하기 위한 객체 </a:t>
            </a:r>
            <a:r>
              <a:rPr lang="ko-KR" altLang="en-US" dirty="0" smtClean="0"/>
              <a:t>중심적 언어</a:t>
            </a:r>
          </a:p>
          <a:p>
            <a:endParaRPr lang="ko-KR" altLang="en-US" dirty="0" smtClean="0"/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130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ko-KR" altLang="en-US" smtClean="0"/>
              <a:t>절차 지향 프로그래밍과 객체 지향 프로그래밍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ko-KR" altLang="en-US" sz="1800" dirty="0" smtClean="0"/>
              <a:t>절차 지향 프로그래밍</a:t>
            </a:r>
            <a:endParaRPr lang="en-US" altLang="ko-KR" sz="1800" dirty="0" smtClean="0"/>
          </a:p>
          <a:p>
            <a:pPr lvl="1"/>
            <a:r>
              <a:rPr lang="ko-KR" altLang="en-US" sz="1600" dirty="0" smtClean="0"/>
              <a:t>작업 순서 표현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작업을 함수로 작성한</a:t>
            </a:r>
            <a:r>
              <a:rPr lang="en-US" altLang="ko-KR" sz="1600" dirty="0" smtClean="0"/>
              <a:t>, </a:t>
            </a:r>
            <a:r>
              <a:rPr lang="ko-KR" altLang="en-US" sz="1600" dirty="0" smtClean="0"/>
              <a:t>함수들의 집합</a:t>
            </a:r>
            <a:endParaRPr lang="en-US" altLang="ko-KR" sz="1600" dirty="0" smtClean="0"/>
          </a:p>
          <a:p>
            <a:r>
              <a:rPr lang="ko-KR" altLang="en-US" sz="1800" dirty="0" smtClean="0"/>
              <a:t>객체 지향 프로그래밍</a:t>
            </a:r>
            <a:endParaRPr lang="en-US" altLang="ko-KR" sz="1800" dirty="0" smtClean="0"/>
          </a:p>
          <a:p>
            <a:pPr lvl="1"/>
            <a:r>
              <a:rPr lang="ko-KR" altLang="en-US" sz="1600" dirty="0" smtClean="0"/>
              <a:t>객체들간의 상호 작용으로 표현</a:t>
            </a:r>
            <a:endParaRPr lang="en-US" altLang="ko-KR" sz="1600" dirty="0" smtClean="0"/>
          </a:p>
          <a:p>
            <a:pPr lvl="1"/>
            <a:r>
              <a:rPr lang="ko-KR" altLang="en-US" sz="1600" dirty="0" smtClean="0"/>
              <a:t>클래스 혹은 객체들의 집합으로 프로그램 작성</a:t>
            </a:r>
            <a:endParaRPr lang="en-US" altLang="ko-KR" sz="1600" dirty="0" smtClean="0"/>
          </a:p>
          <a:p>
            <a:pPr lvl="2"/>
            <a:endParaRPr lang="en-US" altLang="ko-KR" sz="1200" dirty="0" smtClean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1A6BD2C2-3D3B-4E94-BD92-61B02C5F4DEE}" type="slidenum">
              <a:rPr lang="ko-KR" altLang="en-US" smtClean="0"/>
              <a:pPr/>
              <a:t>9</a:t>
            </a:fld>
            <a:endParaRPr lang="ko-KR" altLang="en-US"/>
          </a:p>
        </p:txBody>
      </p:sp>
      <p:sp>
        <p:nvSpPr>
          <p:cNvPr id="61" name="TextBox 60"/>
          <p:cNvSpPr txBox="1"/>
          <p:nvPr/>
        </p:nvSpPr>
        <p:spPr>
          <a:xfrm>
            <a:off x="1029758" y="4587240"/>
            <a:ext cx="1008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/>
              <a:t>커피 자판기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940194" y="6165304"/>
            <a:ext cx="34804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/>
              <a:t>객체지향적 프로그래밍의 객체들의 상호 관련성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354364" y="6165303"/>
            <a:ext cx="2656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 smtClean="0"/>
              <a:t>절차지향적 프로그래밍의 실행 절차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214" y="3503425"/>
            <a:ext cx="3304401" cy="266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484785"/>
            <a:ext cx="2081263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723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가을">
  <a:themeElements>
    <a:clrScheme name="가을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가을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3795</TotalTime>
  <Words>2726</Words>
  <Application>Microsoft Office PowerPoint</Application>
  <PresentationFormat>화면 슬라이드 쇼(4:3)</PresentationFormat>
  <Paragraphs>936</Paragraphs>
  <Slides>69</Slides>
  <Notes>4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69</vt:i4>
      </vt:variant>
    </vt:vector>
  </HeadingPairs>
  <TitlesOfParts>
    <vt:vector size="77" baseType="lpstr">
      <vt:lpstr>HY나무L</vt:lpstr>
      <vt:lpstr>YDVYGOStd12</vt:lpstr>
      <vt:lpstr>맑은 고딕</vt:lpstr>
      <vt:lpstr>함초롬바탕</vt:lpstr>
      <vt:lpstr>휴먼편지체</vt:lpstr>
      <vt:lpstr>Wingdings</vt:lpstr>
      <vt:lpstr>Wingdings 2</vt:lpstr>
      <vt:lpstr>가을</vt:lpstr>
      <vt:lpstr>PowerPoint 프레젠테이션</vt:lpstr>
      <vt:lpstr>세상 모든 것이 객체</vt:lpstr>
      <vt:lpstr>객체 지향 특성 : 캡슐화</vt:lpstr>
      <vt:lpstr>자바의 캡슐화</vt:lpstr>
      <vt:lpstr>객체 지향의 특성 : 상속</vt:lpstr>
      <vt:lpstr>자바의 상속</vt:lpstr>
      <vt:lpstr>객체 지향의 특성 : 다형성</vt:lpstr>
      <vt:lpstr>객체 지향 언어의 목적</vt:lpstr>
      <vt:lpstr>절차 지향 프로그래밍과 객체 지향 프로그래밍</vt:lpstr>
      <vt:lpstr>클래스와 객체</vt:lpstr>
      <vt:lpstr>클래스와 객체와의 관계</vt:lpstr>
      <vt:lpstr>사람을 사례로 든 클래스와 객체 사례</vt:lpstr>
      <vt:lpstr>클래스 구성</vt:lpstr>
      <vt:lpstr>클래스 구성 설명</vt:lpstr>
      <vt:lpstr>객체 생성 및 접근</vt:lpstr>
      <vt:lpstr>PowerPoint 프레젠테이션</vt:lpstr>
      <vt:lpstr>예제 4-1 : Circle 클래스의 객체 생성 및 활용</vt:lpstr>
      <vt:lpstr>예제 4-2 : Rectangle 클래스 만들기 연습</vt:lpstr>
      <vt:lpstr>생성자 개념</vt:lpstr>
      <vt:lpstr>예제 4-3 : 두 개의 생성자를 가진 Circle 클래스</vt:lpstr>
      <vt:lpstr>생성자의 특징</vt:lpstr>
      <vt:lpstr>예제 4-4 : 생성자 선언 및 활용 연습</vt:lpstr>
      <vt:lpstr>기본 생성자</vt:lpstr>
      <vt:lpstr>기본 생성자가 자동 생성되지 않는 경우</vt:lpstr>
      <vt:lpstr>this 레퍼런스</vt:lpstr>
      <vt:lpstr>this가 필요한 경우</vt:lpstr>
      <vt:lpstr>객체 속에서의 this</vt:lpstr>
      <vt:lpstr>this()로 다른 생성자 호출</vt:lpstr>
      <vt:lpstr>this() 사용 실패 예</vt:lpstr>
      <vt:lpstr>예제 4-5 this()로 다른 생성자 호출</vt:lpstr>
      <vt:lpstr>객체의 치환</vt:lpstr>
      <vt:lpstr>객체 배열</vt:lpstr>
      <vt:lpstr>객체 배열 선언과 생성 과정</vt:lpstr>
      <vt:lpstr>예제 4-6 : Circle 객체 배열 만들기</vt:lpstr>
      <vt:lpstr>예제 4-7 : 객체 배열 만들기 연습</vt:lpstr>
      <vt:lpstr>메소드 형식</vt:lpstr>
      <vt:lpstr>인자 전달</vt:lpstr>
      <vt:lpstr>인자 전달 – 기본 타입의 값이 전달되는 경우</vt:lpstr>
      <vt:lpstr>인자 전달 – 객체가 전달되는 경우</vt:lpstr>
      <vt:lpstr>인자 전달 - 배열이 전달되는 경우</vt:lpstr>
      <vt:lpstr>예제 4-8 : 인자로 배열이 전달되는 예</vt:lpstr>
      <vt:lpstr>메소드 오버로딩</vt:lpstr>
      <vt:lpstr>오버로딩된 메소드 호출</vt:lpstr>
      <vt:lpstr>객체의 소멸과 가비지 컬렉션</vt:lpstr>
      <vt:lpstr>가비지 사례</vt:lpstr>
      <vt:lpstr>예제 4-9 : 가비지의 발생</vt:lpstr>
      <vt:lpstr>가비지 컬렉션</vt:lpstr>
      <vt:lpstr>접근 지정자 이해</vt:lpstr>
      <vt:lpstr>자바의 패키지 개념</vt:lpstr>
      <vt:lpstr>접근 지정자</vt:lpstr>
      <vt:lpstr>클래스 접근 지정</vt:lpstr>
      <vt:lpstr>멤버 접근 지정</vt:lpstr>
      <vt:lpstr>멤버 접근 지정자의 이해</vt:lpstr>
      <vt:lpstr>PowerPoint 프레젠테이션</vt:lpstr>
      <vt:lpstr>예제 4-10 : 멤버의 접근 지정자</vt:lpstr>
      <vt:lpstr>static 이해를 위한 그림</vt:lpstr>
      <vt:lpstr>static 멤버와 non-static 멤버</vt:lpstr>
      <vt:lpstr>non-static 멤버와 static 멤버의 차이</vt:lpstr>
      <vt:lpstr>static 멤버를 객체의 멤버로 접근하는 사례</vt:lpstr>
      <vt:lpstr>PowerPoint 프레젠테이션</vt:lpstr>
      <vt:lpstr>static 멤버를 클래스 이름으로 접근하는 사례</vt:lpstr>
      <vt:lpstr>PowerPoint 프레젠테이션</vt:lpstr>
      <vt:lpstr>static의 활용</vt:lpstr>
      <vt:lpstr>예제 4-11 : static 멤버를 가진 Calc 클래스 작성</vt:lpstr>
      <vt:lpstr>static 메소드의 제약 조건 1</vt:lpstr>
      <vt:lpstr>static 메소드의 제약 조건 2</vt:lpstr>
      <vt:lpstr>예제 4-12 : static을 이용한 환율 계산기</vt:lpstr>
      <vt:lpstr>final 클래스와 메소드</vt:lpstr>
      <vt:lpstr>final 필드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Kitae</dc:creator>
  <cp:lastModifiedBy>Windows 사용자</cp:lastModifiedBy>
  <cp:revision>211</cp:revision>
  <dcterms:created xsi:type="dcterms:W3CDTF">2011-08-27T14:53:28Z</dcterms:created>
  <dcterms:modified xsi:type="dcterms:W3CDTF">2018-05-02T01:16:58Z</dcterms:modified>
</cp:coreProperties>
</file>