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64"/>
  </p:notesMasterIdLst>
  <p:sldIdLst>
    <p:sldId id="256" r:id="rId2"/>
    <p:sldId id="257" r:id="rId3"/>
    <p:sldId id="259" r:id="rId4"/>
    <p:sldId id="317" r:id="rId5"/>
    <p:sldId id="260" r:id="rId6"/>
    <p:sldId id="261" r:id="rId7"/>
    <p:sldId id="318" r:id="rId8"/>
    <p:sldId id="319" r:id="rId9"/>
    <p:sldId id="320" r:id="rId10"/>
    <p:sldId id="266" r:id="rId11"/>
    <p:sldId id="267" r:id="rId12"/>
    <p:sldId id="270" r:id="rId13"/>
    <p:sldId id="271" r:id="rId14"/>
    <p:sldId id="272" r:id="rId15"/>
    <p:sldId id="273" r:id="rId16"/>
    <p:sldId id="274" r:id="rId17"/>
    <p:sldId id="313" r:id="rId18"/>
    <p:sldId id="275" r:id="rId19"/>
    <p:sldId id="276" r:id="rId20"/>
    <p:sldId id="277" r:id="rId21"/>
    <p:sldId id="321" r:id="rId22"/>
    <p:sldId id="322" r:id="rId23"/>
    <p:sldId id="278" r:id="rId24"/>
    <p:sldId id="279" r:id="rId25"/>
    <p:sldId id="280" r:id="rId26"/>
    <p:sldId id="281" r:id="rId27"/>
    <p:sldId id="282" r:id="rId28"/>
    <p:sldId id="323" r:id="rId29"/>
    <p:sldId id="311" r:id="rId30"/>
    <p:sldId id="283" r:id="rId31"/>
    <p:sldId id="284" r:id="rId32"/>
    <p:sldId id="285" r:id="rId33"/>
    <p:sldId id="287" r:id="rId34"/>
    <p:sldId id="288" r:id="rId35"/>
    <p:sldId id="324" r:id="rId36"/>
    <p:sldId id="289" r:id="rId37"/>
    <p:sldId id="290" r:id="rId38"/>
    <p:sldId id="292" r:id="rId39"/>
    <p:sldId id="293" r:id="rId40"/>
    <p:sldId id="294" r:id="rId41"/>
    <p:sldId id="295" r:id="rId42"/>
    <p:sldId id="296" r:id="rId43"/>
    <p:sldId id="297" r:id="rId44"/>
    <p:sldId id="299" r:id="rId45"/>
    <p:sldId id="312" r:id="rId46"/>
    <p:sldId id="298" r:id="rId47"/>
    <p:sldId id="300" r:id="rId48"/>
    <p:sldId id="314" r:id="rId49"/>
    <p:sldId id="301" r:id="rId50"/>
    <p:sldId id="302" r:id="rId51"/>
    <p:sldId id="303" r:id="rId52"/>
    <p:sldId id="304" r:id="rId53"/>
    <p:sldId id="305" r:id="rId54"/>
    <p:sldId id="327" r:id="rId55"/>
    <p:sldId id="306" r:id="rId56"/>
    <p:sldId id="308" r:id="rId57"/>
    <p:sldId id="328" r:id="rId58"/>
    <p:sldId id="325" r:id="rId59"/>
    <p:sldId id="316" r:id="rId60"/>
    <p:sldId id="309" r:id="rId61"/>
    <p:sldId id="326" r:id="rId62"/>
    <p:sldId id="310" r:id="rId63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EAB4"/>
    <a:srgbClr val="DAEEC4"/>
    <a:srgbClr val="000000"/>
    <a:srgbClr val="F2F2F2"/>
    <a:srgbClr val="BFBFBF"/>
    <a:srgbClr val="C0E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밝은 스타일 3 - 강조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밝은 스타일 3 - 강조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밝은 스타일 2 - 강조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5" autoAdjust="0"/>
    <p:restoredTop sz="94625" autoAdjust="0"/>
  </p:normalViewPr>
  <p:slideViewPr>
    <p:cSldViewPr>
      <p:cViewPr varScale="1">
        <p:scale>
          <a:sx n="110" d="100"/>
          <a:sy n="110" d="100"/>
        </p:scale>
        <p:origin x="436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204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9897E-559B-4802-87FD-BDDBC21CBABC}" type="datetimeFigureOut">
              <a:rPr lang="ko-KR" altLang="en-US" smtClean="0"/>
              <a:t>2018-05-17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AADCE-4523-43FE-B0A8-90B87F2F6B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5413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A48A-C2EC-40C8-B749-566CD4BBC886}" type="slidenum">
              <a:rPr lang="ko-KR" altLang="en-US" smtClean="0"/>
              <a:pPr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1307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제목 슬라이드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2632"/>
            <a:ext cx="9144001" cy="6855368"/>
          </a:xfrm>
          <a:prstGeom prst="rect">
            <a:avLst/>
          </a:prstGeom>
        </p:spPr>
      </p:pic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FFC000"/>
                </a:solidFill>
              </a:defRPr>
            </a:lvl1pPr>
          </a:lstStyle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 dirty="0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  <p:sp>
        <p:nvSpPr>
          <p:cNvPr id="7" name="직사각형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8012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kumimoji="0" lang="ko-KR" altLang="en-US" dirty="0" smtClean="0"/>
              <a:t>마스터 제목 스타일 편집</a:t>
            </a:r>
            <a:endParaRPr kumimoji="0" lang="en-US" dirty="0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612648" y="1340768"/>
            <a:ext cx="8153400" cy="50405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>
                <a:latin typeface="+mj-ea"/>
                <a:ea typeface="+mj-ea"/>
              </a:defRPr>
            </a:lvl3pPr>
            <a:lvl4pPr>
              <a:defRPr sz="1400">
                <a:latin typeface="휴먼편지체" pitchFamily="18" charset="-127"/>
                <a:ea typeface="휴먼편지체" pitchFamily="18" charset="-127"/>
              </a:defRPr>
            </a:lvl4pPr>
          </a:lstStyle>
          <a:p>
            <a:pPr lvl="0" eaLnBrk="1" latinLnBrk="0" hangingPunct="1"/>
            <a:r>
              <a:rPr lang="ko-KR" altLang="en-US" dirty="0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dirty="0" smtClean="0"/>
              <a:t>둘째 수준</a:t>
            </a:r>
          </a:p>
          <a:p>
            <a:pPr lvl="2" eaLnBrk="1" latinLnBrk="0" hangingPunct="1"/>
            <a:r>
              <a:rPr lang="ko-KR" altLang="en-US" dirty="0" smtClean="0"/>
              <a:t>셋째 수준</a:t>
            </a:r>
          </a:p>
          <a:p>
            <a:pPr lvl="3" eaLnBrk="1" latinLnBrk="0" hangingPunct="1"/>
            <a:r>
              <a:rPr lang="ko-KR" altLang="en-US" dirty="0" smtClean="0"/>
              <a:t>넷째 수준</a:t>
            </a:r>
          </a:p>
          <a:p>
            <a:pPr lvl="4" eaLnBrk="1" latinLnBrk="0" hangingPunct="1"/>
            <a:r>
              <a:rPr lang="ko-KR" altLang="en-US" dirty="0" smtClean="0"/>
              <a:t>다섯째 수준</a:t>
            </a:r>
            <a:endParaRPr kumimoji="0" 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7" name="직사각형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5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rtlCol="0"/>
          <a:lstStyle/>
          <a:p>
            <a:endParaRPr lang="ko-KR" altLang="en-US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2" name="바닥글 개체 틀 11"/>
          <p:cNvSpPr>
            <a:spLocks noGrp="1"/>
          </p:cNvSpPr>
          <p:nvPr>
            <p:ph type="ftr" sz="quarter" idx="17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rtlCol="0"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5" name="텍스트 개체 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8" name="직사각형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직사각형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날짜 개체 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</p:spPr>
        <p:txBody>
          <a:bodyPr rtlCol="0"/>
          <a:lstStyle/>
          <a:p>
            <a:endParaRPr lang="ko-KR" altLang="en-US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  <a:prstGeom prst="rect">
            <a:avLst/>
          </a:prstGeom>
        </p:spPr>
        <p:txBody>
          <a:bodyPr rtlCol="0"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75212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ko-KR" altLang="en-US" dirty="0" smtClean="0"/>
              <a:t>마스터 제목 스타일 편집</a:t>
            </a:r>
            <a:endParaRPr kumimoji="0" lang="en-US" dirty="0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590550" y="1394460"/>
            <a:ext cx="8153400" cy="50588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dirty="0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dirty="0" smtClean="0"/>
              <a:t>둘째 수준</a:t>
            </a:r>
          </a:p>
          <a:p>
            <a:pPr lvl="2" eaLnBrk="1" latinLnBrk="0" hangingPunct="1"/>
            <a:r>
              <a:rPr kumimoji="0" lang="ko-KR" altLang="en-US" dirty="0" smtClean="0"/>
              <a:t>셋째 수준</a:t>
            </a:r>
          </a:p>
          <a:p>
            <a:pPr lvl="3" eaLnBrk="1" latinLnBrk="0" hangingPunct="1"/>
            <a:r>
              <a:rPr kumimoji="0" lang="ko-KR" altLang="en-US" dirty="0" smtClean="0"/>
              <a:t>넷째 수준</a:t>
            </a:r>
          </a:p>
          <a:p>
            <a:pPr lvl="4" eaLnBrk="1" latinLnBrk="0" hangingPunct="1"/>
            <a:r>
              <a:rPr kumimoji="0" lang="ko-KR" altLang="en-US" dirty="0" smtClean="0"/>
              <a:t>다섯째 수준</a:t>
            </a:r>
            <a:endParaRPr kumimoji="0" lang="en-US" dirty="0"/>
          </a:p>
        </p:txBody>
      </p:sp>
      <p:sp>
        <p:nvSpPr>
          <p:cNvPr id="7" name="직사각형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-8725" y="1052736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590550" y="1052736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-8725" y="1036860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dt="0"/>
  <p:txStyles>
    <p:titleStyle>
      <a:lvl1pPr algn="l" rtl="0" eaLnBrk="1" latinLnBrk="1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1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1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1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1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1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1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1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1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1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D2C2-3D3B-4E94-BD92-61B02C5F4DEE}" type="slidenum">
              <a:rPr lang="ko-KR" altLang="en-US" smtClean="0"/>
              <a:pPr/>
              <a:t>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dirty="0" smtClean="0"/>
              <a:t>명품 </a:t>
            </a:r>
            <a:r>
              <a:rPr lang="en-US" altLang="ko-KR" dirty="0" smtClean="0"/>
              <a:t>JAVA Programming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4297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상속과 접근 지정자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o-KR" altLang="en-US" dirty="0" smtClean="0"/>
              <a:t>자바의 접근 지정자 </a:t>
            </a:r>
            <a:r>
              <a:rPr lang="en-US" altLang="ko-KR" dirty="0" smtClean="0"/>
              <a:t>4 </a:t>
            </a:r>
            <a:r>
              <a:rPr lang="ko-KR" altLang="en-US" dirty="0" smtClean="0"/>
              <a:t>가지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public, protected, </a:t>
            </a:r>
            <a:r>
              <a:rPr lang="ko-KR" altLang="en-US" dirty="0" smtClean="0"/>
              <a:t>디폴</a:t>
            </a:r>
            <a:r>
              <a:rPr lang="ko-KR" altLang="en-US" dirty="0"/>
              <a:t>트</a:t>
            </a:r>
            <a:r>
              <a:rPr lang="en-US" altLang="ko-KR" dirty="0" smtClean="0"/>
              <a:t>, private</a:t>
            </a:r>
          </a:p>
          <a:p>
            <a:pPr lvl="2"/>
            <a:r>
              <a:rPr lang="ko-KR" altLang="en-US" dirty="0" smtClean="0"/>
              <a:t>상속 관계에서 주의할 접근 지정자는 </a:t>
            </a:r>
            <a:r>
              <a:rPr lang="en-US" altLang="ko-KR" dirty="0" smtClean="0"/>
              <a:t>private</a:t>
            </a:r>
            <a:r>
              <a:rPr lang="ko-KR" altLang="en-US" dirty="0" smtClean="0"/>
              <a:t>와</a:t>
            </a:r>
            <a:r>
              <a:rPr lang="en-US" altLang="ko-KR" dirty="0" smtClean="0"/>
              <a:t> protected</a:t>
            </a:r>
          </a:p>
          <a:p>
            <a:r>
              <a:rPr lang="ko-KR" altLang="en-US" dirty="0" smtClean="0"/>
              <a:t>슈퍼 클래스의 </a:t>
            </a:r>
            <a:r>
              <a:rPr lang="en-US" altLang="ko-KR" dirty="0" smtClean="0"/>
              <a:t>private </a:t>
            </a:r>
            <a:r>
              <a:rPr lang="ko-KR" altLang="en-US" dirty="0" smtClean="0"/>
              <a:t>멤버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슈퍼</a:t>
            </a:r>
            <a:r>
              <a:rPr lang="en-US" altLang="ko-KR" dirty="0" smtClean="0"/>
              <a:t> </a:t>
            </a:r>
            <a:r>
              <a:rPr lang="ko-KR" altLang="en-US" dirty="0" smtClean="0"/>
              <a:t>클래스의 </a:t>
            </a:r>
            <a:r>
              <a:rPr lang="en-US" altLang="ko-KR" dirty="0" smtClean="0"/>
              <a:t>private </a:t>
            </a:r>
            <a:r>
              <a:rPr lang="ko-KR" altLang="en-US" dirty="0" smtClean="0"/>
              <a:t>멤버는 다른 모든 클래스에 접근 불허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클래스내의 멤버들에게만 접근 허용</a:t>
            </a:r>
            <a:endParaRPr lang="en-US" altLang="ko-KR" dirty="0" smtClean="0"/>
          </a:p>
          <a:p>
            <a:r>
              <a:rPr lang="ko-KR" altLang="en-US" dirty="0"/>
              <a:t>슈퍼 클래스의 </a:t>
            </a:r>
            <a:r>
              <a:rPr lang="ko-KR" altLang="en-US" dirty="0" smtClean="0"/>
              <a:t>디폴트</a:t>
            </a:r>
            <a:r>
              <a:rPr lang="en-US" altLang="ko-KR" dirty="0" smtClean="0"/>
              <a:t> </a:t>
            </a:r>
            <a:r>
              <a:rPr lang="ko-KR" altLang="en-US" dirty="0"/>
              <a:t>멤버</a:t>
            </a:r>
            <a:endParaRPr lang="en-US" altLang="ko-KR" dirty="0"/>
          </a:p>
          <a:p>
            <a:pPr lvl="1"/>
            <a:r>
              <a:rPr lang="ko-KR" altLang="en-US" dirty="0"/>
              <a:t>슈퍼</a:t>
            </a:r>
            <a:r>
              <a:rPr lang="en-US" altLang="ko-KR" dirty="0"/>
              <a:t> </a:t>
            </a:r>
            <a:r>
              <a:rPr lang="ko-KR" altLang="en-US" dirty="0"/>
              <a:t>클래스의 </a:t>
            </a:r>
            <a:r>
              <a:rPr lang="ko-KR" altLang="en-US" dirty="0" smtClean="0"/>
              <a:t>디폴트</a:t>
            </a:r>
            <a:r>
              <a:rPr lang="en-US" altLang="ko-KR" dirty="0" smtClean="0"/>
              <a:t> </a:t>
            </a:r>
            <a:r>
              <a:rPr lang="ko-KR" altLang="en-US" dirty="0"/>
              <a:t>멤버는 </a:t>
            </a:r>
            <a:r>
              <a:rPr lang="ko-KR" altLang="en-US" dirty="0" err="1" smtClean="0"/>
              <a:t>패키지내</a:t>
            </a:r>
            <a:r>
              <a:rPr lang="ko-KR" altLang="en-US" dirty="0" smtClean="0"/>
              <a:t> 모든 클래스에 </a:t>
            </a:r>
            <a:r>
              <a:rPr lang="ko-KR" altLang="en-US" dirty="0"/>
              <a:t>접근 </a:t>
            </a:r>
            <a:r>
              <a:rPr lang="ko-KR" altLang="en-US" dirty="0" smtClean="0"/>
              <a:t>허용</a:t>
            </a:r>
            <a:endParaRPr lang="en-US" altLang="ko-KR" dirty="0" smtClean="0"/>
          </a:p>
          <a:p>
            <a:r>
              <a:rPr lang="ko-KR" altLang="en-US" dirty="0"/>
              <a:t>슈퍼 클래스의 </a:t>
            </a:r>
            <a:r>
              <a:rPr lang="en-US" altLang="ko-KR" dirty="0" smtClean="0"/>
              <a:t>public </a:t>
            </a:r>
            <a:r>
              <a:rPr lang="ko-KR" altLang="en-US" dirty="0"/>
              <a:t>멤버</a:t>
            </a:r>
            <a:endParaRPr lang="en-US" altLang="ko-KR" dirty="0"/>
          </a:p>
          <a:p>
            <a:pPr lvl="1"/>
            <a:r>
              <a:rPr lang="ko-KR" altLang="en-US" dirty="0"/>
              <a:t>슈퍼</a:t>
            </a:r>
            <a:r>
              <a:rPr lang="en-US" altLang="ko-KR" dirty="0"/>
              <a:t> </a:t>
            </a:r>
            <a:r>
              <a:rPr lang="ko-KR" altLang="en-US" dirty="0"/>
              <a:t>클래스의 </a:t>
            </a:r>
            <a:r>
              <a:rPr lang="en-US" altLang="ko-KR" dirty="0" smtClean="0"/>
              <a:t>public</a:t>
            </a:r>
            <a:r>
              <a:rPr lang="ko-KR" altLang="en-US" dirty="0" smtClean="0"/>
              <a:t> 멤버는 다른</a:t>
            </a:r>
            <a:r>
              <a:rPr lang="en-US" altLang="ko-KR" dirty="0" smtClean="0"/>
              <a:t> </a:t>
            </a:r>
            <a:r>
              <a:rPr lang="ko-KR" altLang="en-US" dirty="0" smtClean="0"/>
              <a:t>모든 </a:t>
            </a:r>
            <a:r>
              <a:rPr lang="ko-KR" altLang="en-US" dirty="0"/>
              <a:t>클래스에 접근 허용</a:t>
            </a:r>
            <a:endParaRPr lang="en-US" altLang="ko-KR" dirty="0"/>
          </a:p>
          <a:p>
            <a:r>
              <a:rPr lang="ko-KR" altLang="en-US" dirty="0" smtClean="0"/>
              <a:t>슈퍼 클래스의 </a:t>
            </a:r>
            <a:r>
              <a:rPr lang="en-US" altLang="ko-KR" dirty="0" smtClean="0"/>
              <a:t>protected </a:t>
            </a:r>
            <a:r>
              <a:rPr lang="ko-KR" altLang="en-US" dirty="0" smtClean="0"/>
              <a:t>멤버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같은</a:t>
            </a:r>
            <a:r>
              <a:rPr lang="en-US" altLang="ko-KR" dirty="0" smtClean="0"/>
              <a:t> </a:t>
            </a:r>
            <a:r>
              <a:rPr lang="ko-KR" altLang="en-US" dirty="0" smtClean="0"/>
              <a:t>패키지 내의 모든 클래스</a:t>
            </a:r>
            <a:r>
              <a:rPr lang="en-US" altLang="ko-KR" dirty="0" smtClean="0"/>
              <a:t> </a:t>
            </a:r>
            <a:r>
              <a:rPr lang="ko-KR" altLang="en-US" dirty="0" smtClean="0"/>
              <a:t>접근 허용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다른 패키지에 있어도 서브 클래스는 슈퍼 클래스의 </a:t>
            </a:r>
            <a:r>
              <a:rPr lang="en-US" altLang="ko-KR" dirty="0" smtClean="0"/>
              <a:t>protected </a:t>
            </a:r>
            <a:r>
              <a:rPr lang="ko-KR" altLang="en-US" dirty="0" smtClean="0"/>
              <a:t>멤버 접근 가능</a:t>
            </a:r>
            <a:endParaRPr lang="en-US" altLang="ko-KR" dirty="0" smtClean="0"/>
          </a:p>
          <a:p>
            <a:pPr lvl="1"/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418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/>
              <a:t>슈퍼 클래스의 멤버에 대한 서브 클래스의 접근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11</a:t>
            </a:fld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54" y="1628800"/>
            <a:ext cx="7605713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0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예제 </a:t>
            </a:r>
            <a:r>
              <a:rPr lang="en-US" altLang="ko-KR" dirty="0" smtClean="0"/>
              <a:t>5-2: </a:t>
            </a:r>
            <a:r>
              <a:rPr lang="ko-KR" altLang="en-US" dirty="0"/>
              <a:t>상속 관계에 있는 클래스 간 멤버 </a:t>
            </a:r>
            <a:r>
              <a:rPr lang="ko-KR" altLang="en-US" dirty="0" smtClean="0"/>
              <a:t>접근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12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489104" y="1318644"/>
            <a:ext cx="75608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클래스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Person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을 아래와 같은 멤버 필드를 갖도록 선언하고 클래스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Student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는 클래스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Person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을 상속받아 각 멤버 필드에 값을 저장하시오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이 예제에서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Person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클래스의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private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필드인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weight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는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Student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클래스에서는 접근이 불가능하여 </a:t>
            </a:r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슈퍼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클래스인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Person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의 </a:t>
            </a:r>
            <a:r>
              <a:rPr lang="en-US" altLang="ko-KR" sz="1400" dirty="0" err="1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getXXX</a:t>
            </a:r>
            <a:r>
              <a:rPr lang="en-US" altLang="ko-KR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,</a:t>
            </a:r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1400" dirty="0" err="1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setXXX</a:t>
            </a:r>
            <a:r>
              <a:rPr lang="en-US" altLang="ko-KR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1400" dirty="0" err="1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메소드를</a:t>
            </a:r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통해서만 조작이 가능하다</a:t>
            </a:r>
            <a:r>
              <a:rPr lang="en-US" altLang="ko-KR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</a:rPr>
              <a:t>private </a:t>
            </a:r>
            <a:r>
              <a:rPr lang="en-US" altLang="ko-KR" sz="1400" dirty="0" err="1">
                <a:solidFill>
                  <a:schemeClr val="accent2">
                    <a:lumMod val="75000"/>
                  </a:schemeClr>
                </a:solidFill>
                <a:latin typeface="+mj-ea"/>
              </a:rPr>
              <a:t>int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</a:rPr>
              <a:t> weight;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altLang="ko-KR" sz="1400" dirty="0" err="1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int</a:t>
            </a:r>
            <a:r>
              <a:rPr lang="en-US" altLang="ko-KR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age;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altLang="ko-KR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protected </a:t>
            </a:r>
            <a:r>
              <a:rPr lang="en-US" altLang="ko-KR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int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height</a:t>
            </a:r>
            <a:r>
              <a:rPr lang="en-US" altLang="ko-KR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;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</a:rPr>
              <a:t>public String name</a:t>
            </a:r>
            <a:r>
              <a:rPr lang="en-US" altLang="ko-KR" sz="1400" dirty="0" smtClean="0">
                <a:solidFill>
                  <a:schemeClr val="accent2">
                    <a:lumMod val="75000"/>
                  </a:schemeClr>
                </a:solidFill>
                <a:latin typeface="+mj-ea"/>
              </a:rPr>
              <a:t>;</a:t>
            </a:r>
            <a:endParaRPr lang="en-US" altLang="ko-KR" sz="1400" dirty="0">
              <a:solidFill>
                <a:schemeClr val="accent2">
                  <a:lumMod val="75000"/>
                </a:schemeClr>
              </a:solidFill>
              <a:latin typeface="+mj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9855" y="3365558"/>
            <a:ext cx="5214633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ko-KR"/>
            </a:defPPr>
            <a:lvl1pPr defTabSz="180000">
              <a:defRPr sz="1200" b="1"/>
            </a:lvl1pPr>
          </a:lstStyle>
          <a:p>
            <a:r>
              <a:rPr lang="en-US" altLang="ko-KR" dirty="0"/>
              <a:t>class Student extends Person </a:t>
            </a:r>
            <a:r>
              <a:rPr lang="en-US" altLang="ko-KR" b="0" dirty="0"/>
              <a:t>{</a:t>
            </a:r>
          </a:p>
          <a:p>
            <a:r>
              <a:rPr lang="en-US" altLang="ko-KR" b="0" dirty="0" smtClean="0"/>
              <a:t>	public </a:t>
            </a:r>
            <a:r>
              <a:rPr lang="en-US" altLang="ko-KR" b="0" dirty="0"/>
              <a:t>void set() {</a:t>
            </a:r>
          </a:p>
          <a:p>
            <a:r>
              <a:rPr lang="en-US" altLang="ko-KR" b="0" dirty="0" smtClean="0"/>
              <a:t>		age </a:t>
            </a:r>
            <a:r>
              <a:rPr lang="en-US" altLang="ko-KR" b="0" dirty="0"/>
              <a:t>= 30; // </a:t>
            </a:r>
            <a:r>
              <a:rPr lang="ko-KR" altLang="en-US" b="0" dirty="0"/>
              <a:t>슈퍼 클래스의 디폴트 멤버 접근 가능</a:t>
            </a:r>
          </a:p>
          <a:p>
            <a:r>
              <a:rPr lang="en-US" altLang="ko-KR" b="0" dirty="0" smtClean="0"/>
              <a:t>		name </a:t>
            </a:r>
            <a:r>
              <a:rPr lang="en-US" altLang="ko-KR" b="0" dirty="0"/>
              <a:t>= "</a:t>
            </a:r>
            <a:r>
              <a:rPr lang="ko-KR" altLang="en-US" b="0" dirty="0"/>
              <a:t>홍길동</a:t>
            </a:r>
            <a:r>
              <a:rPr lang="en-US" altLang="ko-KR" b="0" dirty="0"/>
              <a:t>"; // </a:t>
            </a:r>
            <a:r>
              <a:rPr lang="ko-KR" altLang="en-US" b="0" dirty="0"/>
              <a:t>슈퍼 클래스의 </a:t>
            </a:r>
            <a:r>
              <a:rPr lang="en-US" altLang="ko-KR" b="0" dirty="0"/>
              <a:t>public </a:t>
            </a:r>
            <a:r>
              <a:rPr lang="ko-KR" altLang="en-US" b="0" dirty="0"/>
              <a:t>멤버 접근 가능</a:t>
            </a:r>
          </a:p>
          <a:p>
            <a:r>
              <a:rPr lang="en-US" altLang="ko-KR" b="0" dirty="0" smtClean="0"/>
              <a:t>		height </a:t>
            </a:r>
            <a:r>
              <a:rPr lang="en-US" altLang="ko-KR" b="0" dirty="0"/>
              <a:t>= 175; // </a:t>
            </a:r>
            <a:r>
              <a:rPr lang="ko-KR" altLang="en-US" b="0" dirty="0"/>
              <a:t>슈퍼 클래스의 </a:t>
            </a:r>
            <a:r>
              <a:rPr lang="en-US" altLang="ko-KR" b="0" dirty="0"/>
              <a:t>protected </a:t>
            </a:r>
            <a:r>
              <a:rPr lang="ko-KR" altLang="en-US" b="0" dirty="0"/>
              <a:t>멤버 접근 가능</a:t>
            </a:r>
          </a:p>
          <a:p>
            <a:r>
              <a:rPr lang="en-US" altLang="ko-KR" b="0" dirty="0" smtClean="0"/>
              <a:t>		// </a:t>
            </a:r>
            <a:r>
              <a:rPr lang="en-US" altLang="ko-KR" dirty="0"/>
              <a:t>weight = 99; </a:t>
            </a:r>
            <a:r>
              <a:rPr lang="en-US" altLang="ko-KR" b="0" dirty="0"/>
              <a:t>// </a:t>
            </a:r>
            <a:r>
              <a:rPr lang="ko-KR" altLang="en-US" b="0" dirty="0"/>
              <a:t>오류</a:t>
            </a:r>
            <a:r>
              <a:rPr lang="en-US" altLang="ko-KR" b="0" dirty="0"/>
              <a:t>. </a:t>
            </a:r>
            <a:r>
              <a:rPr lang="ko-KR" altLang="en-US" b="0" dirty="0"/>
              <a:t>슈퍼 클래스의 </a:t>
            </a:r>
            <a:r>
              <a:rPr lang="en-US" altLang="ko-KR" b="0" dirty="0"/>
              <a:t>private </a:t>
            </a:r>
            <a:r>
              <a:rPr lang="ko-KR" altLang="en-US" b="0" dirty="0" smtClean="0"/>
              <a:t>접근 </a:t>
            </a:r>
            <a:r>
              <a:rPr lang="ko-KR" altLang="en-US" b="0" dirty="0"/>
              <a:t>불가</a:t>
            </a:r>
          </a:p>
          <a:p>
            <a:r>
              <a:rPr lang="en-US" altLang="ko-KR" b="0" dirty="0" smtClean="0"/>
              <a:t>		</a:t>
            </a:r>
            <a:r>
              <a:rPr lang="en-US" altLang="ko-KR" dirty="0" err="1" smtClean="0"/>
              <a:t>setWeight</a:t>
            </a:r>
            <a:r>
              <a:rPr lang="en-US" altLang="ko-KR" dirty="0" smtClean="0"/>
              <a:t>(99</a:t>
            </a:r>
            <a:r>
              <a:rPr lang="en-US" altLang="ko-KR" dirty="0"/>
              <a:t>);</a:t>
            </a:r>
            <a:r>
              <a:rPr lang="en-US" altLang="ko-KR" b="0" dirty="0"/>
              <a:t> // private </a:t>
            </a:r>
            <a:r>
              <a:rPr lang="ko-KR" altLang="en-US" b="0" dirty="0"/>
              <a:t>멤버 </a:t>
            </a:r>
            <a:r>
              <a:rPr lang="en-US" altLang="ko-KR" b="0" dirty="0"/>
              <a:t>weight</a:t>
            </a:r>
            <a:r>
              <a:rPr lang="ko-KR" altLang="en-US" b="0" dirty="0"/>
              <a:t>은 </a:t>
            </a:r>
            <a:r>
              <a:rPr lang="en-US" altLang="ko-KR" b="0" dirty="0" err="1"/>
              <a:t>setWeight</a:t>
            </a:r>
            <a:r>
              <a:rPr lang="en-US" altLang="ko-KR" b="0" dirty="0"/>
              <a:t>()</a:t>
            </a:r>
            <a:r>
              <a:rPr lang="ko-KR" altLang="en-US" b="0" dirty="0"/>
              <a:t>으로 </a:t>
            </a:r>
            <a:r>
              <a:rPr lang="ko-KR" altLang="en-US" b="0" dirty="0" smtClean="0"/>
              <a:t>간접 </a:t>
            </a:r>
            <a:r>
              <a:rPr lang="ko-KR" altLang="en-US" b="0" dirty="0"/>
              <a:t>접근</a:t>
            </a:r>
          </a:p>
          <a:p>
            <a:r>
              <a:rPr lang="en-US" altLang="ko-KR" b="0" dirty="0" smtClean="0"/>
              <a:t>	}</a:t>
            </a:r>
          </a:p>
          <a:p>
            <a:r>
              <a:rPr lang="en-US" altLang="ko-KR" b="0" dirty="0" smtClean="0"/>
              <a:t>}</a:t>
            </a:r>
            <a:endParaRPr lang="en-US" altLang="ko-KR" b="0" dirty="0"/>
          </a:p>
        </p:txBody>
      </p:sp>
      <p:sp>
        <p:nvSpPr>
          <p:cNvPr id="7" name="직사각형 6"/>
          <p:cNvSpPr/>
          <p:nvPr/>
        </p:nvSpPr>
        <p:spPr>
          <a:xfrm>
            <a:off x="179512" y="3357401"/>
            <a:ext cx="3491880" cy="24929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200" b="1" dirty="0"/>
              <a:t>class Person </a:t>
            </a:r>
            <a:r>
              <a:rPr lang="en-US" altLang="ko-KR" sz="1200" dirty="0"/>
              <a:t>{</a:t>
            </a:r>
          </a:p>
          <a:p>
            <a:pPr defTabSz="180000"/>
            <a:r>
              <a:rPr lang="en-US" altLang="ko-KR" sz="1200" dirty="0" smtClean="0"/>
              <a:t>	</a:t>
            </a:r>
            <a:r>
              <a:rPr lang="en-US" altLang="ko-KR" sz="1200" b="1" dirty="0" smtClean="0"/>
              <a:t>private </a:t>
            </a:r>
            <a:r>
              <a:rPr lang="en-US" altLang="ko-KR" sz="1200" b="1" dirty="0" err="1"/>
              <a:t>int</a:t>
            </a:r>
            <a:r>
              <a:rPr lang="en-US" altLang="ko-KR" sz="1200" b="1" dirty="0"/>
              <a:t> weight</a:t>
            </a:r>
            <a:r>
              <a:rPr lang="en-US" altLang="ko-KR" sz="1200" b="1" dirty="0" smtClean="0"/>
              <a:t>;</a:t>
            </a:r>
            <a:endParaRPr lang="ko-KR" altLang="en-US" sz="1200" dirty="0"/>
          </a:p>
          <a:p>
            <a:pPr defTabSz="180000"/>
            <a:r>
              <a:rPr lang="en-US" altLang="ko-KR" sz="1200" dirty="0" smtClean="0"/>
              <a:t>	</a:t>
            </a:r>
            <a:r>
              <a:rPr lang="en-US" altLang="ko-KR" sz="1200" dirty="0" err="1" smtClean="0"/>
              <a:t>int</a:t>
            </a:r>
            <a:r>
              <a:rPr lang="en-US" altLang="ko-KR" sz="1200" dirty="0" smtClean="0"/>
              <a:t> </a:t>
            </a:r>
            <a:r>
              <a:rPr lang="en-US" altLang="ko-KR" sz="1200" b="1" dirty="0"/>
              <a:t>age</a:t>
            </a:r>
            <a:r>
              <a:rPr lang="en-US" altLang="ko-KR" sz="1200" dirty="0" smtClean="0"/>
              <a:t>;</a:t>
            </a:r>
            <a:endParaRPr lang="ko-KR" altLang="en-US" sz="1200" dirty="0"/>
          </a:p>
          <a:p>
            <a:pPr defTabSz="180000"/>
            <a:r>
              <a:rPr lang="en-US" altLang="ko-KR" sz="1200" dirty="0" smtClean="0"/>
              <a:t>	protected </a:t>
            </a:r>
            <a:r>
              <a:rPr lang="en-US" altLang="ko-KR" sz="1200" dirty="0" err="1"/>
              <a:t>int</a:t>
            </a:r>
            <a:r>
              <a:rPr lang="en-US" altLang="ko-KR" sz="1200" dirty="0"/>
              <a:t> </a:t>
            </a:r>
            <a:r>
              <a:rPr lang="en-US" altLang="ko-KR" sz="1200" b="1" dirty="0"/>
              <a:t>height</a:t>
            </a:r>
            <a:r>
              <a:rPr lang="en-US" altLang="ko-KR" sz="1200" dirty="0" smtClean="0"/>
              <a:t>;</a:t>
            </a:r>
            <a:endParaRPr lang="ko-KR" altLang="en-US" sz="1200" dirty="0"/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String </a:t>
            </a:r>
            <a:r>
              <a:rPr lang="en-US" altLang="ko-KR" sz="1200" b="1" dirty="0"/>
              <a:t>name</a:t>
            </a:r>
            <a:r>
              <a:rPr lang="en-US" altLang="ko-KR" sz="1200" dirty="0" smtClean="0"/>
              <a:t>;</a:t>
            </a:r>
          </a:p>
          <a:p>
            <a:pPr defTabSz="180000"/>
            <a:endParaRPr lang="ko-KR" altLang="en-US" sz="1200" dirty="0"/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void </a:t>
            </a:r>
            <a:r>
              <a:rPr lang="en-US" altLang="ko-KR" sz="1200" b="1" dirty="0" err="1"/>
              <a:t>setWeight</a:t>
            </a:r>
            <a:r>
              <a:rPr lang="en-US" altLang="ko-KR" sz="1200" b="1" dirty="0"/>
              <a:t>(</a:t>
            </a:r>
            <a:r>
              <a:rPr lang="en-US" altLang="ko-KR" sz="1200" b="1" dirty="0" err="1"/>
              <a:t>int</a:t>
            </a:r>
            <a:r>
              <a:rPr lang="en-US" altLang="ko-KR" sz="1200" b="1" dirty="0"/>
              <a:t> weight) </a:t>
            </a:r>
            <a:r>
              <a:rPr lang="en-US" altLang="ko-KR" sz="1200" dirty="0"/>
              <a:t>{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this.weight</a:t>
            </a:r>
            <a:r>
              <a:rPr lang="en-US" altLang="ko-KR" sz="1200" dirty="0" smtClean="0"/>
              <a:t> </a:t>
            </a:r>
            <a:r>
              <a:rPr lang="en-US" altLang="ko-KR" sz="1200" dirty="0"/>
              <a:t>= weight;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 err="1"/>
              <a:t>int</a:t>
            </a:r>
            <a:r>
              <a:rPr lang="en-US" altLang="ko-KR" sz="1200" dirty="0"/>
              <a:t> </a:t>
            </a:r>
            <a:r>
              <a:rPr lang="en-US" altLang="ko-KR" sz="1200" b="1" dirty="0" err="1"/>
              <a:t>getWeight</a:t>
            </a:r>
            <a:r>
              <a:rPr lang="en-US" altLang="ko-KR" sz="1200" b="1" dirty="0"/>
              <a:t>() </a:t>
            </a:r>
            <a:r>
              <a:rPr lang="en-US" altLang="ko-KR" sz="1200" dirty="0"/>
              <a:t>{</a:t>
            </a:r>
          </a:p>
          <a:p>
            <a:pPr defTabSz="180000"/>
            <a:r>
              <a:rPr lang="en-US" altLang="ko-KR" sz="1200" dirty="0" smtClean="0"/>
              <a:t>		return </a:t>
            </a:r>
            <a:r>
              <a:rPr lang="en-US" altLang="ko-KR" sz="1200" dirty="0"/>
              <a:t>weight;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/>
              <a:t>}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3749854" y="5157192"/>
            <a:ext cx="5214633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200" dirty="0"/>
              <a:t>public class </a:t>
            </a:r>
            <a:r>
              <a:rPr lang="en-US" altLang="ko-KR" sz="1200" dirty="0" err="1"/>
              <a:t>InheritanceEx</a:t>
            </a:r>
            <a:r>
              <a:rPr lang="en-US" altLang="ko-KR" sz="1200" dirty="0"/>
              <a:t> {</a:t>
            </a:r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static void main(String[] </a:t>
            </a:r>
            <a:r>
              <a:rPr lang="en-US" altLang="ko-KR" sz="1200" dirty="0" err="1"/>
              <a:t>args</a:t>
            </a:r>
            <a:r>
              <a:rPr lang="en-US" altLang="ko-KR" sz="1200" dirty="0"/>
              <a:t>) {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b="1" dirty="0" smtClean="0"/>
              <a:t>Student </a:t>
            </a:r>
            <a:r>
              <a:rPr lang="en-US" altLang="ko-KR" sz="1200" b="1" dirty="0"/>
              <a:t>s = new Student();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b="1" dirty="0" err="1" smtClean="0"/>
              <a:t>s.set</a:t>
            </a:r>
            <a:r>
              <a:rPr lang="en-US" altLang="ko-KR" sz="1200" b="1" dirty="0"/>
              <a:t>();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/>
              <a:t>}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959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412776"/>
            <a:ext cx="6554257" cy="295232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/>
              <a:t>서브 </a:t>
            </a:r>
            <a:r>
              <a:rPr lang="ko-KR" altLang="en-US" dirty="0" smtClean="0"/>
              <a:t>클래스</a:t>
            </a:r>
            <a:r>
              <a:rPr lang="en-US" altLang="ko-KR" dirty="0" smtClean="0"/>
              <a:t>/</a:t>
            </a:r>
            <a:r>
              <a:rPr lang="ko-KR" altLang="en-US" dirty="0" smtClean="0"/>
              <a:t>슈퍼 </a:t>
            </a:r>
            <a:r>
              <a:rPr lang="ko-KR" altLang="en-US" dirty="0"/>
              <a:t>클래스의 </a:t>
            </a:r>
            <a:r>
              <a:rPr lang="ko-KR" altLang="en-US" dirty="0" err="1"/>
              <a:t>생성자</a:t>
            </a:r>
            <a:r>
              <a:rPr lang="ko-KR" altLang="en-US" dirty="0"/>
              <a:t> </a:t>
            </a:r>
            <a:r>
              <a:rPr lang="ko-KR" altLang="en-US" dirty="0" smtClean="0"/>
              <a:t>호출 및 </a:t>
            </a:r>
            <a:r>
              <a:rPr lang="ko-KR" altLang="en-US" dirty="0"/>
              <a:t>실행 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11560" y="4725144"/>
            <a:ext cx="8153400" cy="1684784"/>
          </a:xfrm>
        </p:spPr>
        <p:txBody>
          <a:bodyPr>
            <a:normAutofit fontScale="70000" lnSpcReduction="20000"/>
          </a:bodyPr>
          <a:lstStyle/>
          <a:p>
            <a:r>
              <a:rPr lang="en-US" altLang="ko-KR" dirty="0" smtClean="0"/>
              <a:t>new</a:t>
            </a:r>
            <a:r>
              <a:rPr lang="ko-KR" altLang="en-US" dirty="0" smtClean="0"/>
              <a:t>에 의해 서브 클래스의 객체가 생성될 때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슈퍼클래스 </a:t>
            </a:r>
            <a:r>
              <a:rPr lang="ko-KR" altLang="en-US" dirty="0" err="1" smtClean="0"/>
              <a:t>생성자와</a:t>
            </a:r>
            <a:r>
              <a:rPr lang="ko-KR" altLang="en-US" dirty="0" smtClean="0"/>
              <a:t> 서브 클래스 </a:t>
            </a:r>
            <a:r>
              <a:rPr lang="ko-KR" altLang="en-US" dirty="0" err="1" smtClean="0"/>
              <a:t>생성자</a:t>
            </a:r>
            <a:r>
              <a:rPr lang="ko-KR" altLang="en-US" dirty="0" smtClean="0"/>
              <a:t> 모두 실행됨</a:t>
            </a:r>
            <a:endParaRPr lang="en-US" altLang="ko-KR" dirty="0" smtClean="0"/>
          </a:p>
          <a:p>
            <a:pPr lvl="1"/>
            <a:r>
              <a:rPr lang="ko-KR" altLang="en-US" dirty="0"/>
              <a:t>호출</a:t>
            </a:r>
            <a:r>
              <a:rPr lang="en-US" altLang="ko-KR" dirty="0"/>
              <a:t> </a:t>
            </a:r>
            <a:r>
              <a:rPr lang="ko-KR" altLang="en-US" dirty="0"/>
              <a:t>순서</a:t>
            </a:r>
            <a:endParaRPr lang="en-US" altLang="ko-KR" b="1" dirty="0"/>
          </a:p>
          <a:p>
            <a:pPr lvl="2"/>
            <a:r>
              <a:rPr lang="ko-KR" altLang="en-US" dirty="0" smtClean="0"/>
              <a:t>서브 클래스의 </a:t>
            </a:r>
            <a:r>
              <a:rPr lang="ko-KR" altLang="en-US" dirty="0"/>
              <a:t>생성자가 먼저 </a:t>
            </a:r>
            <a:r>
              <a:rPr lang="ko-KR" altLang="en-US" dirty="0" smtClean="0"/>
              <a:t>호출</a:t>
            </a:r>
            <a:r>
              <a:rPr lang="en-US" altLang="ko-KR" dirty="0" smtClean="0"/>
              <a:t>,</a:t>
            </a:r>
            <a:r>
              <a:rPr lang="ko-KR" altLang="en-US" dirty="0" smtClean="0"/>
              <a:t> 서브 클래스의 </a:t>
            </a:r>
            <a:r>
              <a:rPr lang="ko-KR" altLang="en-US" dirty="0" err="1" smtClean="0"/>
              <a:t>생성자는</a:t>
            </a:r>
            <a:r>
              <a:rPr lang="ko-KR" altLang="en-US" dirty="0" smtClean="0"/>
              <a:t> 실행 전 슈퍼 클래스 </a:t>
            </a:r>
            <a:r>
              <a:rPr lang="ko-KR" altLang="en-US" dirty="0" err="1" smtClean="0"/>
              <a:t>생성자</a:t>
            </a:r>
            <a:r>
              <a:rPr lang="ko-KR" altLang="en-US" dirty="0" smtClean="0"/>
              <a:t> 호출</a:t>
            </a:r>
            <a:endParaRPr lang="en-US" altLang="ko-KR" dirty="0"/>
          </a:p>
          <a:p>
            <a:pPr lvl="1"/>
            <a:r>
              <a:rPr lang="ko-KR" altLang="en-US" dirty="0" smtClean="0"/>
              <a:t>실행 순서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슈퍼 클래스의 생성자가 먼저 실행된 후 서브 클래스의 </a:t>
            </a:r>
            <a:r>
              <a:rPr lang="ko-KR" altLang="en-US" dirty="0" err="1" smtClean="0"/>
              <a:t>생성자</a:t>
            </a:r>
            <a:r>
              <a:rPr lang="ko-KR" altLang="en-US" dirty="0" smtClean="0"/>
              <a:t> 실행</a:t>
            </a:r>
            <a:endParaRPr lang="en-US" altLang="ko-KR" dirty="0" smtClean="0"/>
          </a:p>
          <a:p>
            <a:pPr lvl="1"/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13</a:t>
            </a:fld>
            <a:endParaRPr lang="ko-KR" altLang="en-US"/>
          </a:p>
        </p:txBody>
      </p:sp>
      <p:sp>
        <p:nvSpPr>
          <p:cNvPr id="10" name="자유형 9"/>
          <p:cNvSpPr/>
          <p:nvPr/>
        </p:nvSpPr>
        <p:spPr>
          <a:xfrm>
            <a:off x="1894114" y="2313992"/>
            <a:ext cx="1078086" cy="45719"/>
          </a:xfrm>
          <a:custGeom>
            <a:avLst/>
            <a:gdLst>
              <a:gd name="connsiteX0" fmla="*/ 0 w 1212980"/>
              <a:gd name="connsiteY0" fmla="*/ 27992 h 47168"/>
              <a:gd name="connsiteX1" fmla="*/ 46653 w 1212980"/>
              <a:gd name="connsiteY1" fmla="*/ 46653 h 47168"/>
              <a:gd name="connsiteX2" fmla="*/ 167951 w 1212980"/>
              <a:gd name="connsiteY2" fmla="*/ 18661 h 47168"/>
              <a:gd name="connsiteX3" fmla="*/ 233266 w 1212980"/>
              <a:gd name="connsiteY3" fmla="*/ 0 h 47168"/>
              <a:gd name="connsiteX4" fmla="*/ 289249 w 1212980"/>
              <a:gd name="connsiteY4" fmla="*/ 9330 h 47168"/>
              <a:gd name="connsiteX5" fmla="*/ 307910 w 1212980"/>
              <a:gd name="connsiteY5" fmla="*/ 27992 h 47168"/>
              <a:gd name="connsiteX6" fmla="*/ 335902 w 1212980"/>
              <a:gd name="connsiteY6" fmla="*/ 37322 h 47168"/>
              <a:gd name="connsiteX7" fmla="*/ 410547 w 1212980"/>
              <a:gd name="connsiteY7" fmla="*/ 27992 h 47168"/>
              <a:gd name="connsiteX8" fmla="*/ 438539 w 1212980"/>
              <a:gd name="connsiteY8" fmla="*/ 18661 h 47168"/>
              <a:gd name="connsiteX9" fmla="*/ 578498 w 1212980"/>
              <a:gd name="connsiteY9" fmla="*/ 0 h 47168"/>
              <a:gd name="connsiteX10" fmla="*/ 709127 w 1212980"/>
              <a:gd name="connsiteY10" fmla="*/ 18661 h 47168"/>
              <a:gd name="connsiteX11" fmla="*/ 746449 w 1212980"/>
              <a:gd name="connsiteY11" fmla="*/ 27992 h 47168"/>
              <a:gd name="connsiteX12" fmla="*/ 895739 w 1212980"/>
              <a:gd name="connsiteY12" fmla="*/ 18661 h 47168"/>
              <a:gd name="connsiteX13" fmla="*/ 1101013 w 1212980"/>
              <a:gd name="connsiteY13" fmla="*/ 0 h 47168"/>
              <a:gd name="connsiteX14" fmla="*/ 1212980 w 1212980"/>
              <a:gd name="connsiteY14" fmla="*/ 18661 h 4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2980" h="47168">
                <a:moveTo>
                  <a:pt x="0" y="27992"/>
                </a:moveTo>
                <a:cubicBezTo>
                  <a:pt x="15551" y="34212"/>
                  <a:pt x="29962" y="45262"/>
                  <a:pt x="46653" y="46653"/>
                </a:cubicBezTo>
                <a:cubicBezTo>
                  <a:pt x="95385" y="50714"/>
                  <a:pt x="123352" y="29811"/>
                  <a:pt x="167951" y="18661"/>
                </a:cubicBezTo>
                <a:cubicBezTo>
                  <a:pt x="214816" y="6945"/>
                  <a:pt x="193108" y="13385"/>
                  <a:pt x="233266" y="0"/>
                </a:cubicBezTo>
                <a:cubicBezTo>
                  <a:pt x="251927" y="3110"/>
                  <a:pt x="271535" y="2687"/>
                  <a:pt x="289249" y="9330"/>
                </a:cubicBezTo>
                <a:cubicBezTo>
                  <a:pt x="297486" y="12419"/>
                  <a:pt x="300367" y="23466"/>
                  <a:pt x="307910" y="27992"/>
                </a:cubicBezTo>
                <a:cubicBezTo>
                  <a:pt x="316344" y="33052"/>
                  <a:pt x="326571" y="34212"/>
                  <a:pt x="335902" y="37322"/>
                </a:cubicBezTo>
                <a:cubicBezTo>
                  <a:pt x="360784" y="34212"/>
                  <a:pt x="385876" y="32478"/>
                  <a:pt x="410547" y="27992"/>
                </a:cubicBezTo>
                <a:cubicBezTo>
                  <a:pt x="420224" y="26233"/>
                  <a:pt x="428895" y="20590"/>
                  <a:pt x="438539" y="18661"/>
                </a:cubicBezTo>
                <a:cubicBezTo>
                  <a:pt x="460013" y="14366"/>
                  <a:pt x="560318" y="2272"/>
                  <a:pt x="578498" y="0"/>
                </a:cubicBezTo>
                <a:cubicBezTo>
                  <a:pt x="645910" y="22469"/>
                  <a:pt x="572841" y="489"/>
                  <a:pt x="709127" y="18661"/>
                </a:cubicBezTo>
                <a:cubicBezTo>
                  <a:pt x="721838" y="20356"/>
                  <a:pt x="734008" y="24882"/>
                  <a:pt x="746449" y="27992"/>
                </a:cubicBezTo>
                <a:lnTo>
                  <a:pt x="895739" y="18661"/>
                </a:lnTo>
                <a:cubicBezTo>
                  <a:pt x="1085899" y="7794"/>
                  <a:pt x="1016373" y="28211"/>
                  <a:pt x="1101013" y="0"/>
                </a:cubicBezTo>
                <a:cubicBezTo>
                  <a:pt x="1174700" y="24562"/>
                  <a:pt x="1137326" y="18661"/>
                  <a:pt x="1212980" y="18661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자유형 7"/>
          <p:cNvSpPr/>
          <p:nvPr/>
        </p:nvSpPr>
        <p:spPr>
          <a:xfrm>
            <a:off x="1894114" y="4221088"/>
            <a:ext cx="2508082" cy="45719"/>
          </a:xfrm>
          <a:custGeom>
            <a:avLst/>
            <a:gdLst>
              <a:gd name="connsiteX0" fmla="*/ 0 w 1212980"/>
              <a:gd name="connsiteY0" fmla="*/ 27992 h 47168"/>
              <a:gd name="connsiteX1" fmla="*/ 46653 w 1212980"/>
              <a:gd name="connsiteY1" fmla="*/ 46653 h 47168"/>
              <a:gd name="connsiteX2" fmla="*/ 167951 w 1212980"/>
              <a:gd name="connsiteY2" fmla="*/ 18661 h 47168"/>
              <a:gd name="connsiteX3" fmla="*/ 233266 w 1212980"/>
              <a:gd name="connsiteY3" fmla="*/ 0 h 47168"/>
              <a:gd name="connsiteX4" fmla="*/ 289249 w 1212980"/>
              <a:gd name="connsiteY4" fmla="*/ 9330 h 47168"/>
              <a:gd name="connsiteX5" fmla="*/ 307910 w 1212980"/>
              <a:gd name="connsiteY5" fmla="*/ 27992 h 47168"/>
              <a:gd name="connsiteX6" fmla="*/ 335902 w 1212980"/>
              <a:gd name="connsiteY6" fmla="*/ 37322 h 47168"/>
              <a:gd name="connsiteX7" fmla="*/ 410547 w 1212980"/>
              <a:gd name="connsiteY7" fmla="*/ 27992 h 47168"/>
              <a:gd name="connsiteX8" fmla="*/ 438539 w 1212980"/>
              <a:gd name="connsiteY8" fmla="*/ 18661 h 47168"/>
              <a:gd name="connsiteX9" fmla="*/ 578498 w 1212980"/>
              <a:gd name="connsiteY9" fmla="*/ 0 h 47168"/>
              <a:gd name="connsiteX10" fmla="*/ 709127 w 1212980"/>
              <a:gd name="connsiteY10" fmla="*/ 18661 h 47168"/>
              <a:gd name="connsiteX11" fmla="*/ 746449 w 1212980"/>
              <a:gd name="connsiteY11" fmla="*/ 27992 h 47168"/>
              <a:gd name="connsiteX12" fmla="*/ 895739 w 1212980"/>
              <a:gd name="connsiteY12" fmla="*/ 18661 h 47168"/>
              <a:gd name="connsiteX13" fmla="*/ 1101013 w 1212980"/>
              <a:gd name="connsiteY13" fmla="*/ 0 h 47168"/>
              <a:gd name="connsiteX14" fmla="*/ 1212980 w 1212980"/>
              <a:gd name="connsiteY14" fmla="*/ 18661 h 4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2980" h="47168">
                <a:moveTo>
                  <a:pt x="0" y="27992"/>
                </a:moveTo>
                <a:cubicBezTo>
                  <a:pt x="15551" y="34212"/>
                  <a:pt x="29962" y="45262"/>
                  <a:pt x="46653" y="46653"/>
                </a:cubicBezTo>
                <a:cubicBezTo>
                  <a:pt x="95385" y="50714"/>
                  <a:pt x="123352" y="29811"/>
                  <a:pt x="167951" y="18661"/>
                </a:cubicBezTo>
                <a:cubicBezTo>
                  <a:pt x="214816" y="6945"/>
                  <a:pt x="193108" y="13385"/>
                  <a:pt x="233266" y="0"/>
                </a:cubicBezTo>
                <a:cubicBezTo>
                  <a:pt x="251927" y="3110"/>
                  <a:pt x="271535" y="2687"/>
                  <a:pt x="289249" y="9330"/>
                </a:cubicBezTo>
                <a:cubicBezTo>
                  <a:pt x="297486" y="12419"/>
                  <a:pt x="300367" y="23466"/>
                  <a:pt x="307910" y="27992"/>
                </a:cubicBezTo>
                <a:cubicBezTo>
                  <a:pt x="316344" y="33052"/>
                  <a:pt x="326571" y="34212"/>
                  <a:pt x="335902" y="37322"/>
                </a:cubicBezTo>
                <a:cubicBezTo>
                  <a:pt x="360784" y="34212"/>
                  <a:pt x="385876" y="32478"/>
                  <a:pt x="410547" y="27992"/>
                </a:cubicBezTo>
                <a:cubicBezTo>
                  <a:pt x="420224" y="26233"/>
                  <a:pt x="428895" y="20590"/>
                  <a:pt x="438539" y="18661"/>
                </a:cubicBezTo>
                <a:cubicBezTo>
                  <a:pt x="460013" y="14366"/>
                  <a:pt x="560318" y="2272"/>
                  <a:pt x="578498" y="0"/>
                </a:cubicBezTo>
                <a:cubicBezTo>
                  <a:pt x="645910" y="22469"/>
                  <a:pt x="572841" y="489"/>
                  <a:pt x="709127" y="18661"/>
                </a:cubicBezTo>
                <a:cubicBezTo>
                  <a:pt x="721838" y="20356"/>
                  <a:pt x="734008" y="24882"/>
                  <a:pt x="746449" y="27992"/>
                </a:cubicBezTo>
                <a:lnTo>
                  <a:pt x="895739" y="18661"/>
                </a:lnTo>
                <a:cubicBezTo>
                  <a:pt x="1085899" y="7794"/>
                  <a:pt x="1016373" y="28211"/>
                  <a:pt x="1101013" y="0"/>
                </a:cubicBezTo>
                <a:cubicBezTo>
                  <a:pt x="1174700" y="24562"/>
                  <a:pt x="1137326" y="18661"/>
                  <a:pt x="1212980" y="18661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16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슈퍼클래스와 서브 클래스의 생성자간의 호출 및 실행 관계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14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628800"/>
            <a:ext cx="6274118" cy="474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1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서브 클래스에서 슈퍼 클래스의 </a:t>
            </a:r>
            <a:r>
              <a:rPr lang="ko-KR" altLang="en-US" dirty="0" err="1" smtClean="0"/>
              <a:t>생성자</a:t>
            </a:r>
            <a:r>
              <a:rPr lang="ko-KR" altLang="en-US" dirty="0" smtClean="0"/>
              <a:t> 선택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ko-KR" altLang="en-US" sz="2000" dirty="0" smtClean="0"/>
              <a:t>상속 관계에서의 </a:t>
            </a:r>
            <a:r>
              <a:rPr lang="ko-KR" altLang="en-US" sz="2000" dirty="0" err="1" smtClean="0"/>
              <a:t>생성자</a:t>
            </a:r>
            <a:endParaRPr lang="en-US" altLang="ko-KR" sz="2000" dirty="0" smtClean="0"/>
          </a:p>
          <a:p>
            <a:pPr lvl="1"/>
            <a:r>
              <a:rPr lang="ko-KR" altLang="en-US" dirty="0" smtClean="0"/>
              <a:t>슈퍼 클래스와 서브 클래스 각각 각각 여러 </a:t>
            </a:r>
            <a:r>
              <a:rPr lang="ko-KR" altLang="en-US" dirty="0" err="1" smtClean="0"/>
              <a:t>생성자</a:t>
            </a:r>
            <a:r>
              <a:rPr lang="ko-KR" altLang="en-US" dirty="0" smtClean="0"/>
              <a:t> 작성 가능</a:t>
            </a:r>
            <a:endParaRPr lang="en-US" altLang="ko-KR" dirty="0" smtClean="0"/>
          </a:p>
          <a:p>
            <a:r>
              <a:rPr lang="ko-KR" altLang="en-US" sz="2000" dirty="0" smtClean="0"/>
              <a:t>서브 클래스 </a:t>
            </a:r>
            <a:r>
              <a:rPr lang="ko-KR" altLang="en-US" sz="2000" dirty="0" err="1" smtClean="0"/>
              <a:t>생성자</a:t>
            </a:r>
            <a:r>
              <a:rPr lang="ko-KR" altLang="en-US" sz="2000" dirty="0" smtClean="0"/>
              <a:t> 작성 원칙</a:t>
            </a:r>
            <a:endParaRPr lang="en-US" altLang="ko-KR" sz="2000" dirty="0" smtClean="0"/>
          </a:p>
          <a:p>
            <a:pPr lvl="1"/>
            <a:r>
              <a:rPr lang="ko-KR" altLang="en-US" dirty="0" smtClean="0"/>
              <a:t>서버 클래스 </a:t>
            </a:r>
            <a:r>
              <a:rPr lang="ko-KR" altLang="en-US" dirty="0" err="1" smtClean="0"/>
              <a:t>생성자에서</a:t>
            </a:r>
            <a:r>
              <a:rPr lang="ko-KR" altLang="en-US" dirty="0" smtClean="0"/>
              <a:t> 슈퍼 클래스 </a:t>
            </a:r>
            <a:r>
              <a:rPr lang="ko-KR" altLang="en-US" dirty="0" err="1" smtClean="0"/>
              <a:t>생성자</a:t>
            </a:r>
            <a:r>
              <a:rPr lang="ko-KR" altLang="en-US" dirty="0" smtClean="0"/>
              <a:t> 하나 선택</a:t>
            </a:r>
            <a:endParaRPr lang="en-US" altLang="ko-KR" dirty="0" smtClean="0"/>
          </a:p>
          <a:p>
            <a:r>
              <a:rPr lang="ko-KR" altLang="en-US" sz="2000" dirty="0" smtClean="0"/>
              <a:t>서브 클래스에서 슈퍼 클래스의 </a:t>
            </a:r>
            <a:r>
              <a:rPr lang="ko-KR" altLang="en-US" sz="2000" dirty="0" err="1" smtClean="0"/>
              <a:t>생성자를</a:t>
            </a:r>
            <a:r>
              <a:rPr lang="ko-KR" altLang="en-US" sz="2000" dirty="0" smtClean="0"/>
              <a:t> 선택하지 않는 경우</a:t>
            </a:r>
            <a:endParaRPr lang="en-US" altLang="ko-KR" sz="2000" dirty="0" smtClean="0"/>
          </a:p>
          <a:p>
            <a:pPr lvl="1"/>
            <a:r>
              <a:rPr lang="ko-KR" altLang="en-US" sz="1800" dirty="0" smtClean="0"/>
              <a:t>컴파일러가 자동으로 슈퍼 클래스의 기본 </a:t>
            </a:r>
            <a:r>
              <a:rPr lang="ko-KR" altLang="en-US" sz="1800" dirty="0" err="1" smtClean="0"/>
              <a:t>생성자</a:t>
            </a:r>
            <a:r>
              <a:rPr lang="ko-KR" altLang="en-US" sz="1800" dirty="0" smtClean="0"/>
              <a:t> 선택</a:t>
            </a:r>
            <a:endParaRPr lang="en-US" altLang="ko-KR" sz="1800" dirty="0"/>
          </a:p>
          <a:p>
            <a:r>
              <a:rPr lang="ko-KR" altLang="en-US" sz="2000" dirty="0"/>
              <a:t>서브 </a:t>
            </a:r>
            <a:r>
              <a:rPr lang="ko-KR" altLang="en-US" sz="2000" dirty="0" smtClean="0"/>
              <a:t>클래스에서 슈퍼 클래스의 </a:t>
            </a:r>
            <a:r>
              <a:rPr lang="ko-KR" altLang="en-US" sz="2000" dirty="0" err="1" smtClean="0"/>
              <a:t>생성자를</a:t>
            </a:r>
            <a:r>
              <a:rPr lang="ko-KR" altLang="en-US" sz="2000" dirty="0" smtClean="0"/>
              <a:t> 선택하는 방법</a:t>
            </a:r>
            <a:endParaRPr lang="en-US" altLang="ko-KR" sz="2000" dirty="0" smtClean="0"/>
          </a:p>
          <a:p>
            <a:pPr lvl="1"/>
            <a:r>
              <a:rPr lang="en-US" altLang="ko-KR" sz="1800" dirty="0" smtClean="0"/>
              <a:t>super()</a:t>
            </a:r>
            <a:r>
              <a:rPr lang="ko-KR" altLang="en-US" sz="1800" dirty="0" smtClean="0"/>
              <a:t> 이용</a:t>
            </a:r>
            <a:endParaRPr lang="en-US" altLang="ko-KR" sz="1800" dirty="0" smtClean="0"/>
          </a:p>
          <a:p>
            <a:pPr lvl="2"/>
            <a:endParaRPr lang="en-US" altLang="ko-KR" sz="1600" dirty="0" smtClean="0"/>
          </a:p>
          <a:p>
            <a:pPr lvl="1"/>
            <a:endParaRPr lang="en-US" altLang="ko-KR" sz="1800" dirty="0" smtClean="0"/>
          </a:p>
          <a:p>
            <a:pPr lvl="1"/>
            <a:endParaRPr lang="en-US" altLang="ko-KR" sz="1800" dirty="0" smtClean="0"/>
          </a:p>
          <a:p>
            <a:endParaRPr lang="en-US" altLang="ko-KR" sz="2000" dirty="0" smtClean="0"/>
          </a:p>
          <a:p>
            <a:endParaRPr lang="en-US" altLang="ko-KR" sz="2000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15</a:t>
            </a:fld>
            <a:endParaRPr lang="ko-KR" altLang="en-US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529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612776"/>
            <a:ext cx="7349490" cy="4732020"/>
          </a:xfrm>
          <a:prstGeom prst="rect">
            <a:avLst/>
          </a:prstGeom>
        </p:spPr>
      </p:pic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16</a:t>
            </a:fld>
            <a:endParaRPr lang="ko-KR" altLang="en-US"/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612648" y="228600"/>
            <a:ext cx="8153400" cy="68012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/>
              <a:t>슈퍼 클래스의 기본 생성자가 자동 </a:t>
            </a:r>
            <a:r>
              <a:rPr lang="ko-KR" altLang="en-US" dirty="0" smtClean="0"/>
              <a:t>선택</a:t>
            </a:r>
            <a:endParaRPr lang="ko-KR" altLang="en-US" dirty="0"/>
          </a:p>
        </p:txBody>
      </p:sp>
      <p:sp>
        <p:nvSpPr>
          <p:cNvPr id="10" name="직사각형 9"/>
          <p:cNvSpPr/>
          <p:nvPr/>
        </p:nvSpPr>
        <p:spPr>
          <a:xfrm>
            <a:off x="257975" y="1412776"/>
            <a:ext cx="24482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dirty="0"/>
              <a:t>서브 </a:t>
            </a:r>
            <a:r>
              <a:rPr lang="ko-KR" altLang="en-US" sz="1600" dirty="0" smtClean="0"/>
              <a:t>클래스의 생성자가 </a:t>
            </a:r>
            <a:endParaRPr lang="en-US" altLang="ko-KR" sz="1600" dirty="0" smtClean="0"/>
          </a:p>
          <a:p>
            <a:r>
              <a:rPr lang="ko-KR" altLang="en-US" sz="1600" dirty="0" smtClean="0"/>
              <a:t>슈퍼 클래스의 </a:t>
            </a:r>
            <a:r>
              <a:rPr lang="ko-KR" altLang="en-US" sz="1600" dirty="0" err="1" smtClean="0"/>
              <a:t>생성자를</a:t>
            </a:r>
            <a:r>
              <a:rPr lang="ko-KR" altLang="en-US" sz="1600" dirty="0" smtClean="0"/>
              <a:t> </a:t>
            </a:r>
            <a:endParaRPr lang="en-US" altLang="ko-KR" sz="1600" dirty="0" smtClean="0"/>
          </a:p>
          <a:p>
            <a:r>
              <a:rPr lang="ko-KR" altLang="en-US" sz="1600" dirty="0" smtClean="0"/>
              <a:t>선택하지 않은 경우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12699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12776"/>
            <a:ext cx="6172912" cy="475646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슈퍼 클래스에 기본 생성자가 없어 오류 난 경우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17</a:t>
            </a:fld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5580112" y="3142709"/>
            <a:ext cx="3401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200" dirty="0" smtClean="0"/>
              <a:t>컴파일러에 의해 “</a:t>
            </a:r>
            <a:r>
              <a:rPr lang="en-US" altLang="ko-KR" sz="1200" dirty="0" smtClean="0">
                <a:solidFill>
                  <a:srgbClr val="FF0000"/>
                </a:solidFill>
              </a:rPr>
              <a:t>Implicit super constructor A()</a:t>
            </a:r>
          </a:p>
          <a:p>
            <a:r>
              <a:rPr lang="en-US" altLang="ko-KR" sz="1200" dirty="0" smtClean="0">
                <a:solidFill>
                  <a:srgbClr val="FF0000"/>
                </a:solidFill>
              </a:rPr>
              <a:t> is undefined.  Must explicitly invoke another</a:t>
            </a:r>
          </a:p>
          <a:p>
            <a:r>
              <a:rPr lang="en-US" altLang="ko-KR" sz="1200" dirty="0" smtClean="0">
                <a:solidFill>
                  <a:srgbClr val="FF0000"/>
                </a:solidFill>
              </a:rPr>
              <a:t> constructor</a:t>
            </a:r>
            <a:r>
              <a:rPr lang="en-US" altLang="ko-KR" sz="1200" dirty="0" smtClean="0"/>
              <a:t>”</a:t>
            </a:r>
            <a:r>
              <a:rPr lang="ko-KR" altLang="en-US" sz="1200" dirty="0" smtClean="0"/>
              <a:t> 오류 발생</a:t>
            </a: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4048568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444737"/>
            <a:ext cx="6714328" cy="5215279"/>
          </a:xfrm>
          <a:prstGeom prst="rect">
            <a:avLst/>
          </a:prstGeom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18</a:t>
            </a:fld>
            <a:endParaRPr lang="ko-KR" altLang="en-US"/>
          </a:p>
        </p:txBody>
      </p:sp>
      <p:sp>
        <p:nvSpPr>
          <p:cNvPr id="10" name="제목 1"/>
          <p:cNvSpPr txBox="1">
            <a:spLocks/>
          </p:cNvSpPr>
          <p:nvPr/>
        </p:nvSpPr>
        <p:spPr>
          <a:xfrm>
            <a:off x="612648" y="228600"/>
            <a:ext cx="8153400" cy="68012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dirty="0" smtClean="0"/>
              <a:t>서브 클래스에 매개변수를 가진 </a:t>
            </a:r>
            <a:r>
              <a:rPr lang="ko-KR" altLang="en-US" dirty="0" err="1" smtClean="0"/>
              <a:t>생성자</a:t>
            </a:r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179512" y="1444737"/>
            <a:ext cx="24482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dirty="0"/>
              <a:t>서브 </a:t>
            </a:r>
            <a:r>
              <a:rPr lang="ko-KR" altLang="en-US" sz="1600" dirty="0" smtClean="0"/>
              <a:t>클래스의 생성자가 </a:t>
            </a:r>
            <a:endParaRPr lang="en-US" altLang="ko-KR" sz="1600" dirty="0" smtClean="0"/>
          </a:p>
          <a:p>
            <a:r>
              <a:rPr lang="ko-KR" altLang="en-US" sz="1600" dirty="0" smtClean="0"/>
              <a:t>슈퍼 클래스의 </a:t>
            </a:r>
            <a:r>
              <a:rPr lang="ko-KR" altLang="en-US" sz="1600" dirty="0" err="1" smtClean="0"/>
              <a:t>생성자를</a:t>
            </a:r>
            <a:r>
              <a:rPr lang="ko-KR" altLang="en-US" sz="1600" dirty="0" smtClean="0"/>
              <a:t> </a:t>
            </a:r>
            <a:endParaRPr lang="en-US" altLang="ko-KR" sz="1600" dirty="0" smtClean="0"/>
          </a:p>
          <a:p>
            <a:r>
              <a:rPr lang="ko-KR" altLang="en-US" sz="1600" dirty="0" smtClean="0"/>
              <a:t>선택하지 않은 경우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92004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/>
              <a:t>super()</a:t>
            </a:r>
            <a:r>
              <a:rPr lang="ko-KR" altLang="en-US" dirty="0" smtClean="0"/>
              <a:t>를 이용하여 명시적으로 슈퍼 클래스 </a:t>
            </a:r>
            <a:r>
              <a:rPr lang="ko-KR" altLang="en-US" dirty="0" err="1" smtClean="0"/>
              <a:t>생성자</a:t>
            </a:r>
            <a:r>
              <a:rPr lang="ko-KR" altLang="en-US" dirty="0" smtClean="0"/>
              <a:t> 선택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ko-KR" dirty="0" smtClean="0"/>
              <a:t>super()</a:t>
            </a:r>
          </a:p>
          <a:p>
            <a:pPr lvl="1"/>
            <a:r>
              <a:rPr lang="ko-KR" altLang="en-US" dirty="0" smtClean="0"/>
              <a:t>서브 클래스에서 명시적으로 슈퍼 클래스의 </a:t>
            </a:r>
            <a:r>
              <a:rPr lang="ko-KR" altLang="en-US" dirty="0" err="1" smtClean="0"/>
              <a:t>생성자</a:t>
            </a:r>
            <a:r>
              <a:rPr lang="ko-KR" altLang="en-US" dirty="0" smtClean="0"/>
              <a:t> 선택 호출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super(parameter);</a:t>
            </a:r>
          </a:p>
          <a:p>
            <a:pPr lvl="2"/>
            <a:r>
              <a:rPr lang="ko-KR" altLang="en-US" dirty="0" smtClean="0"/>
              <a:t>인자를 이용하여 슈퍼 클래스의 적당한 </a:t>
            </a:r>
            <a:r>
              <a:rPr lang="ko-KR" altLang="en-US" dirty="0" err="1" smtClean="0"/>
              <a:t>생성자</a:t>
            </a:r>
            <a:r>
              <a:rPr lang="ko-KR" altLang="en-US" dirty="0" smtClean="0"/>
              <a:t> 호출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반드시 서브 클래스 </a:t>
            </a:r>
            <a:r>
              <a:rPr lang="ko-KR" altLang="en-US" dirty="0" err="1" smtClean="0"/>
              <a:t>생성자</a:t>
            </a:r>
            <a:r>
              <a:rPr lang="ko-KR" altLang="en-US" dirty="0" smtClean="0"/>
              <a:t> 코드의 제일 첫 라인에 와야 </a:t>
            </a:r>
            <a:r>
              <a:rPr lang="ko-KR" altLang="en-US" dirty="0"/>
              <a:t>함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238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상속 </a:t>
            </a:r>
            <a:r>
              <a:rPr lang="en-US" altLang="ko-KR" smtClean="0"/>
              <a:t>(inheritance)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객체 지향의 상속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부모클래스에 만들어진 필드</a:t>
            </a:r>
            <a:r>
              <a:rPr lang="en-US" altLang="ko-KR" dirty="0" smtClean="0"/>
              <a:t>,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메소드를</a:t>
            </a:r>
            <a:r>
              <a:rPr lang="ko-KR" altLang="en-US" dirty="0" smtClean="0"/>
              <a:t> 자식클래스가 물려받음 </a:t>
            </a:r>
            <a:endParaRPr lang="en-US" altLang="ko-KR" dirty="0" smtClean="0"/>
          </a:p>
          <a:p>
            <a:pPr lvl="1"/>
            <a:r>
              <a:rPr lang="ko-KR" altLang="en-US" dirty="0"/>
              <a:t>부모의 생물학적 특성을 </a:t>
            </a:r>
            <a:r>
              <a:rPr lang="ko-KR" altLang="en-US" dirty="0" smtClean="0"/>
              <a:t>물려받는 유전과 유사</a:t>
            </a:r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상속을 통해 간결한 자식 클래스 작성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동일한 특성을 재정의할 필요가 없어 자식 클래스가 간결해짐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591841"/>
            <a:ext cx="7043738" cy="253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7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super()</a:t>
            </a:r>
            <a:r>
              <a:rPr lang="ko-KR" altLang="en-US" smtClean="0"/>
              <a:t>를 이용한 사례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20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1312118"/>
            <a:ext cx="789432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0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예제 </a:t>
            </a:r>
            <a:r>
              <a:rPr lang="en-US" altLang="ko-KR" dirty="0" smtClean="0"/>
              <a:t>5-3 : </a:t>
            </a:r>
            <a:r>
              <a:rPr lang="en-US" altLang="ko-KR" dirty="0"/>
              <a:t>super()</a:t>
            </a:r>
            <a:r>
              <a:rPr lang="ko-KR" altLang="en-US" dirty="0"/>
              <a:t>를 활용한 </a:t>
            </a:r>
            <a:r>
              <a:rPr lang="en-US" altLang="ko-KR" dirty="0" err="1"/>
              <a:t>ColorPoint</a:t>
            </a:r>
            <a:r>
              <a:rPr lang="en-US" altLang="ko-KR" dirty="0"/>
              <a:t> </a:t>
            </a:r>
            <a:r>
              <a:rPr lang="ko-KR" altLang="en-US" dirty="0"/>
              <a:t>작성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21</a:t>
            </a:fld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550298" y="1315829"/>
            <a:ext cx="7763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super()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를 이용하여 </a:t>
            </a:r>
            <a:r>
              <a:rPr lang="en-US" altLang="ko-KR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ColorPoint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클래스의 </a:t>
            </a:r>
            <a:r>
              <a:rPr lang="ko-KR" altLang="en-US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생성자에서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슈퍼 클래스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Point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의 </a:t>
            </a:r>
            <a:r>
              <a:rPr lang="ko-KR" altLang="en-US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생성자를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호출하는 </a:t>
            </a:r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예를 보인다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730243" y="2060848"/>
            <a:ext cx="4209993" cy="45243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200" b="1" dirty="0"/>
              <a:t>class Point </a:t>
            </a:r>
            <a:r>
              <a:rPr lang="en-US" altLang="ko-KR" sz="1200" dirty="0"/>
              <a:t>{</a:t>
            </a:r>
          </a:p>
          <a:p>
            <a:pPr defTabSz="180000"/>
            <a:r>
              <a:rPr lang="en-US" altLang="ko-KR" sz="1200" dirty="0" smtClean="0"/>
              <a:t>	private </a:t>
            </a:r>
            <a:r>
              <a:rPr lang="en-US" altLang="ko-KR" sz="1200" dirty="0" err="1"/>
              <a:t>int</a:t>
            </a:r>
            <a:r>
              <a:rPr lang="en-US" altLang="ko-KR" sz="1200" dirty="0"/>
              <a:t> x, y; // </a:t>
            </a:r>
            <a:r>
              <a:rPr lang="ko-KR" altLang="en-US" sz="1200" dirty="0"/>
              <a:t>한 점을 구성하는 </a:t>
            </a:r>
            <a:r>
              <a:rPr lang="en-US" altLang="ko-KR" sz="1200" dirty="0"/>
              <a:t>x, y </a:t>
            </a:r>
            <a:r>
              <a:rPr lang="ko-KR" altLang="en-US" sz="1200" dirty="0"/>
              <a:t>좌표</a:t>
            </a:r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Point() {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this.x</a:t>
            </a:r>
            <a:r>
              <a:rPr lang="en-US" altLang="ko-KR" sz="1200" dirty="0" smtClean="0"/>
              <a:t> </a:t>
            </a:r>
            <a:r>
              <a:rPr lang="en-US" altLang="ko-KR" sz="1200" dirty="0"/>
              <a:t>= </a:t>
            </a:r>
            <a:r>
              <a:rPr lang="en-US" altLang="ko-KR" sz="1200" dirty="0" err="1"/>
              <a:t>this.y</a:t>
            </a:r>
            <a:r>
              <a:rPr lang="en-US" altLang="ko-KR" sz="1200" dirty="0"/>
              <a:t> = 0;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fr-FR" altLang="ko-KR" sz="1200" dirty="0" smtClean="0"/>
              <a:t>	public </a:t>
            </a:r>
            <a:r>
              <a:rPr lang="fr-FR" altLang="ko-KR" sz="1200" b="1" dirty="0"/>
              <a:t>Point(int x, int y) </a:t>
            </a:r>
            <a:r>
              <a:rPr lang="fr-FR" altLang="ko-KR" sz="1200" dirty="0"/>
              <a:t>{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this.x</a:t>
            </a:r>
            <a:r>
              <a:rPr lang="en-US" altLang="ko-KR" sz="1200" dirty="0" smtClean="0"/>
              <a:t> </a:t>
            </a:r>
            <a:r>
              <a:rPr lang="en-US" altLang="ko-KR" sz="1200" dirty="0"/>
              <a:t>= x; </a:t>
            </a:r>
            <a:r>
              <a:rPr lang="en-US" altLang="ko-KR" sz="1200" dirty="0" err="1"/>
              <a:t>this.y</a:t>
            </a:r>
            <a:r>
              <a:rPr lang="en-US" altLang="ko-KR" sz="1200" dirty="0"/>
              <a:t> = y;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void </a:t>
            </a:r>
            <a:r>
              <a:rPr lang="en-US" altLang="ko-KR" sz="1200" dirty="0" err="1"/>
              <a:t>showPoint</a:t>
            </a:r>
            <a:r>
              <a:rPr lang="en-US" altLang="ko-KR" sz="1200" dirty="0"/>
              <a:t>() { // </a:t>
            </a:r>
            <a:r>
              <a:rPr lang="ko-KR" altLang="en-US" sz="1200" dirty="0"/>
              <a:t>점의 좌표 출력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System.out.println</a:t>
            </a:r>
            <a:r>
              <a:rPr lang="en-US" altLang="ko-KR" sz="1200" dirty="0"/>
              <a:t>("(" + x + "," + y + ")");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 smtClean="0"/>
              <a:t>}</a:t>
            </a:r>
            <a:endParaRPr lang="en-US" altLang="ko-KR" sz="1200" dirty="0"/>
          </a:p>
          <a:p>
            <a:pPr defTabSz="180000"/>
            <a:endParaRPr lang="en-US" altLang="ko-KR" sz="1200" dirty="0" smtClean="0"/>
          </a:p>
          <a:p>
            <a:pPr defTabSz="180000"/>
            <a:r>
              <a:rPr lang="en-US" altLang="ko-KR" sz="1200" b="1" dirty="0" smtClean="0"/>
              <a:t>class </a:t>
            </a:r>
            <a:r>
              <a:rPr lang="en-US" altLang="ko-KR" sz="1200" b="1" dirty="0" err="1"/>
              <a:t>ColorPoint</a:t>
            </a:r>
            <a:r>
              <a:rPr lang="en-US" altLang="ko-KR" sz="1200" b="1" dirty="0"/>
              <a:t> extends Point</a:t>
            </a:r>
            <a:r>
              <a:rPr lang="en-US" altLang="ko-KR" sz="1200" dirty="0"/>
              <a:t> { </a:t>
            </a:r>
            <a:endParaRPr lang="ko-KR" altLang="en-US" sz="1200" dirty="0"/>
          </a:p>
          <a:p>
            <a:pPr defTabSz="180000"/>
            <a:r>
              <a:rPr lang="en-US" altLang="ko-KR" sz="1200" dirty="0" smtClean="0"/>
              <a:t>	private </a:t>
            </a:r>
            <a:r>
              <a:rPr lang="en-US" altLang="ko-KR" sz="1200" dirty="0"/>
              <a:t>String color; // </a:t>
            </a:r>
            <a:r>
              <a:rPr lang="ko-KR" altLang="en-US" sz="1200" dirty="0"/>
              <a:t>점의 색</a:t>
            </a:r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 err="1"/>
              <a:t>ColorPoint</a:t>
            </a:r>
            <a:r>
              <a:rPr lang="en-US" altLang="ko-KR" sz="1200" dirty="0"/>
              <a:t>(</a:t>
            </a:r>
            <a:r>
              <a:rPr lang="en-US" altLang="ko-KR" sz="1200" b="1" dirty="0" err="1"/>
              <a:t>int</a:t>
            </a:r>
            <a:r>
              <a:rPr lang="en-US" altLang="ko-KR" sz="1200" b="1" dirty="0"/>
              <a:t> x, </a:t>
            </a:r>
            <a:r>
              <a:rPr lang="en-US" altLang="ko-KR" sz="1200" b="1" dirty="0" err="1"/>
              <a:t>int</a:t>
            </a:r>
            <a:r>
              <a:rPr lang="en-US" altLang="ko-KR" sz="1200" b="1" dirty="0"/>
              <a:t> y, String color</a:t>
            </a:r>
            <a:r>
              <a:rPr lang="en-US" altLang="ko-KR" sz="1200" dirty="0"/>
              <a:t>) {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b="1" dirty="0" smtClean="0"/>
              <a:t>super(x</a:t>
            </a:r>
            <a:r>
              <a:rPr lang="en-US" altLang="ko-KR" sz="1200" b="1" dirty="0"/>
              <a:t>, y);</a:t>
            </a:r>
            <a:r>
              <a:rPr lang="en-US" altLang="ko-KR" sz="1200" dirty="0"/>
              <a:t> // Point</a:t>
            </a:r>
            <a:r>
              <a:rPr lang="ko-KR" altLang="en-US" sz="1200" dirty="0"/>
              <a:t>의 </a:t>
            </a:r>
            <a:r>
              <a:rPr lang="ko-KR" altLang="en-US" sz="1200" dirty="0" err="1"/>
              <a:t>생성자</a:t>
            </a:r>
            <a:r>
              <a:rPr lang="ko-KR" altLang="en-US" sz="1200" dirty="0"/>
              <a:t> </a:t>
            </a:r>
            <a:r>
              <a:rPr lang="en-US" altLang="ko-KR" sz="1200" dirty="0"/>
              <a:t>Point(x, y) </a:t>
            </a:r>
            <a:r>
              <a:rPr lang="ko-KR" altLang="en-US" sz="1200" dirty="0"/>
              <a:t>호출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this.color</a:t>
            </a:r>
            <a:r>
              <a:rPr lang="en-US" altLang="ko-KR" sz="1200" dirty="0" smtClean="0"/>
              <a:t> </a:t>
            </a:r>
            <a:r>
              <a:rPr lang="en-US" altLang="ko-KR" sz="1200" dirty="0"/>
              <a:t>= color;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void </a:t>
            </a:r>
            <a:r>
              <a:rPr lang="en-US" altLang="ko-KR" sz="1200" dirty="0" err="1"/>
              <a:t>showColorPoint</a:t>
            </a:r>
            <a:r>
              <a:rPr lang="en-US" altLang="ko-KR" sz="1200" dirty="0"/>
              <a:t>() { // </a:t>
            </a:r>
            <a:r>
              <a:rPr lang="ko-KR" altLang="en-US" sz="1200" dirty="0"/>
              <a:t>컬러 점의 좌표 출력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System.out.print</a:t>
            </a:r>
            <a:r>
              <a:rPr lang="en-US" altLang="ko-KR" sz="1200" dirty="0" smtClean="0"/>
              <a:t>(color</a:t>
            </a:r>
            <a:r>
              <a:rPr lang="en-US" altLang="ko-KR" sz="1200" dirty="0"/>
              <a:t>);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showPoint</a:t>
            </a:r>
            <a:r>
              <a:rPr lang="en-US" altLang="ko-KR" sz="1200" dirty="0"/>
              <a:t>(); // Point </a:t>
            </a:r>
            <a:r>
              <a:rPr lang="ko-KR" altLang="en-US" sz="1200" dirty="0"/>
              <a:t>클래스의 </a:t>
            </a:r>
            <a:r>
              <a:rPr lang="en-US" altLang="ko-KR" sz="1200" dirty="0" err="1"/>
              <a:t>showPoint</a:t>
            </a:r>
            <a:r>
              <a:rPr lang="en-US" altLang="ko-KR" sz="1200" dirty="0"/>
              <a:t>() </a:t>
            </a:r>
            <a:r>
              <a:rPr lang="ko-KR" altLang="en-US" sz="1200" dirty="0"/>
              <a:t>호출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/>
              <a:t>}</a:t>
            </a:r>
            <a:endParaRPr lang="ko-KR" altLang="en-US" sz="1200" dirty="0"/>
          </a:p>
        </p:txBody>
      </p:sp>
      <p:sp>
        <p:nvSpPr>
          <p:cNvPr id="7" name="직사각형 6"/>
          <p:cNvSpPr/>
          <p:nvPr/>
        </p:nvSpPr>
        <p:spPr>
          <a:xfrm>
            <a:off x="5084252" y="2204864"/>
            <a:ext cx="3816424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200" dirty="0"/>
              <a:t>public class </a:t>
            </a:r>
            <a:r>
              <a:rPr lang="en-US" altLang="ko-KR" sz="1200" dirty="0" err="1"/>
              <a:t>SuperEx</a:t>
            </a:r>
            <a:r>
              <a:rPr lang="en-US" altLang="ko-KR" sz="1200" dirty="0"/>
              <a:t> {</a:t>
            </a:r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static void main(String[] </a:t>
            </a:r>
            <a:r>
              <a:rPr lang="en-US" altLang="ko-KR" sz="1200" dirty="0" err="1"/>
              <a:t>args</a:t>
            </a:r>
            <a:r>
              <a:rPr lang="en-US" altLang="ko-KR" sz="1200" dirty="0"/>
              <a:t>) {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ColorPoint</a:t>
            </a:r>
            <a:r>
              <a:rPr lang="en-US" altLang="ko-KR" sz="1200" dirty="0" smtClean="0"/>
              <a:t> </a:t>
            </a:r>
            <a:r>
              <a:rPr lang="en-US" altLang="ko-KR" sz="1200" dirty="0" err="1"/>
              <a:t>cp</a:t>
            </a:r>
            <a:r>
              <a:rPr lang="en-US" altLang="ko-KR" sz="1200" dirty="0"/>
              <a:t> = </a:t>
            </a:r>
            <a:r>
              <a:rPr lang="en-US" altLang="ko-KR" sz="1200" b="1" dirty="0"/>
              <a:t>new </a:t>
            </a:r>
            <a:r>
              <a:rPr lang="en-US" altLang="ko-KR" sz="1200" b="1" dirty="0" err="1"/>
              <a:t>ColorPoint</a:t>
            </a:r>
            <a:r>
              <a:rPr lang="en-US" altLang="ko-KR" sz="1200" b="1" dirty="0"/>
              <a:t>(5, 6, "blue");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cp.showColorPoint</a:t>
            </a:r>
            <a:r>
              <a:rPr lang="en-US" altLang="ko-KR" sz="1200" dirty="0"/>
              <a:t>();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/>
              <a:t>}</a:t>
            </a:r>
            <a:endParaRPr lang="ko-KR" altLang="en-US" sz="1200" dirty="0"/>
          </a:p>
        </p:txBody>
      </p:sp>
      <p:sp>
        <p:nvSpPr>
          <p:cNvPr id="8" name="직사각형 7"/>
          <p:cNvSpPr/>
          <p:nvPr/>
        </p:nvSpPr>
        <p:spPr>
          <a:xfrm>
            <a:off x="8146139" y="3518977"/>
            <a:ext cx="784189" cy="276999"/>
          </a:xfrm>
          <a:prstGeom prst="rect">
            <a:avLst/>
          </a:prstGeom>
          <a:solidFill>
            <a:srgbClr val="DAEEC4"/>
          </a:solidFill>
        </p:spPr>
        <p:txBody>
          <a:bodyPr wrap="none">
            <a:spAutoFit/>
          </a:bodyPr>
          <a:lstStyle/>
          <a:p>
            <a:r>
              <a:rPr lang="en-US" altLang="ko-KR" sz="1200" dirty="0">
                <a:latin typeface="+mn-ea"/>
              </a:rPr>
              <a:t>blue(5,6)</a:t>
            </a:r>
            <a:endParaRPr lang="ko-KR" altLang="en-US" sz="1200" dirty="0">
              <a:latin typeface="+mn-ea"/>
            </a:endParaRPr>
          </a:p>
        </p:txBody>
      </p:sp>
      <p:sp>
        <p:nvSpPr>
          <p:cNvPr id="9" name="자유형 8"/>
          <p:cNvSpPr/>
          <p:nvPr/>
        </p:nvSpPr>
        <p:spPr>
          <a:xfrm>
            <a:off x="4109099" y="2811912"/>
            <a:ext cx="3560147" cy="2145933"/>
          </a:xfrm>
          <a:custGeom>
            <a:avLst/>
            <a:gdLst>
              <a:gd name="connsiteX0" fmla="*/ 3557174 w 3560147"/>
              <a:gd name="connsiteY0" fmla="*/ 0 h 2145933"/>
              <a:gd name="connsiteX1" fmla="*/ 2986335 w 3560147"/>
              <a:gd name="connsiteY1" fmla="*/ 1183963 h 2145933"/>
              <a:gd name="connsiteX2" fmla="*/ 0 w 3560147"/>
              <a:gd name="connsiteY2" fmla="*/ 2145933 h 214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60147" h="2145933">
                <a:moveTo>
                  <a:pt x="3557174" y="0"/>
                </a:moveTo>
                <a:cubicBezTo>
                  <a:pt x="3568185" y="413154"/>
                  <a:pt x="3579197" y="826308"/>
                  <a:pt x="2986335" y="1183963"/>
                </a:cubicBezTo>
                <a:cubicBezTo>
                  <a:pt x="2393473" y="1541618"/>
                  <a:pt x="1196736" y="1843775"/>
                  <a:pt x="0" y="2145933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자유형 9"/>
          <p:cNvSpPr/>
          <p:nvPr/>
        </p:nvSpPr>
        <p:spPr>
          <a:xfrm>
            <a:off x="561935" y="3150187"/>
            <a:ext cx="581971" cy="2019080"/>
          </a:xfrm>
          <a:custGeom>
            <a:avLst/>
            <a:gdLst>
              <a:gd name="connsiteX0" fmla="*/ 581971 w 581971"/>
              <a:gd name="connsiteY0" fmla="*/ 2019080 h 2019080"/>
              <a:gd name="connsiteX1" fmla="*/ 53416 w 581971"/>
              <a:gd name="connsiteY1" fmla="*/ 1411242 h 2019080"/>
              <a:gd name="connsiteX2" fmla="*/ 58701 w 581971"/>
              <a:gd name="connsiteY2" fmla="*/ 549697 h 2019080"/>
              <a:gd name="connsiteX3" fmla="*/ 412833 w 581971"/>
              <a:gd name="connsiteY3" fmla="*/ 0 h 201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971" h="2019080">
                <a:moveTo>
                  <a:pt x="581971" y="2019080"/>
                </a:moveTo>
                <a:cubicBezTo>
                  <a:pt x="361299" y="1837609"/>
                  <a:pt x="140628" y="1656139"/>
                  <a:pt x="53416" y="1411242"/>
                </a:cubicBezTo>
                <a:cubicBezTo>
                  <a:pt x="-33796" y="1166345"/>
                  <a:pt x="-1202" y="784904"/>
                  <a:pt x="58701" y="549697"/>
                </a:cubicBezTo>
                <a:cubicBezTo>
                  <a:pt x="118604" y="314490"/>
                  <a:pt x="265718" y="157245"/>
                  <a:pt x="412833" y="0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사각형 설명선 10"/>
          <p:cNvSpPr/>
          <p:nvPr/>
        </p:nvSpPr>
        <p:spPr>
          <a:xfrm>
            <a:off x="6429998" y="4437112"/>
            <a:ext cx="1471953" cy="442674"/>
          </a:xfrm>
          <a:prstGeom prst="wedgeRoundRectCallout">
            <a:avLst>
              <a:gd name="adj1" fmla="val -54587"/>
              <a:gd name="adj2" fmla="val -7122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+mn-ea"/>
              </a:rPr>
              <a:t>x=5, y=6,</a:t>
            </a:r>
          </a:p>
          <a:p>
            <a:r>
              <a:rPr lang="en-US" altLang="ko-KR" sz="1000" dirty="0">
                <a:latin typeface="+mn-ea"/>
              </a:rPr>
              <a:t>color = "blue" </a:t>
            </a:r>
            <a:r>
              <a:rPr lang="ko-KR" altLang="en-US" sz="1000" dirty="0">
                <a:latin typeface="+mn-ea"/>
              </a:rPr>
              <a:t>전달</a:t>
            </a:r>
          </a:p>
        </p:txBody>
      </p:sp>
      <p:sp>
        <p:nvSpPr>
          <p:cNvPr id="12" name="모서리가 둥근 사각형 설명선 11"/>
          <p:cNvSpPr/>
          <p:nvPr/>
        </p:nvSpPr>
        <p:spPr>
          <a:xfrm>
            <a:off x="145091" y="2768606"/>
            <a:ext cx="759167" cy="442674"/>
          </a:xfrm>
          <a:prstGeom prst="wedgeRoundRectCallout">
            <a:avLst>
              <a:gd name="adj1" fmla="val 37315"/>
              <a:gd name="adj2" fmla="val 7444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+mn-ea"/>
              </a:rPr>
              <a:t>x=5, </a:t>
            </a:r>
            <a:r>
              <a:rPr lang="en-US" altLang="ko-KR" sz="1000" dirty="0" smtClean="0">
                <a:latin typeface="+mn-ea"/>
              </a:rPr>
              <a:t>y=6</a:t>
            </a:r>
            <a:endParaRPr lang="en-US" altLang="ko-KR" sz="1000" dirty="0">
              <a:latin typeface="+mn-ea"/>
            </a:endParaRPr>
          </a:p>
          <a:p>
            <a:r>
              <a:rPr lang="ko-KR" altLang="en-US" sz="1000" dirty="0" smtClean="0">
                <a:latin typeface="+mn-ea"/>
              </a:rPr>
              <a:t>전달</a:t>
            </a:r>
            <a:endParaRPr lang="ko-KR" altLang="en-US" sz="1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75123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사람은 생물이다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22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636912"/>
            <a:ext cx="7739053" cy="2569762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55576" y="1502976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>
                <a:latin typeface="YDVYMjOStd12"/>
              </a:rPr>
              <a:t>생물을 넣는 박스에 코끼리나 사람을 넣고 박스 앞에 생물을 가리키는 팻말을</a:t>
            </a:r>
          </a:p>
          <a:p>
            <a:r>
              <a:rPr lang="ko-KR" altLang="en-US" dirty="0">
                <a:latin typeface="YDVYMjOStd12"/>
              </a:rPr>
              <a:t>사용해도 무방하다</a:t>
            </a:r>
            <a:r>
              <a:rPr lang="en-US" altLang="ko-KR" dirty="0">
                <a:latin typeface="YDVYMjOStd12"/>
              </a:rPr>
              <a:t>. </a:t>
            </a:r>
            <a:r>
              <a:rPr lang="ko-KR" altLang="en-US" dirty="0">
                <a:latin typeface="YDVYMjOStd12"/>
              </a:rPr>
              <a:t>왜냐하면</a:t>
            </a:r>
            <a:r>
              <a:rPr lang="en-US" altLang="ko-KR" dirty="0">
                <a:latin typeface="YDVYMjOStd12"/>
              </a:rPr>
              <a:t>, </a:t>
            </a:r>
            <a:r>
              <a:rPr lang="ko-KR" altLang="en-US" b="1" dirty="0">
                <a:latin typeface="YDVYMjOStd12"/>
              </a:rPr>
              <a:t>사람은 생물을 </a:t>
            </a:r>
            <a:r>
              <a:rPr lang="ko-KR" altLang="en-US" b="1" dirty="0">
                <a:latin typeface="YDVYMjOStd13"/>
              </a:rPr>
              <a:t>상속 </a:t>
            </a:r>
            <a:r>
              <a:rPr lang="ko-KR" altLang="en-US" b="1" dirty="0">
                <a:latin typeface="YDVYMjOStd12"/>
              </a:rPr>
              <a:t>받았기 </a:t>
            </a:r>
            <a:r>
              <a:rPr lang="ko-KR" altLang="en-US" b="1" dirty="0" smtClean="0">
                <a:latin typeface="YDVYMjOStd12"/>
              </a:rPr>
              <a:t>때문이다</a:t>
            </a:r>
            <a:r>
              <a:rPr lang="en-US" altLang="ko-KR" b="1" dirty="0" smtClean="0">
                <a:latin typeface="YDVYMjOStd12"/>
              </a:rPr>
              <a:t>.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2637684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업캐스팅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upcasting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smtClean="0"/>
              <a:t>서브 클래스의 객체는</a:t>
            </a:r>
            <a:r>
              <a:rPr lang="en-US" altLang="ko-KR" dirty="0" smtClean="0"/>
              <a:t>…</a:t>
            </a:r>
          </a:p>
          <a:p>
            <a:pPr lvl="1"/>
            <a:r>
              <a:rPr lang="ko-KR" altLang="en-US" dirty="0" smtClean="0"/>
              <a:t>슈퍼 클래스의 멤버를 모두 가지고 있음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슈퍼 클래스의 객체로 취급할 수 있음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‘</a:t>
            </a:r>
            <a:r>
              <a:rPr lang="ko-KR" altLang="en-US" dirty="0" smtClean="0"/>
              <a:t>사람은 생물이다</a:t>
            </a:r>
            <a:r>
              <a:rPr lang="en-US" altLang="ko-KR" dirty="0" smtClean="0"/>
              <a:t>’</a:t>
            </a:r>
            <a:r>
              <a:rPr lang="ko-KR" altLang="en-US" dirty="0" smtClean="0"/>
              <a:t>의 논리와 같음</a:t>
            </a:r>
            <a:endParaRPr lang="en-US" altLang="ko-KR" dirty="0" smtClean="0"/>
          </a:p>
          <a:p>
            <a:r>
              <a:rPr lang="ko-KR" altLang="en-US" dirty="0" err="1" smtClean="0"/>
              <a:t>업캐스팅이란</a:t>
            </a:r>
            <a:r>
              <a:rPr lang="en-US" altLang="ko-KR" dirty="0" smtClean="0"/>
              <a:t>?</a:t>
            </a:r>
          </a:p>
          <a:p>
            <a:pPr lvl="1"/>
            <a:r>
              <a:rPr lang="ko-KR" altLang="en-US" dirty="0" smtClean="0"/>
              <a:t>서브 클래스 객체를 슈퍼 클래스 타입으로 타입 변환</a:t>
            </a:r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r>
              <a:rPr lang="ko-KR" altLang="en-US" dirty="0" err="1" smtClean="0"/>
              <a:t>업캐스팅된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레퍼런스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객체 </a:t>
            </a:r>
            <a:r>
              <a:rPr lang="ko-KR" altLang="en-US" dirty="0"/>
              <a:t>내에 </a:t>
            </a:r>
            <a:r>
              <a:rPr lang="ko-KR" altLang="en-US" dirty="0" smtClean="0"/>
              <a:t>슈퍼 </a:t>
            </a:r>
            <a:r>
              <a:rPr lang="ko-KR" altLang="en-US" dirty="0"/>
              <a:t>클래스의 멤버만 접근 가능</a:t>
            </a:r>
            <a:endParaRPr lang="en-US" altLang="ko-KR" dirty="0"/>
          </a:p>
          <a:p>
            <a:pPr lvl="1"/>
            <a:endParaRPr lang="en-US" altLang="ko-KR" dirty="0" smtClean="0"/>
          </a:p>
          <a:p>
            <a:pPr lvl="2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23</a:t>
            </a:fld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403648" y="3573016"/>
            <a:ext cx="4968552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class Person { … }</a:t>
            </a:r>
          </a:p>
          <a:p>
            <a:r>
              <a:rPr lang="en-US" altLang="ko-KR" sz="1600" dirty="0" smtClean="0"/>
              <a:t>class Student extends Person { … }</a:t>
            </a:r>
          </a:p>
          <a:p>
            <a:endParaRPr lang="en-US" altLang="ko-KR" sz="1600" dirty="0" smtClean="0"/>
          </a:p>
          <a:p>
            <a:r>
              <a:rPr lang="en-US" altLang="ko-KR" sz="1600" dirty="0" smtClean="0"/>
              <a:t>Student s = new Student();</a:t>
            </a:r>
          </a:p>
          <a:p>
            <a:r>
              <a:rPr lang="en-US" altLang="ko-KR" sz="1600" i="1" dirty="0" smtClean="0">
                <a:solidFill>
                  <a:srgbClr val="FF0000"/>
                </a:solidFill>
              </a:rPr>
              <a:t>Person p = s; // </a:t>
            </a:r>
            <a:r>
              <a:rPr lang="ko-KR" altLang="en-US" sz="1600" i="1" dirty="0" err="1" smtClean="0">
                <a:solidFill>
                  <a:srgbClr val="FF0000"/>
                </a:solidFill>
              </a:rPr>
              <a:t>업캐스팅</a:t>
            </a:r>
            <a:r>
              <a:rPr lang="en-US" altLang="ko-KR" sz="1600" i="1" dirty="0" smtClean="0">
                <a:solidFill>
                  <a:srgbClr val="FF0000"/>
                </a:solidFill>
              </a:rPr>
              <a:t>, </a:t>
            </a:r>
            <a:r>
              <a:rPr lang="ko-KR" altLang="en-US" sz="1600" i="1" dirty="0" smtClean="0">
                <a:solidFill>
                  <a:srgbClr val="FF0000"/>
                </a:solidFill>
              </a:rPr>
              <a:t>자동타입변환</a:t>
            </a:r>
            <a:endParaRPr lang="ko-KR" altLang="en-US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94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A6BD2C2-3D3B-4E94-BD92-61B02C5F4DEE}" type="slidenum">
              <a:rPr lang="ko-KR" altLang="en-US" smtClean="0"/>
              <a:pPr/>
              <a:t>24</a:t>
            </a:fld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990600" y="228600"/>
            <a:ext cx="8153400" cy="752475"/>
          </a:xfrm>
        </p:spPr>
        <p:txBody>
          <a:bodyPr/>
          <a:lstStyle/>
          <a:p>
            <a:r>
              <a:rPr lang="ko-KR" altLang="en-US" dirty="0" err="1" smtClean="0"/>
              <a:t>업캐스팅</a:t>
            </a:r>
            <a:r>
              <a:rPr lang="ko-KR" altLang="en-US" dirty="0" smtClean="0"/>
              <a:t> 사례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08720"/>
            <a:ext cx="7956376" cy="555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3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다운캐스팅</a:t>
            </a:r>
            <a:r>
              <a:rPr lang="en-US" altLang="ko-KR" dirty="0" smtClean="0"/>
              <a:t>(</a:t>
            </a:r>
            <a:r>
              <a:rPr lang="en-US" altLang="ko-KR" dirty="0" err="1" smtClean="0"/>
              <a:t>downcasting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20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다운캐스팅이란</a:t>
            </a:r>
            <a:r>
              <a:rPr lang="en-US" altLang="ko-KR" dirty="0" smtClean="0"/>
              <a:t>?</a:t>
            </a:r>
            <a:endParaRPr lang="en-US" altLang="ko-KR" dirty="0"/>
          </a:p>
          <a:p>
            <a:pPr lvl="1"/>
            <a:r>
              <a:rPr lang="ko-KR" altLang="en-US" dirty="0" smtClean="0"/>
              <a:t>슈퍼 클래스 객체를 서브 클래스 타입으로 변환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개발자의 명시적 타입 변환 필요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25</a:t>
            </a:fld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331640" y="2636912"/>
            <a:ext cx="6912768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600" dirty="0" smtClean="0"/>
              <a:t>class Person { … }</a:t>
            </a:r>
          </a:p>
          <a:p>
            <a:r>
              <a:rPr lang="en-US" altLang="ko-KR" sz="1600" dirty="0" smtClean="0"/>
              <a:t>class Student extends Person { … }</a:t>
            </a:r>
          </a:p>
          <a:p>
            <a:r>
              <a:rPr lang="en-US" altLang="ko-KR" sz="1600" dirty="0" smtClean="0"/>
              <a:t>...</a:t>
            </a:r>
          </a:p>
          <a:p>
            <a:r>
              <a:rPr lang="en-US" altLang="ko-KR" sz="1600" dirty="0" smtClean="0">
                <a:latin typeface="+mn-ea"/>
              </a:rPr>
              <a:t>Person </a:t>
            </a:r>
            <a:r>
              <a:rPr lang="en-US" altLang="ko-KR" sz="1600" dirty="0">
                <a:latin typeface="+mn-ea"/>
              </a:rPr>
              <a:t>p = new Student("</a:t>
            </a:r>
            <a:r>
              <a:rPr lang="ko-KR" altLang="en-US" sz="1600" dirty="0">
                <a:latin typeface="+mn-ea"/>
              </a:rPr>
              <a:t>이재문</a:t>
            </a:r>
            <a:r>
              <a:rPr lang="en-US" altLang="ko-KR" sz="1600" dirty="0">
                <a:latin typeface="+mn-ea"/>
              </a:rPr>
              <a:t>"); // </a:t>
            </a:r>
            <a:r>
              <a:rPr lang="ko-KR" altLang="en-US" sz="1600" dirty="0" err="1">
                <a:latin typeface="+mn-ea"/>
              </a:rPr>
              <a:t>업캐스팅</a:t>
            </a:r>
            <a:endParaRPr lang="en-US" altLang="ko-KR" sz="1600" dirty="0">
              <a:latin typeface="+mn-ea"/>
            </a:endParaRPr>
          </a:p>
          <a:p>
            <a:r>
              <a:rPr lang="en-US" altLang="ko-KR" sz="1600" dirty="0">
                <a:latin typeface="+mn-ea"/>
              </a:rPr>
              <a:t>…</a:t>
            </a:r>
          </a:p>
          <a:p>
            <a:r>
              <a:rPr lang="en-US" altLang="ko-KR" sz="1600" dirty="0"/>
              <a:t>Student s = </a:t>
            </a:r>
            <a:r>
              <a:rPr lang="en-US" altLang="ko-KR" sz="1600" b="1" dirty="0"/>
              <a:t>(Student)p</a:t>
            </a:r>
            <a:r>
              <a:rPr lang="en-US" altLang="ko-KR" sz="1600" dirty="0"/>
              <a:t>; // </a:t>
            </a:r>
            <a:r>
              <a:rPr lang="ko-KR" altLang="en-US" sz="1600" dirty="0"/>
              <a:t>다운캐스팅</a:t>
            </a:r>
            <a:r>
              <a:rPr lang="en-US" altLang="ko-KR" sz="1600" dirty="0"/>
              <a:t>, (Student)</a:t>
            </a:r>
            <a:r>
              <a:rPr lang="ko-KR" altLang="en-US" sz="1600" dirty="0"/>
              <a:t>의 타입 변환 표시 필요</a:t>
            </a:r>
            <a:endParaRPr lang="en-US" altLang="ko-KR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0272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다운캐스팅 사례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26</a:t>
            </a:fld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649739"/>
            <a:ext cx="7579226" cy="401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2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err="1" smtClean="0"/>
              <a:t>instanceof</a:t>
            </a:r>
            <a:r>
              <a:rPr lang="en-US" altLang="ko-KR" dirty="0" smtClean="0"/>
              <a:t> </a:t>
            </a:r>
            <a:r>
              <a:rPr lang="ko-KR" altLang="en-US" dirty="0" smtClean="0"/>
              <a:t>연산자와 객체의 타입 판단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err="1" smtClean="0"/>
              <a:t>업캐스팅된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레퍼런스로</a:t>
            </a:r>
            <a:r>
              <a:rPr lang="ko-KR" altLang="en-US" dirty="0" smtClean="0"/>
              <a:t> 객체의 타입 판단 어려움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슈퍼 클래스는 여러 서브 클래스에 상속되기 때문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예</a:t>
            </a:r>
            <a:r>
              <a:rPr lang="en-US" altLang="ko-KR" dirty="0" smtClean="0"/>
              <a:t>) </a:t>
            </a:r>
            <a:r>
              <a:rPr lang="en-US" altLang="ko-KR" sz="1400" dirty="0"/>
              <a:t>'</a:t>
            </a:r>
            <a:r>
              <a:rPr lang="ko-KR" altLang="en-US" dirty="0"/>
              <a:t>생물</a:t>
            </a:r>
            <a:r>
              <a:rPr lang="en-US" altLang="ko-KR" sz="1400" dirty="0"/>
              <a:t>' </a:t>
            </a:r>
            <a:r>
              <a:rPr lang="ko-KR" altLang="en-US" dirty="0"/>
              <a:t>팻말</a:t>
            </a:r>
            <a:r>
              <a:rPr lang="en-US" altLang="ko-KR" sz="1400" dirty="0"/>
              <a:t>(</a:t>
            </a:r>
            <a:r>
              <a:rPr lang="ko-KR" altLang="en-US" dirty="0" err="1"/>
              <a:t>레퍼런스</a:t>
            </a:r>
            <a:r>
              <a:rPr lang="en-US" altLang="ko-KR" sz="1400" dirty="0"/>
              <a:t>)</a:t>
            </a:r>
            <a:r>
              <a:rPr lang="ko-KR" altLang="en-US" dirty="0"/>
              <a:t>이 가리키는 박스에 들어 있는 객체의 </a:t>
            </a:r>
            <a:r>
              <a:rPr lang="ko-KR" altLang="en-US" dirty="0" smtClean="0"/>
              <a:t>타입이 사람인지</a:t>
            </a:r>
            <a:r>
              <a:rPr lang="en-US" altLang="ko-KR" dirty="0"/>
              <a:t>, </a:t>
            </a:r>
            <a:r>
              <a:rPr lang="ko-KR" altLang="en-US" dirty="0"/>
              <a:t>동물인지 팻말만 보고서는 알 수 </a:t>
            </a:r>
            <a:r>
              <a:rPr lang="ko-KR" altLang="en-US" dirty="0" smtClean="0"/>
              <a:t>없음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err="1" smtClean="0"/>
              <a:t>instanceof</a:t>
            </a:r>
            <a:r>
              <a:rPr lang="en-US" altLang="ko-KR" dirty="0" smtClean="0"/>
              <a:t> </a:t>
            </a:r>
            <a:r>
              <a:rPr lang="ko-KR" altLang="en-US" dirty="0" smtClean="0"/>
              <a:t>연산자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레퍼런스가</a:t>
            </a:r>
            <a:r>
              <a:rPr lang="ko-KR" altLang="en-US" dirty="0" smtClean="0"/>
              <a:t> 가리키는 객체의 타입 식별을 위해 사용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사용법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27</a:t>
            </a:fld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2411760" y="4581128"/>
            <a:ext cx="3816424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ko-KR" altLang="en-US" sz="1600" dirty="0" err="1"/>
              <a:t>객체레퍼런스</a:t>
            </a:r>
            <a:r>
              <a:rPr lang="ko-KR" altLang="en-US" sz="1600" dirty="0"/>
              <a:t> </a:t>
            </a:r>
            <a:r>
              <a:rPr lang="en-US" altLang="ko-KR" sz="1600" b="1" dirty="0" err="1"/>
              <a:t>instanceof</a:t>
            </a:r>
            <a:r>
              <a:rPr lang="en-US" altLang="ko-KR" sz="1600" dirty="0"/>
              <a:t> </a:t>
            </a:r>
            <a:r>
              <a:rPr lang="ko-KR" altLang="en-US" sz="1600" dirty="0" smtClean="0"/>
              <a:t>클래스타입</a:t>
            </a:r>
            <a:endParaRPr lang="en-US" altLang="ko-KR" sz="1600" dirty="0" smtClean="0"/>
          </a:p>
        </p:txBody>
      </p:sp>
      <p:sp>
        <p:nvSpPr>
          <p:cNvPr id="8" name="직사각형 7"/>
          <p:cNvSpPr/>
          <p:nvPr/>
        </p:nvSpPr>
        <p:spPr>
          <a:xfrm>
            <a:off x="2411760" y="5038873"/>
            <a:ext cx="33137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 smtClean="0"/>
              <a:t>연산의 결과 </a:t>
            </a:r>
            <a:r>
              <a:rPr lang="en-US" altLang="ko-KR" sz="1600" dirty="0" smtClean="0"/>
              <a:t>: true/false</a:t>
            </a:r>
            <a:r>
              <a:rPr lang="ko-KR" altLang="en-US" sz="1600" dirty="0"/>
              <a:t>의 불린 값</a:t>
            </a:r>
          </a:p>
        </p:txBody>
      </p:sp>
    </p:spTree>
    <p:extLst>
      <p:ext uri="{BB962C8B-B14F-4D97-AF65-F5344CB8AC3E}">
        <p14:creationId xmlns:p14="http://schemas.microsoft.com/office/powerpoint/2010/main" val="30986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업캐스팅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레퍼런스가</a:t>
            </a:r>
            <a:r>
              <a:rPr lang="ko-KR" altLang="en-US" dirty="0" smtClean="0"/>
              <a:t> 가리키는 객체는</a:t>
            </a:r>
            <a:r>
              <a:rPr lang="en-US" altLang="ko-KR" dirty="0" smtClean="0"/>
              <a:t>?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28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450" y="1375485"/>
            <a:ext cx="5734050" cy="223647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694319" y="3573016"/>
            <a:ext cx="3733665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400" dirty="0"/>
              <a:t>Person p = new Person();</a:t>
            </a:r>
          </a:p>
          <a:p>
            <a:pPr defTabSz="180000"/>
            <a:r>
              <a:rPr lang="en-US" altLang="ko-KR" sz="1400" dirty="0"/>
              <a:t>Person p = new Student(); </a:t>
            </a:r>
            <a:r>
              <a:rPr lang="en-US" altLang="ko-KR" sz="1400" dirty="0" smtClean="0"/>
              <a:t>		// </a:t>
            </a:r>
            <a:r>
              <a:rPr lang="ko-KR" altLang="en-US" sz="1400" dirty="0" err="1"/>
              <a:t>업캐스팅</a:t>
            </a:r>
            <a:endParaRPr lang="ko-KR" altLang="en-US" sz="1400" dirty="0"/>
          </a:p>
          <a:p>
            <a:pPr defTabSz="180000"/>
            <a:r>
              <a:rPr lang="en-US" altLang="ko-KR" sz="1400" dirty="0"/>
              <a:t>Person p = new Researcher(); </a:t>
            </a:r>
            <a:r>
              <a:rPr lang="en-US" altLang="ko-KR" sz="1400" dirty="0" smtClean="0"/>
              <a:t>	// </a:t>
            </a:r>
            <a:r>
              <a:rPr lang="ko-KR" altLang="en-US" sz="1400" dirty="0" err="1"/>
              <a:t>업캐스팅</a:t>
            </a:r>
            <a:endParaRPr lang="ko-KR" altLang="en-US" sz="1400" dirty="0"/>
          </a:p>
          <a:p>
            <a:pPr defTabSz="180000"/>
            <a:r>
              <a:rPr lang="en-US" altLang="ko-KR" sz="1400" dirty="0"/>
              <a:t>Person p = new Professor(); </a:t>
            </a:r>
            <a:r>
              <a:rPr lang="en-US" altLang="ko-KR" sz="1400" dirty="0" smtClean="0"/>
              <a:t>		// </a:t>
            </a:r>
            <a:r>
              <a:rPr lang="ko-KR" altLang="en-US" sz="1400" dirty="0" err="1"/>
              <a:t>업캐스팅</a:t>
            </a:r>
            <a:endParaRPr lang="ko-KR" altLang="en-US" sz="1400" dirty="0"/>
          </a:p>
        </p:txBody>
      </p:sp>
      <p:sp>
        <p:nvSpPr>
          <p:cNvPr id="7" name="직사각형 6"/>
          <p:cNvSpPr/>
          <p:nvPr/>
        </p:nvSpPr>
        <p:spPr>
          <a:xfrm>
            <a:off x="395536" y="1453508"/>
            <a:ext cx="35718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/>
              <a:t>1. </a:t>
            </a:r>
            <a:r>
              <a:rPr lang="ko-KR" altLang="en-US" sz="1400" dirty="0" smtClean="0"/>
              <a:t>상속 관계에 있는 옆의 클래스 사례에서</a:t>
            </a:r>
            <a:endParaRPr lang="ko-KR" altLang="en-US" sz="1400" dirty="0"/>
          </a:p>
        </p:txBody>
      </p:sp>
      <p:sp>
        <p:nvSpPr>
          <p:cNvPr id="8" name="직사각형 7"/>
          <p:cNvSpPr/>
          <p:nvPr/>
        </p:nvSpPr>
        <p:spPr>
          <a:xfrm>
            <a:off x="406268" y="3230977"/>
            <a:ext cx="32672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 smtClean="0"/>
              <a:t>2. </a:t>
            </a:r>
            <a:r>
              <a:rPr lang="ko-KR" altLang="en-US" sz="1400" dirty="0" smtClean="0"/>
              <a:t>다음과 같은 </a:t>
            </a:r>
            <a:r>
              <a:rPr lang="ko-KR" altLang="en-US" sz="1400" dirty="0" err="1" smtClean="0"/>
              <a:t>업캐스팅이</a:t>
            </a:r>
            <a:r>
              <a:rPr lang="ko-KR" altLang="en-US" sz="1400" dirty="0" smtClean="0"/>
              <a:t> 가능하므로</a:t>
            </a:r>
            <a:endParaRPr lang="ko-KR" altLang="en-US" sz="1400" dirty="0"/>
          </a:p>
        </p:txBody>
      </p:sp>
      <p:sp>
        <p:nvSpPr>
          <p:cNvPr id="9" name="직사각형 8"/>
          <p:cNvSpPr/>
          <p:nvPr/>
        </p:nvSpPr>
        <p:spPr>
          <a:xfrm>
            <a:off x="395536" y="4994592"/>
            <a:ext cx="375109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/>
              <a:t>3</a:t>
            </a:r>
            <a:r>
              <a:rPr lang="en-US" altLang="ko-KR" sz="1400" dirty="0" smtClean="0"/>
              <a:t>.                </a:t>
            </a:r>
            <a:r>
              <a:rPr lang="ko-KR" altLang="en-US" sz="1400" dirty="0" smtClean="0"/>
              <a:t>를 호출하면</a:t>
            </a:r>
            <a:r>
              <a:rPr lang="en-US" altLang="ko-KR" sz="1400" dirty="0" smtClean="0"/>
              <a:t>,  </a:t>
            </a:r>
          </a:p>
          <a:p>
            <a:r>
              <a:rPr lang="en-US" altLang="ko-KR" sz="1400" dirty="0"/>
              <a:t> </a:t>
            </a:r>
            <a:r>
              <a:rPr lang="en-US" altLang="ko-KR" sz="1400" dirty="0" smtClean="0"/>
              <a:t>  print() </a:t>
            </a:r>
            <a:r>
              <a:rPr lang="ko-KR" altLang="en-US" sz="1400" dirty="0" err="1" smtClean="0"/>
              <a:t>메소드에서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person</a:t>
            </a:r>
            <a:r>
              <a:rPr lang="ko-KR" altLang="en-US" sz="1400" dirty="0" smtClean="0"/>
              <a:t>이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어떤 객체를</a:t>
            </a:r>
            <a:endParaRPr lang="en-US" altLang="ko-KR" sz="1400" dirty="0" smtClean="0"/>
          </a:p>
          <a:p>
            <a:r>
              <a:rPr lang="en-US" altLang="ko-KR" sz="1400" dirty="0"/>
              <a:t> </a:t>
            </a:r>
            <a:r>
              <a:rPr lang="en-US" altLang="ko-KR" sz="1400" dirty="0" smtClean="0"/>
              <a:t>  </a:t>
            </a:r>
            <a:r>
              <a:rPr lang="ko-KR" altLang="en-US" sz="1400" dirty="0" smtClean="0"/>
              <a:t>가리키는지 알 수 없음</a:t>
            </a:r>
            <a:endParaRPr lang="ko-KR" altLang="en-US" sz="1400" dirty="0"/>
          </a:p>
        </p:txBody>
      </p:sp>
      <p:sp>
        <p:nvSpPr>
          <p:cNvPr id="10" name="직사각형 9"/>
          <p:cNvSpPr/>
          <p:nvPr/>
        </p:nvSpPr>
        <p:spPr>
          <a:xfrm>
            <a:off x="4067944" y="4976771"/>
            <a:ext cx="4961991" cy="11695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400" dirty="0" smtClean="0"/>
              <a:t>void </a:t>
            </a:r>
            <a:r>
              <a:rPr lang="en-US" altLang="ko-KR" sz="1400" dirty="0"/>
              <a:t>print(Person </a:t>
            </a:r>
            <a:r>
              <a:rPr lang="en-US" altLang="ko-KR" sz="1400" b="1" dirty="0"/>
              <a:t>person</a:t>
            </a:r>
            <a:r>
              <a:rPr lang="en-US" altLang="ko-KR" sz="1400" dirty="0"/>
              <a:t>) {</a:t>
            </a:r>
          </a:p>
          <a:p>
            <a:pPr defTabSz="180000"/>
            <a:r>
              <a:rPr lang="en-US" altLang="ko-KR" sz="1400" dirty="0" smtClean="0"/>
              <a:t>	// </a:t>
            </a:r>
            <a:r>
              <a:rPr lang="en-US" altLang="ko-KR" sz="1400" dirty="0"/>
              <a:t>person</a:t>
            </a:r>
            <a:r>
              <a:rPr lang="ko-KR" altLang="en-US" sz="1400" dirty="0"/>
              <a:t>이 가리키는 객체가 </a:t>
            </a:r>
            <a:r>
              <a:rPr lang="en-US" altLang="ko-KR" sz="1400" dirty="0"/>
              <a:t>Person </a:t>
            </a:r>
            <a:r>
              <a:rPr lang="ko-KR" altLang="en-US" sz="1400" dirty="0"/>
              <a:t>타입일 수도 있고</a:t>
            </a:r>
            <a:r>
              <a:rPr lang="en-US" altLang="ko-KR" sz="1400" dirty="0"/>
              <a:t>,</a:t>
            </a:r>
          </a:p>
          <a:p>
            <a:pPr defTabSz="180000"/>
            <a:r>
              <a:rPr lang="en-US" altLang="ko-KR" sz="1400" dirty="0" smtClean="0"/>
              <a:t>	// </a:t>
            </a:r>
            <a:r>
              <a:rPr lang="en-US" altLang="ko-KR" sz="1400" dirty="0"/>
              <a:t>Student, Researcher, </a:t>
            </a:r>
            <a:r>
              <a:rPr lang="ko-KR" altLang="en-US" sz="1400" dirty="0"/>
              <a:t>혹은 </a:t>
            </a:r>
            <a:r>
              <a:rPr lang="en-US" altLang="ko-KR" sz="1400" dirty="0"/>
              <a:t>Professor </a:t>
            </a:r>
            <a:r>
              <a:rPr lang="ko-KR" altLang="en-US" sz="1400" dirty="0"/>
              <a:t>타입일 수도 있다</a:t>
            </a:r>
            <a:r>
              <a:rPr lang="en-US" altLang="ko-KR" sz="1400" dirty="0"/>
              <a:t>.</a:t>
            </a:r>
          </a:p>
          <a:p>
            <a:pPr defTabSz="180000"/>
            <a:r>
              <a:rPr lang="en-US" altLang="ko-KR" sz="1400" dirty="0" smtClean="0"/>
              <a:t>	.....</a:t>
            </a:r>
            <a:endParaRPr lang="en-US" altLang="ko-KR" sz="1400" dirty="0"/>
          </a:p>
          <a:p>
            <a:pPr defTabSz="180000"/>
            <a:r>
              <a:rPr lang="en-US" altLang="ko-KR" sz="1400" dirty="0"/>
              <a:t>}</a:t>
            </a:r>
            <a:endParaRPr lang="ko-KR" altLang="en-US" sz="1400" dirty="0"/>
          </a:p>
        </p:txBody>
      </p:sp>
      <p:sp>
        <p:nvSpPr>
          <p:cNvPr id="11" name="직사각형 10"/>
          <p:cNvSpPr/>
          <p:nvPr/>
        </p:nvSpPr>
        <p:spPr>
          <a:xfrm>
            <a:off x="723399" y="4932629"/>
            <a:ext cx="824265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defTabSz="180000"/>
            <a:r>
              <a:rPr lang="en-US" altLang="ko-KR" sz="1400" dirty="0"/>
              <a:t>print(p);</a:t>
            </a:r>
          </a:p>
        </p:txBody>
      </p:sp>
    </p:spTree>
    <p:extLst>
      <p:ext uri="{BB962C8B-B14F-4D97-AF65-F5344CB8AC3E}">
        <p14:creationId xmlns:p14="http://schemas.microsoft.com/office/powerpoint/2010/main" val="2218233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ko-KR" sz="2400" dirty="0"/>
              <a:t>Person </a:t>
            </a:r>
            <a:r>
              <a:rPr lang="ko-KR" altLang="en-US" sz="2400" dirty="0"/>
              <a:t>타입의 </a:t>
            </a:r>
            <a:r>
              <a:rPr lang="ko-KR" altLang="en-US" sz="2400" dirty="0" err="1"/>
              <a:t>레퍼런스</a:t>
            </a:r>
            <a:r>
              <a:rPr lang="ko-KR" altLang="en-US" sz="2400" dirty="0"/>
              <a:t> </a:t>
            </a:r>
            <a:r>
              <a:rPr lang="en-US" altLang="ko-KR" sz="2400" dirty="0" smtClean="0"/>
              <a:t>person</a:t>
            </a:r>
            <a:r>
              <a:rPr lang="ko-KR" altLang="en-US" sz="2400" dirty="0" smtClean="0"/>
              <a:t>이 </a:t>
            </a:r>
            <a:r>
              <a:rPr lang="ko-KR" altLang="en-US" sz="2400" dirty="0"/>
              <a:t>어떤 타입의 객체를 가리키는지 알 수 없음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29</a:t>
            </a:fld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700808"/>
            <a:ext cx="7544955" cy="440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81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507614"/>
            <a:ext cx="6362700" cy="2662238"/>
          </a:xfrm>
          <a:prstGeom prst="rect">
            <a:avLst/>
          </a:prstGeom>
        </p:spPr>
      </p:pic>
      <p:sp>
        <p:nvSpPr>
          <p:cNvPr id="34" name="슬라이드 번호 개체 틀 3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A6BD2C2-3D3B-4E94-BD92-61B02C5F4DEE}" type="slidenum">
              <a:rPr lang="ko-KR" altLang="en-US" smtClean="0"/>
              <a:pPr/>
              <a:t>3</a:t>
            </a:fld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2051720" y="116632"/>
            <a:ext cx="3816424" cy="679450"/>
          </a:xfrm>
        </p:spPr>
        <p:txBody>
          <a:bodyPr>
            <a:normAutofit/>
          </a:bodyPr>
          <a:lstStyle/>
          <a:p>
            <a:r>
              <a:rPr lang="ko-KR" altLang="en-US" smtClean="0"/>
              <a:t>상속의 편리한 </a:t>
            </a:r>
            <a:r>
              <a:rPr lang="ko-KR" altLang="en-US" dirty="0" smtClean="0"/>
              <a:t>사례</a:t>
            </a:r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7191886" y="1430040"/>
            <a:ext cx="174599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</a:rPr>
              <a:t>상속이 없는 경우 </a:t>
            </a:r>
            <a:endParaRPr lang="en-US" altLang="ko-KR" sz="1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</a:rPr>
              <a:t>중복된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</a:rPr>
              <a:t>멤버를 </a:t>
            </a:r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</a:rPr>
              <a:t>가진</a:t>
            </a:r>
            <a:endParaRPr lang="en-US" altLang="ko-KR" sz="1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ko-KR" sz="1400" dirty="0" smtClean="0">
                <a:solidFill>
                  <a:schemeClr val="accent2">
                    <a:lumMod val="75000"/>
                  </a:schemeClr>
                </a:solidFill>
              </a:rPr>
              <a:t>4 </a:t>
            </a:r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</a:rPr>
              <a:t>개의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</a:rPr>
              <a:t>클래스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7102119" y="4013658"/>
            <a:ext cx="192552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</a:rPr>
              <a:t>상속을 </a:t>
            </a:r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</a:rPr>
              <a:t>이용한</a:t>
            </a:r>
            <a:endParaRPr lang="en-US" altLang="ko-KR" sz="1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</a:rPr>
              <a:t>경우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</a:rPr>
              <a:t>중복이 </a:t>
            </a:r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</a:rPr>
              <a:t>제거되고</a:t>
            </a:r>
            <a:endParaRPr lang="en-US" altLang="ko-KR" sz="1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</a:rPr>
              <a:t>간결해진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</a:rPr>
              <a:t>클래스 구조</a:t>
            </a:r>
          </a:p>
        </p:txBody>
      </p:sp>
      <p:sp>
        <p:nvSpPr>
          <p:cNvPr id="35" name="모서리가 둥근 직사각형 34"/>
          <p:cNvSpPr/>
          <p:nvPr/>
        </p:nvSpPr>
        <p:spPr>
          <a:xfrm>
            <a:off x="323528" y="980728"/>
            <a:ext cx="6624736" cy="18367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모서리가 둥근 직사각형 36"/>
          <p:cNvSpPr/>
          <p:nvPr/>
        </p:nvSpPr>
        <p:spPr>
          <a:xfrm>
            <a:off x="539552" y="3013968"/>
            <a:ext cx="6447607" cy="35113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오른쪽으로 구부러진 화살표 38"/>
          <p:cNvSpPr/>
          <p:nvPr/>
        </p:nvSpPr>
        <p:spPr>
          <a:xfrm>
            <a:off x="164936" y="2636912"/>
            <a:ext cx="374616" cy="1008112"/>
          </a:xfrm>
          <a:prstGeom prst="curvedRightArrow">
            <a:avLst>
              <a:gd name="adj1" fmla="val 25000"/>
              <a:gd name="adj2" fmla="val 50000"/>
              <a:gd name="adj3" fmla="val 19915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81" y="1067801"/>
            <a:ext cx="550545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4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A6BD2C2-3D3B-4E94-BD92-61B02C5F4DEE}" type="slidenum">
              <a:rPr lang="ko-KR" altLang="en-US" smtClean="0"/>
              <a:pPr/>
              <a:t>30</a:t>
            </a:fld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467544" y="188640"/>
            <a:ext cx="7109792" cy="679450"/>
          </a:xfrm>
        </p:spPr>
        <p:txBody>
          <a:bodyPr/>
          <a:lstStyle/>
          <a:p>
            <a:r>
              <a:rPr lang="en-US" altLang="ko-KR" dirty="0" err="1" smtClean="0"/>
              <a:t>instanceof</a:t>
            </a:r>
            <a:r>
              <a:rPr lang="en-US" altLang="ko-KR" dirty="0" smtClean="0"/>
              <a:t> </a:t>
            </a:r>
            <a:r>
              <a:rPr lang="ko-KR" altLang="en-US" dirty="0" smtClean="0"/>
              <a:t>사용 예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941185"/>
            <a:ext cx="5734050" cy="223647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259" y="3284984"/>
            <a:ext cx="6156960" cy="216027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699" y="5552583"/>
            <a:ext cx="6446520" cy="44577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209" y="6046470"/>
            <a:ext cx="6176010" cy="39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16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예제 </a:t>
            </a:r>
            <a:r>
              <a:rPr lang="en-US" altLang="ko-KR" dirty="0" smtClean="0"/>
              <a:t>5-4 : </a:t>
            </a:r>
            <a:r>
              <a:rPr lang="en-US" altLang="ko-KR" dirty="0" err="1" smtClean="0"/>
              <a:t>instanceof</a:t>
            </a:r>
            <a:r>
              <a:rPr lang="ko-KR" altLang="en-US" dirty="0" smtClean="0"/>
              <a:t> 연산자 활용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31</a:t>
            </a:fld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395536" y="1492086"/>
            <a:ext cx="211162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instanceof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연산자를 이용하여 상속 관계에 따라 </a:t>
            </a:r>
            <a:r>
              <a:rPr lang="ko-KR" altLang="en-US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레퍼런스가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가리키는 객체의 타입을 알아본다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실행</a:t>
            </a:r>
          </a:p>
          <a:p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결과는 무엇인가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?</a:t>
            </a:r>
            <a:endParaRPr lang="ko-KR" altLang="en-US" sz="14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816" y="1036860"/>
            <a:ext cx="6076697" cy="504753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ko-KR"/>
            </a:defPPr>
            <a:lvl1pPr defTabSz="180000">
              <a:defRPr sz="1200" b="1"/>
            </a:lvl1pPr>
          </a:lstStyle>
          <a:p>
            <a:r>
              <a:rPr lang="en-US" altLang="ko-KR" sz="1400" b="0" dirty="0"/>
              <a:t>class Person { }</a:t>
            </a:r>
          </a:p>
          <a:p>
            <a:r>
              <a:rPr lang="en-US" altLang="ko-KR" sz="1400" b="0" dirty="0"/>
              <a:t>class Student extends Person { }</a:t>
            </a:r>
          </a:p>
          <a:p>
            <a:r>
              <a:rPr lang="en-US" altLang="ko-KR" sz="1400" b="0" dirty="0"/>
              <a:t>class Researcher extends Person { }</a:t>
            </a:r>
          </a:p>
          <a:p>
            <a:r>
              <a:rPr lang="en-US" altLang="ko-KR" sz="1400" b="0" dirty="0"/>
              <a:t>class Professor extends Researcher { }</a:t>
            </a:r>
          </a:p>
          <a:p>
            <a:endParaRPr lang="en-US" altLang="ko-KR" sz="1400" b="0" dirty="0" smtClean="0"/>
          </a:p>
          <a:p>
            <a:r>
              <a:rPr lang="en-US" altLang="ko-KR" sz="1400" b="0" dirty="0" smtClean="0"/>
              <a:t>public </a:t>
            </a:r>
            <a:r>
              <a:rPr lang="en-US" altLang="ko-KR" sz="1400" b="0" dirty="0"/>
              <a:t>class </a:t>
            </a:r>
            <a:r>
              <a:rPr lang="en-US" altLang="ko-KR" sz="1400" b="0" dirty="0" err="1"/>
              <a:t>InstanceOfEx</a:t>
            </a:r>
            <a:r>
              <a:rPr lang="en-US" altLang="ko-KR" sz="1400" b="0" dirty="0"/>
              <a:t> {</a:t>
            </a:r>
          </a:p>
          <a:p>
            <a:r>
              <a:rPr lang="en-US" altLang="ko-KR" sz="1400" b="0" dirty="0" smtClean="0"/>
              <a:t>	static </a:t>
            </a:r>
            <a:r>
              <a:rPr lang="en-US" altLang="ko-KR" sz="1400" b="0" dirty="0"/>
              <a:t>void print(Person p) {</a:t>
            </a:r>
          </a:p>
          <a:p>
            <a:r>
              <a:rPr lang="en-US" altLang="ko-KR" sz="1400" b="0" dirty="0" smtClean="0"/>
              <a:t>		if(</a:t>
            </a:r>
            <a:r>
              <a:rPr lang="en-US" altLang="ko-KR" sz="1400" dirty="0" smtClean="0"/>
              <a:t>p </a:t>
            </a:r>
            <a:r>
              <a:rPr lang="en-US" altLang="ko-KR" sz="1400" dirty="0" err="1"/>
              <a:t>instanceof</a:t>
            </a:r>
            <a:r>
              <a:rPr lang="en-US" altLang="ko-KR" sz="1400" dirty="0"/>
              <a:t> Person</a:t>
            </a:r>
            <a:r>
              <a:rPr lang="en-US" altLang="ko-KR" sz="1400" b="0" dirty="0"/>
              <a:t>)</a:t>
            </a:r>
          </a:p>
          <a:p>
            <a:r>
              <a:rPr lang="en-US" altLang="ko-KR" sz="1400" b="0" dirty="0" smtClean="0"/>
              <a:t>			</a:t>
            </a:r>
            <a:r>
              <a:rPr lang="en-US" altLang="ko-KR" sz="1400" b="0" dirty="0" err="1" smtClean="0"/>
              <a:t>System.out.print</a:t>
            </a:r>
            <a:r>
              <a:rPr lang="en-US" altLang="ko-KR" sz="1400" b="0" dirty="0"/>
              <a:t>("Person ");</a:t>
            </a:r>
          </a:p>
          <a:p>
            <a:r>
              <a:rPr lang="en-US" altLang="ko-KR" sz="1400" b="0" dirty="0" smtClean="0"/>
              <a:t>		if(</a:t>
            </a:r>
            <a:r>
              <a:rPr lang="en-US" altLang="ko-KR" sz="1400" dirty="0" smtClean="0"/>
              <a:t>p </a:t>
            </a:r>
            <a:r>
              <a:rPr lang="en-US" altLang="ko-KR" sz="1400" dirty="0" err="1"/>
              <a:t>instanceof</a:t>
            </a:r>
            <a:r>
              <a:rPr lang="en-US" altLang="ko-KR" sz="1400" dirty="0"/>
              <a:t> Student</a:t>
            </a:r>
            <a:r>
              <a:rPr lang="en-US" altLang="ko-KR" sz="1400" b="0" dirty="0"/>
              <a:t>)</a:t>
            </a:r>
          </a:p>
          <a:p>
            <a:r>
              <a:rPr lang="en-US" altLang="ko-KR" sz="1400" b="0" dirty="0" smtClean="0"/>
              <a:t>			</a:t>
            </a:r>
            <a:r>
              <a:rPr lang="en-US" altLang="ko-KR" sz="1400" b="0" dirty="0" err="1" smtClean="0"/>
              <a:t>System.out.print</a:t>
            </a:r>
            <a:r>
              <a:rPr lang="en-US" altLang="ko-KR" sz="1400" b="0" dirty="0"/>
              <a:t>("Student ");</a:t>
            </a:r>
          </a:p>
          <a:p>
            <a:r>
              <a:rPr lang="en-US" altLang="ko-KR" sz="1400" b="0" dirty="0" smtClean="0"/>
              <a:t>		if(</a:t>
            </a:r>
            <a:r>
              <a:rPr lang="en-US" altLang="ko-KR" sz="1400" dirty="0" smtClean="0"/>
              <a:t>p </a:t>
            </a:r>
            <a:r>
              <a:rPr lang="en-US" altLang="ko-KR" sz="1400" dirty="0" err="1"/>
              <a:t>instanceof</a:t>
            </a:r>
            <a:r>
              <a:rPr lang="en-US" altLang="ko-KR" sz="1400" dirty="0"/>
              <a:t> Researcher</a:t>
            </a:r>
            <a:r>
              <a:rPr lang="en-US" altLang="ko-KR" sz="1400" b="0" dirty="0"/>
              <a:t>)</a:t>
            </a:r>
          </a:p>
          <a:p>
            <a:r>
              <a:rPr lang="en-US" altLang="ko-KR" sz="1400" b="0" dirty="0" smtClean="0"/>
              <a:t>			</a:t>
            </a:r>
            <a:r>
              <a:rPr lang="en-US" altLang="ko-KR" sz="1400" b="0" dirty="0" err="1" smtClean="0"/>
              <a:t>System.out.print</a:t>
            </a:r>
            <a:r>
              <a:rPr lang="en-US" altLang="ko-KR" sz="1400" b="0" dirty="0"/>
              <a:t>("Researcher ");</a:t>
            </a:r>
          </a:p>
          <a:p>
            <a:r>
              <a:rPr lang="en-US" altLang="ko-KR" sz="1400" b="0" dirty="0" smtClean="0"/>
              <a:t>		if(</a:t>
            </a:r>
            <a:r>
              <a:rPr lang="en-US" altLang="ko-KR" sz="1400" dirty="0" smtClean="0"/>
              <a:t>p </a:t>
            </a:r>
            <a:r>
              <a:rPr lang="en-US" altLang="ko-KR" sz="1400" dirty="0" err="1"/>
              <a:t>instanceof</a:t>
            </a:r>
            <a:r>
              <a:rPr lang="en-US" altLang="ko-KR" sz="1400" dirty="0"/>
              <a:t> Professor</a:t>
            </a:r>
            <a:r>
              <a:rPr lang="en-US" altLang="ko-KR" sz="1400" b="0" dirty="0"/>
              <a:t>)</a:t>
            </a:r>
          </a:p>
          <a:p>
            <a:r>
              <a:rPr lang="en-US" altLang="ko-KR" sz="1400" b="0" dirty="0" smtClean="0"/>
              <a:t>			</a:t>
            </a:r>
            <a:r>
              <a:rPr lang="en-US" altLang="ko-KR" sz="1400" b="0" dirty="0" err="1" smtClean="0"/>
              <a:t>System.out.print</a:t>
            </a:r>
            <a:r>
              <a:rPr lang="en-US" altLang="ko-KR" sz="1400" b="0" dirty="0"/>
              <a:t>("Professor ");</a:t>
            </a:r>
          </a:p>
          <a:p>
            <a:r>
              <a:rPr lang="en-US" altLang="ko-KR" sz="1400" b="0" dirty="0" smtClean="0"/>
              <a:t>		</a:t>
            </a:r>
            <a:r>
              <a:rPr lang="en-US" altLang="ko-KR" sz="1400" b="0" dirty="0" err="1" smtClean="0"/>
              <a:t>System.out.println</a:t>
            </a:r>
            <a:r>
              <a:rPr lang="en-US" altLang="ko-KR" sz="1400" b="0" dirty="0"/>
              <a:t>();</a:t>
            </a:r>
          </a:p>
          <a:p>
            <a:r>
              <a:rPr lang="en-US" altLang="ko-KR" sz="1400" b="0" dirty="0" smtClean="0"/>
              <a:t>	}</a:t>
            </a:r>
          </a:p>
          <a:p>
            <a:r>
              <a:rPr lang="en-US" altLang="ko-KR" sz="1400" b="0" dirty="0"/>
              <a:t>	</a:t>
            </a:r>
            <a:r>
              <a:rPr lang="en-US" altLang="ko-KR" sz="1400" b="0" dirty="0" smtClean="0"/>
              <a:t>public </a:t>
            </a:r>
            <a:r>
              <a:rPr lang="en-US" altLang="ko-KR" sz="1400" b="0" dirty="0"/>
              <a:t>static void main(String[] </a:t>
            </a:r>
            <a:r>
              <a:rPr lang="en-US" altLang="ko-KR" sz="1400" b="0" dirty="0" err="1"/>
              <a:t>args</a:t>
            </a:r>
            <a:r>
              <a:rPr lang="en-US" altLang="ko-KR" sz="1400" b="0" dirty="0"/>
              <a:t>) {</a:t>
            </a:r>
          </a:p>
          <a:p>
            <a:r>
              <a:rPr lang="en-US" altLang="ko-KR" sz="1400" b="0" dirty="0" smtClean="0"/>
              <a:t>		</a:t>
            </a:r>
            <a:r>
              <a:rPr lang="en-US" altLang="ko-KR" sz="1400" b="0" dirty="0" err="1" smtClean="0"/>
              <a:t>System.out.print</a:t>
            </a:r>
            <a:r>
              <a:rPr lang="en-US" altLang="ko-KR" sz="1400" b="0" dirty="0"/>
              <a:t>("new Student() -&gt;\t"); print(new Student());</a:t>
            </a:r>
          </a:p>
          <a:p>
            <a:r>
              <a:rPr lang="en-US" altLang="ko-KR" sz="1400" b="0" dirty="0" smtClean="0"/>
              <a:t>		</a:t>
            </a:r>
            <a:r>
              <a:rPr lang="en-US" altLang="ko-KR" sz="1400" b="0" dirty="0" err="1" smtClean="0"/>
              <a:t>System.out.print</a:t>
            </a:r>
            <a:r>
              <a:rPr lang="en-US" altLang="ko-KR" sz="1400" b="0" dirty="0"/>
              <a:t>("new Researcher() -&gt;\t"); print(new Researcher());</a:t>
            </a:r>
          </a:p>
          <a:p>
            <a:r>
              <a:rPr lang="en-US" altLang="ko-KR" sz="1400" b="0" dirty="0" smtClean="0"/>
              <a:t>		</a:t>
            </a:r>
            <a:r>
              <a:rPr lang="en-US" altLang="ko-KR" sz="1400" b="0" dirty="0" err="1" smtClean="0"/>
              <a:t>System.out.print</a:t>
            </a:r>
            <a:r>
              <a:rPr lang="en-US" altLang="ko-KR" sz="1400" b="0" dirty="0"/>
              <a:t>("new Professor() -&gt;\t"); print(new Professor());</a:t>
            </a:r>
          </a:p>
          <a:p>
            <a:r>
              <a:rPr lang="en-US" altLang="ko-KR" sz="1400" b="0" dirty="0" smtClean="0"/>
              <a:t>	}</a:t>
            </a:r>
            <a:endParaRPr lang="en-US" altLang="ko-KR" sz="1400" b="0" dirty="0"/>
          </a:p>
          <a:p>
            <a:r>
              <a:rPr lang="en-US" altLang="ko-KR" sz="1400" b="0" dirty="0"/>
              <a:t>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97407" y="6165304"/>
            <a:ext cx="6095105" cy="646331"/>
          </a:xfrm>
          <a:prstGeom prst="rect">
            <a:avLst/>
          </a:prstGeom>
          <a:solidFill>
            <a:srgbClr val="DAEEC4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200">
                <a:solidFill>
                  <a:srgbClr val="00B050"/>
                </a:solidFill>
              </a:defRPr>
            </a:lvl1pPr>
          </a:lstStyle>
          <a:p>
            <a:r>
              <a:rPr lang="en-US" altLang="ko-KR" dirty="0">
                <a:solidFill>
                  <a:schemeClr val="tx1"/>
                </a:solidFill>
              </a:rPr>
              <a:t>new Student() -&gt; Person Student</a:t>
            </a:r>
          </a:p>
          <a:p>
            <a:r>
              <a:rPr lang="en-US" altLang="ko-KR" dirty="0">
                <a:solidFill>
                  <a:schemeClr val="tx1"/>
                </a:solidFill>
              </a:rPr>
              <a:t>new Researcher() -&gt; Person Researcher</a:t>
            </a:r>
          </a:p>
          <a:p>
            <a:r>
              <a:rPr lang="en-US" altLang="ko-KR" dirty="0">
                <a:solidFill>
                  <a:schemeClr val="tx1"/>
                </a:solidFill>
              </a:rPr>
              <a:t>new Professor() -&gt; </a:t>
            </a:r>
            <a:r>
              <a:rPr lang="en-US" altLang="ko-KR" b="1" dirty="0">
                <a:solidFill>
                  <a:schemeClr val="tx1"/>
                </a:solidFill>
              </a:rPr>
              <a:t>Person Researcher Professor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35496" y="6084396"/>
            <a:ext cx="2399658" cy="612934"/>
          </a:xfrm>
          <a:prstGeom prst="wedgeRoundRectCallout">
            <a:avLst>
              <a:gd name="adj1" fmla="val 71754"/>
              <a:gd name="adj2" fmla="val 4832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000" dirty="0">
                <a:latin typeface="+mn-ea"/>
              </a:rPr>
              <a:t>new Professor() </a:t>
            </a:r>
            <a:r>
              <a:rPr lang="ko-KR" altLang="en-US" sz="1000" dirty="0">
                <a:latin typeface="+mn-ea"/>
              </a:rPr>
              <a:t>객체는 </a:t>
            </a:r>
            <a:endParaRPr lang="en-US" altLang="ko-KR" sz="1000" dirty="0" smtClean="0">
              <a:latin typeface="+mn-ea"/>
            </a:endParaRPr>
          </a:p>
          <a:p>
            <a:r>
              <a:rPr lang="en-US" altLang="ko-KR" sz="1000" dirty="0" smtClean="0">
                <a:latin typeface="+mn-ea"/>
              </a:rPr>
              <a:t>Person </a:t>
            </a:r>
            <a:r>
              <a:rPr lang="ko-KR" altLang="en-US" sz="1000" dirty="0" smtClean="0">
                <a:latin typeface="+mn-ea"/>
              </a:rPr>
              <a:t>타입이기도 하고</a:t>
            </a:r>
            <a:r>
              <a:rPr lang="en-US" altLang="ko-KR" sz="1000" dirty="0">
                <a:latin typeface="+mn-ea"/>
              </a:rPr>
              <a:t>, </a:t>
            </a:r>
            <a:endParaRPr lang="en-US" altLang="ko-KR" sz="1000" dirty="0" smtClean="0">
              <a:latin typeface="+mn-ea"/>
            </a:endParaRPr>
          </a:p>
          <a:p>
            <a:r>
              <a:rPr lang="en-US" altLang="ko-KR" sz="1000" dirty="0" smtClean="0">
                <a:latin typeface="+mn-ea"/>
              </a:rPr>
              <a:t>Researcher</a:t>
            </a:r>
            <a:r>
              <a:rPr lang="en-US" altLang="ko-KR" sz="1000" dirty="0">
                <a:latin typeface="+mn-ea"/>
              </a:rPr>
              <a:t>, </a:t>
            </a:r>
            <a:r>
              <a:rPr lang="en-US" altLang="ko-KR" sz="1000" dirty="0" smtClean="0">
                <a:latin typeface="+mn-ea"/>
              </a:rPr>
              <a:t>Professor </a:t>
            </a:r>
            <a:r>
              <a:rPr lang="ko-KR" altLang="en-US" sz="1000" dirty="0" smtClean="0">
                <a:latin typeface="+mn-ea"/>
              </a:rPr>
              <a:t>타입이기도 함</a:t>
            </a:r>
            <a:endParaRPr lang="ko-KR" altLang="en-US" sz="1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9036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메소드 오버라이딩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12648" y="1340768"/>
            <a:ext cx="8153400" cy="2448272"/>
          </a:xfrm>
        </p:spPr>
        <p:txBody>
          <a:bodyPr>
            <a:normAutofit lnSpcReduction="10000"/>
          </a:bodyPr>
          <a:lstStyle/>
          <a:p>
            <a:r>
              <a:rPr lang="ko-KR" altLang="en-US" dirty="0" err="1" smtClean="0"/>
              <a:t>메소드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오버라이딩</a:t>
            </a:r>
            <a:r>
              <a:rPr lang="en-US" altLang="ko-KR" dirty="0" smtClean="0"/>
              <a:t>(Method Overriding)</a:t>
            </a:r>
          </a:p>
          <a:p>
            <a:pPr lvl="1"/>
            <a:r>
              <a:rPr lang="ko-KR" altLang="en-US" dirty="0" smtClean="0"/>
              <a:t>슈퍼 클래스의 </a:t>
            </a:r>
            <a:r>
              <a:rPr lang="ko-KR" altLang="en-US" dirty="0" err="1" smtClean="0"/>
              <a:t>메소드를</a:t>
            </a:r>
            <a:r>
              <a:rPr lang="ko-KR" altLang="en-US" dirty="0" smtClean="0"/>
              <a:t> 서브 클래스에서 재정의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슈퍼 클래스 </a:t>
            </a:r>
            <a:r>
              <a:rPr lang="ko-KR" altLang="en-US" dirty="0" err="1" smtClean="0"/>
              <a:t>메소드의</a:t>
            </a:r>
            <a:r>
              <a:rPr lang="ko-KR" altLang="en-US" dirty="0" smtClean="0"/>
              <a:t> 이름</a:t>
            </a:r>
            <a:r>
              <a:rPr lang="en-US" altLang="ko-KR" dirty="0" smtClean="0"/>
              <a:t>, </a:t>
            </a:r>
            <a:r>
              <a:rPr lang="ko-KR" altLang="en-US" dirty="0" smtClean="0"/>
              <a:t>매개변수 타입 및 개수</a:t>
            </a:r>
            <a:r>
              <a:rPr lang="en-US" altLang="ko-KR" dirty="0" smtClean="0"/>
              <a:t>, </a:t>
            </a:r>
            <a:r>
              <a:rPr lang="ko-KR" altLang="en-US" dirty="0" smtClean="0"/>
              <a:t>리턴 타입 등 모든 것 동일하게 작</a:t>
            </a:r>
            <a:r>
              <a:rPr lang="ko-KR" altLang="en-US" dirty="0"/>
              <a:t>성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메소드</a:t>
            </a:r>
            <a:r>
              <a:rPr lang="ko-KR" altLang="en-US" dirty="0" smtClean="0"/>
              <a:t> 무시하기</a:t>
            </a:r>
            <a:r>
              <a:rPr lang="en-US" altLang="ko-KR" dirty="0" smtClean="0"/>
              <a:t>, </a:t>
            </a:r>
            <a:r>
              <a:rPr lang="ko-KR" altLang="en-US" dirty="0" smtClean="0"/>
              <a:t>덮어쓰기로 번역되기도 함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동적 바인딩 발생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서브 클래스에 </a:t>
            </a:r>
            <a:r>
              <a:rPr lang="ko-KR" altLang="en-US" dirty="0" err="1" smtClean="0"/>
              <a:t>오버라이딩된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메소드가</a:t>
            </a:r>
            <a:r>
              <a:rPr lang="ko-KR" altLang="en-US" dirty="0" smtClean="0"/>
              <a:t> 무조건 실행되는 동적 바인딩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32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3933056"/>
            <a:ext cx="6264696" cy="249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2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메소드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오버라이딩</a:t>
            </a:r>
            <a:r>
              <a:rPr lang="ko-KR" altLang="en-US" dirty="0" smtClean="0"/>
              <a:t> 사례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33</a:t>
            </a:fld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204864"/>
            <a:ext cx="8561070" cy="27813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755576" y="1484784"/>
            <a:ext cx="8208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latin typeface="+mn-ea"/>
              </a:rPr>
              <a:t>Shape </a:t>
            </a:r>
            <a:r>
              <a:rPr lang="ko-KR" altLang="en-US" sz="1600" dirty="0">
                <a:latin typeface="+mn-ea"/>
              </a:rPr>
              <a:t>클래스의 </a:t>
            </a:r>
            <a:r>
              <a:rPr lang="en-US" altLang="ko-KR" sz="1600" dirty="0">
                <a:latin typeface="+mn-ea"/>
              </a:rPr>
              <a:t>draw() </a:t>
            </a:r>
            <a:r>
              <a:rPr lang="ko-KR" altLang="en-US" sz="1600" dirty="0" err="1">
                <a:latin typeface="+mn-ea"/>
              </a:rPr>
              <a:t>메소드를</a:t>
            </a:r>
            <a:r>
              <a:rPr lang="ko-KR" altLang="en-US" sz="1600" dirty="0">
                <a:latin typeface="+mn-ea"/>
              </a:rPr>
              <a:t> </a:t>
            </a:r>
            <a:r>
              <a:rPr lang="en-US" altLang="ko-KR" sz="1600" dirty="0">
                <a:latin typeface="+mn-ea"/>
              </a:rPr>
              <a:t>Line, </a:t>
            </a:r>
            <a:r>
              <a:rPr lang="en-US" altLang="ko-KR" sz="1600" dirty="0" err="1">
                <a:latin typeface="+mn-ea"/>
              </a:rPr>
              <a:t>Rect</a:t>
            </a:r>
            <a:r>
              <a:rPr lang="en-US" altLang="ko-KR" sz="1600" dirty="0">
                <a:latin typeface="+mn-ea"/>
              </a:rPr>
              <a:t>, Circle </a:t>
            </a:r>
            <a:r>
              <a:rPr lang="ko-KR" altLang="en-US" sz="1600" dirty="0">
                <a:latin typeface="+mn-ea"/>
              </a:rPr>
              <a:t>클래스에서 각각 </a:t>
            </a:r>
            <a:r>
              <a:rPr lang="ko-KR" altLang="en-US" sz="1600" dirty="0" err="1">
                <a:latin typeface="+mn-ea"/>
              </a:rPr>
              <a:t>오버라이딩한</a:t>
            </a:r>
            <a:r>
              <a:rPr lang="ko-KR" altLang="en-US" sz="1600" dirty="0">
                <a:latin typeface="+mn-ea"/>
              </a:rPr>
              <a:t> 사례</a:t>
            </a:r>
          </a:p>
        </p:txBody>
      </p:sp>
    </p:spTree>
    <p:extLst>
      <p:ext uri="{BB962C8B-B14F-4D97-AF65-F5344CB8AC3E}">
        <p14:creationId xmlns:p14="http://schemas.microsoft.com/office/powerpoint/2010/main" val="409850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err="1"/>
              <a:t>오버라이딩에</a:t>
            </a:r>
            <a:r>
              <a:rPr lang="ko-KR" altLang="en-US" dirty="0"/>
              <a:t> 의해 서브 클래스의 </a:t>
            </a:r>
            <a:r>
              <a:rPr lang="ko-KR" altLang="en-US" dirty="0" err="1" smtClean="0"/>
              <a:t>메소드</a:t>
            </a:r>
            <a:r>
              <a:rPr lang="ko-KR" altLang="en-US" dirty="0" smtClean="0"/>
              <a:t> 호출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34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556792"/>
            <a:ext cx="6912768" cy="446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6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오버라이딩의</a:t>
            </a:r>
            <a:r>
              <a:rPr lang="ko-KR" altLang="en-US" dirty="0"/>
              <a:t> 목적</a:t>
            </a:r>
            <a:r>
              <a:rPr lang="en-US" altLang="ko-KR" dirty="0"/>
              <a:t>, </a:t>
            </a:r>
            <a:r>
              <a:rPr lang="ko-KR" altLang="en-US" dirty="0" err="1"/>
              <a:t>다형성</a:t>
            </a:r>
            <a:r>
              <a:rPr lang="ko-KR" altLang="en-US" dirty="0"/>
              <a:t> 실현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err="1" smtClean="0"/>
              <a:t>오버라이딩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수퍼</a:t>
            </a:r>
            <a:r>
              <a:rPr lang="ko-KR" altLang="en-US" dirty="0" smtClean="0"/>
              <a:t> </a:t>
            </a:r>
            <a:r>
              <a:rPr lang="ko-KR" altLang="en-US" dirty="0"/>
              <a:t>클래스에 선언된 </a:t>
            </a:r>
            <a:r>
              <a:rPr lang="ko-KR" altLang="en-US" dirty="0" err="1"/>
              <a:t>메소드를</a:t>
            </a:r>
            <a:r>
              <a:rPr lang="en-US" altLang="ko-KR" dirty="0"/>
              <a:t>, </a:t>
            </a:r>
            <a:r>
              <a:rPr lang="ko-KR" altLang="en-US" dirty="0"/>
              <a:t>각 서브 클래스들이 자신만의 </a:t>
            </a:r>
            <a:r>
              <a:rPr lang="ko-KR" altLang="en-US" dirty="0" smtClean="0"/>
              <a:t>내용으로 </a:t>
            </a:r>
            <a:r>
              <a:rPr lang="ko-KR" altLang="en-US" dirty="0"/>
              <a:t>새로 구현하는 </a:t>
            </a:r>
            <a:r>
              <a:rPr lang="ko-KR" altLang="en-US" dirty="0" smtClean="0"/>
              <a:t>기능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상속을 통해 </a:t>
            </a:r>
            <a:r>
              <a:rPr lang="en-US" altLang="ko-KR" sz="2000" dirty="0"/>
              <a:t>'</a:t>
            </a:r>
            <a:r>
              <a:rPr lang="ko-KR" altLang="en-US" dirty="0"/>
              <a:t>하나의 인터페이스</a:t>
            </a:r>
            <a:r>
              <a:rPr lang="en-US" altLang="ko-KR" sz="2000" dirty="0"/>
              <a:t>(</a:t>
            </a:r>
            <a:r>
              <a:rPr lang="ko-KR" altLang="en-US" dirty="0"/>
              <a:t>같은 이름</a:t>
            </a:r>
            <a:r>
              <a:rPr lang="en-US" altLang="ko-KR" sz="2000" dirty="0"/>
              <a:t>)</a:t>
            </a:r>
            <a:r>
              <a:rPr lang="ko-KR" altLang="en-US" dirty="0"/>
              <a:t>에 서로 다른 내용 구현</a:t>
            </a:r>
            <a:r>
              <a:rPr lang="en-US" altLang="ko-KR" sz="2000" dirty="0"/>
              <a:t>'</a:t>
            </a:r>
            <a:r>
              <a:rPr lang="ko-KR" altLang="en-US" dirty="0"/>
              <a:t>이라는 객체 지향의 </a:t>
            </a:r>
            <a:r>
              <a:rPr lang="ko-KR" altLang="en-US" dirty="0" err="1" smtClean="0"/>
              <a:t>다형성</a:t>
            </a:r>
            <a:r>
              <a:rPr lang="ko-KR" altLang="en-US" dirty="0" smtClean="0"/>
              <a:t> 실현</a:t>
            </a:r>
            <a:endParaRPr lang="en-US" altLang="ko-KR" dirty="0" smtClean="0"/>
          </a:p>
          <a:p>
            <a:pPr lvl="2"/>
            <a:r>
              <a:rPr lang="en-US" altLang="ko-KR" dirty="0"/>
              <a:t>Line </a:t>
            </a:r>
            <a:r>
              <a:rPr lang="ko-KR" altLang="en-US" dirty="0" smtClean="0"/>
              <a:t>클래스에서 </a:t>
            </a:r>
            <a:r>
              <a:rPr lang="en-US" altLang="ko-KR" dirty="0" smtClean="0"/>
              <a:t>draw()</a:t>
            </a:r>
            <a:r>
              <a:rPr lang="ko-KR" altLang="en-US" dirty="0" smtClean="0"/>
              <a:t>는 선을 그리고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Circle </a:t>
            </a:r>
            <a:r>
              <a:rPr lang="ko-KR" altLang="en-US" dirty="0" smtClean="0"/>
              <a:t>클래스에서 </a:t>
            </a:r>
            <a:r>
              <a:rPr lang="en-US" altLang="ko-KR" dirty="0" smtClean="0"/>
              <a:t>draw()</a:t>
            </a:r>
            <a:r>
              <a:rPr lang="ko-KR" altLang="en-US" dirty="0" smtClean="0"/>
              <a:t>는 원을 그리고</a:t>
            </a:r>
            <a:endParaRPr lang="en-US" altLang="ko-KR" dirty="0" smtClean="0"/>
          </a:p>
          <a:p>
            <a:pPr lvl="2"/>
            <a:r>
              <a:rPr lang="en-US" altLang="ko-KR" dirty="0" err="1" smtClean="0"/>
              <a:t>Rect</a:t>
            </a:r>
            <a:r>
              <a:rPr lang="en-US" altLang="ko-KR" dirty="0" smtClean="0"/>
              <a:t> </a:t>
            </a:r>
            <a:r>
              <a:rPr lang="ko-KR" altLang="en-US" dirty="0" smtClean="0"/>
              <a:t>클래스에서 </a:t>
            </a:r>
            <a:r>
              <a:rPr lang="en-US" altLang="ko-KR" dirty="0" smtClean="0"/>
              <a:t>draw()</a:t>
            </a:r>
            <a:r>
              <a:rPr lang="ko-KR" altLang="en-US" dirty="0" smtClean="0"/>
              <a:t>는 사각형 그리고</a:t>
            </a:r>
            <a:endParaRPr lang="en-US" altLang="ko-KR" dirty="0" smtClean="0"/>
          </a:p>
          <a:p>
            <a:r>
              <a:rPr lang="ko-KR" altLang="en-US" dirty="0" err="1" smtClean="0"/>
              <a:t>오버라이딩은</a:t>
            </a:r>
            <a:r>
              <a:rPr lang="ko-KR" altLang="en-US" dirty="0" smtClean="0"/>
              <a:t> 실행 시간 </a:t>
            </a:r>
            <a:r>
              <a:rPr lang="ko-KR" altLang="en-US" dirty="0" err="1" smtClean="0"/>
              <a:t>다형성</a:t>
            </a:r>
            <a:r>
              <a:rPr lang="ko-KR" altLang="en-US" dirty="0" smtClean="0"/>
              <a:t> 실현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동적 바인딩을 통해 실행 중에 </a:t>
            </a:r>
            <a:r>
              <a:rPr lang="ko-KR" altLang="en-US" dirty="0" err="1" smtClean="0"/>
              <a:t>다형성</a:t>
            </a:r>
            <a:r>
              <a:rPr lang="ko-KR" altLang="en-US" dirty="0" smtClean="0"/>
              <a:t> 실현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오버로딩은 컴파일 타임 </a:t>
            </a:r>
            <a:r>
              <a:rPr lang="ko-KR" altLang="en-US" dirty="0" err="1" smtClean="0"/>
              <a:t>다형성</a:t>
            </a:r>
            <a:r>
              <a:rPr lang="ko-KR" altLang="en-US" dirty="0" smtClean="0"/>
              <a:t> 실현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35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3901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예제 </a:t>
            </a:r>
            <a:r>
              <a:rPr lang="en-US" altLang="ko-KR" dirty="0" smtClean="0"/>
              <a:t>5-5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메소드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오버라이딩으로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다형성</a:t>
            </a:r>
            <a:r>
              <a:rPr lang="ko-KR" altLang="en-US" dirty="0" smtClean="0"/>
              <a:t> 실현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36</a:t>
            </a:fld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251520" y="1412776"/>
            <a:ext cx="3384376" cy="50783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200" b="1" dirty="0"/>
              <a:t>class Shape </a:t>
            </a:r>
            <a:r>
              <a:rPr lang="en-US" altLang="ko-KR" sz="1200" dirty="0"/>
              <a:t>{ // </a:t>
            </a:r>
            <a:r>
              <a:rPr lang="ko-KR" altLang="en-US" sz="1200" dirty="0"/>
              <a:t>슈퍼 클래스</a:t>
            </a:r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Shape next; </a:t>
            </a:r>
            <a:endParaRPr lang="ko-KR" altLang="en-US" sz="1200" dirty="0"/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Shape() { next = null; }</a:t>
            </a:r>
            <a:endParaRPr lang="ko-KR" altLang="en-US" sz="1200" dirty="0"/>
          </a:p>
          <a:p>
            <a:pPr defTabSz="180000"/>
            <a:endParaRPr lang="en-US" altLang="ko-KR" sz="1200" dirty="0" smtClean="0"/>
          </a:p>
          <a:p>
            <a:pPr defTabSz="180000"/>
            <a:r>
              <a:rPr lang="en-US" altLang="ko-KR" sz="1200" dirty="0"/>
              <a:t>	</a:t>
            </a:r>
            <a:r>
              <a:rPr lang="en-US" altLang="ko-KR" sz="1200" dirty="0" smtClean="0"/>
              <a:t>public </a:t>
            </a:r>
            <a:r>
              <a:rPr lang="en-US" altLang="ko-KR" sz="1200" dirty="0"/>
              <a:t>void </a:t>
            </a:r>
            <a:r>
              <a:rPr lang="en-US" altLang="ko-KR" sz="1200" b="1" dirty="0"/>
              <a:t>draw() </a:t>
            </a:r>
            <a:r>
              <a:rPr lang="en-US" altLang="ko-KR" sz="1200" dirty="0"/>
              <a:t>{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System.out.println</a:t>
            </a:r>
            <a:r>
              <a:rPr lang="en-US" altLang="ko-KR" sz="1200" dirty="0"/>
              <a:t>("Shape");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/>
              <a:t>}</a:t>
            </a:r>
          </a:p>
          <a:p>
            <a:pPr defTabSz="180000"/>
            <a:endParaRPr lang="en-US" altLang="ko-KR" sz="1200" dirty="0" smtClean="0"/>
          </a:p>
          <a:p>
            <a:pPr defTabSz="180000"/>
            <a:r>
              <a:rPr lang="en-US" altLang="ko-KR" sz="1200" b="1" dirty="0" smtClean="0"/>
              <a:t>class </a:t>
            </a:r>
            <a:r>
              <a:rPr lang="en-US" altLang="ko-KR" sz="1200" b="1" dirty="0"/>
              <a:t>Line extends Shape </a:t>
            </a:r>
            <a:r>
              <a:rPr lang="en-US" altLang="ko-KR" sz="1200" dirty="0"/>
              <a:t>{</a:t>
            </a:r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void </a:t>
            </a:r>
            <a:r>
              <a:rPr lang="en-US" altLang="ko-KR" sz="1200" b="1" dirty="0"/>
              <a:t>draw() </a:t>
            </a:r>
            <a:r>
              <a:rPr lang="en-US" altLang="ko-KR" sz="1200" dirty="0"/>
              <a:t>{ // </a:t>
            </a:r>
            <a:r>
              <a:rPr lang="ko-KR" altLang="en-US" sz="1200" dirty="0" err="1"/>
              <a:t>메소드</a:t>
            </a:r>
            <a:r>
              <a:rPr lang="ko-KR" altLang="en-US" sz="1200" dirty="0"/>
              <a:t> </a:t>
            </a:r>
            <a:r>
              <a:rPr lang="ko-KR" altLang="en-US" sz="1200" dirty="0" err="1"/>
              <a:t>오버라이딩</a:t>
            </a:r>
            <a:endParaRPr lang="ko-KR" altLang="en-US" sz="1200" dirty="0"/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System.out.println</a:t>
            </a:r>
            <a:r>
              <a:rPr lang="en-US" altLang="ko-KR" sz="1200" dirty="0"/>
              <a:t>("Line");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/>
              <a:t>}</a:t>
            </a:r>
          </a:p>
          <a:p>
            <a:pPr defTabSz="180000"/>
            <a:endParaRPr lang="en-US" altLang="ko-KR" sz="1200" dirty="0" smtClean="0"/>
          </a:p>
          <a:p>
            <a:pPr defTabSz="180000"/>
            <a:r>
              <a:rPr lang="en-US" altLang="ko-KR" sz="1200" b="1" dirty="0" smtClean="0"/>
              <a:t>class </a:t>
            </a:r>
            <a:r>
              <a:rPr lang="en-US" altLang="ko-KR" sz="1200" b="1" dirty="0" err="1"/>
              <a:t>Rect</a:t>
            </a:r>
            <a:r>
              <a:rPr lang="en-US" altLang="ko-KR" sz="1200" b="1" dirty="0"/>
              <a:t> extends Shape </a:t>
            </a:r>
            <a:r>
              <a:rPr lang="en-US" altLang="ko-KR" sz="1200" dirty="0"/>
              <a:t>{</a:t>
            </a:r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void </a:t>
            </a:r>
            <a:r>
              <a:rPr lang="en-US" altLang="ko-KR" sz="1200" b="1" dirty="0"/>
              <a:t>draw() </a:t>
            </a:r>
            <a:r>
              <a:rPr lang="en-US" altLang="ko-KR" sz="1200" dirty="0"/>
              <a:t>{ // </a:t>
            </a:r>
            <a:r>
              <a:rPr lang="ko-KR" altLang="en-US" sz="1200" dirty="0" err="1"/>
              <a:t>메소드</a:t>
            </a:r>
            <a:r>
              <a:rPr lang="ko-KR" altLang="en-US" sz="1200" dirty="0"/>
              <a:t> </a:t>
            </a:r>
            <a:r>
              <a:rPr lang="ko-KR" altLang="en-US" sz="1200" dirty="0" err="1"/>
              <a:t>오버라이딩</a:t>
            </a:r>
            <a:endParaRPr lang="ko-KR" altLang="en-US" sz="1200" dirty="0"/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System.out.println</a:t>
            </a:r>
            <a:r>
              <a:rPr lang="en-US" altLang="ko-KR" sz="1200" dirty="0"/>
              <a:t>("</a:t>
            </a:r>
            <a:r>
              <a:rPr lang="en-US" altLang="ko-KR" sz="1200" dirty="0" err="1"/>
              <a:t>Rect</a:t>
            </a:r>
            <a:r>
              <a:rPr lang="en-US" altLang="ko-KR" sz="1200" dirty="0"/>
              <a:t>");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/>
              <a:t>}</a:t>
            </a:r>
          </a:p>
          <a:p>
            <a:pPr defTabSz="180000"/>
            <a:endParaRPr lang="en-US" altLang="ko-KR" sz="1200" dirty="0" smtClean="0"/>
          </a:p>
          <a:p>
            <a:pPr defTabSz="180000"/>
            <a:r>
              <a:rPr lang="en-US" altLang="ko-KR" sz="1200" b="1" dirty="0" smtClean="0"/>
              <a:t>class </a:t>
            </a:r>
            <a:r>
              <a:rPr lang="en-US" altLang="ko-KR" sz="1200" b="1" dirty="0"/>
              <a:t>Circle extends Shape </a:t>
            </a:r>
            <a:r>
              <a:rPr lang="en-US" altLang="ko-KR" sz="1200" dirty="0"/>
              <a:t>{</a:t>
            </a:r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void </a:t>
            </a:r>
            <a:r>
              <a:rPr lang="en-US" altLang="ko-KR" sz="1200" b="1" dirty="0"/>
              <a:t>draw()</a:t>
            </a:r>
            <a:r>
              <a:rPr lang="en-US" altLang="ko-KR" sz="1200" dirty="0"/>
              <a:t> { // </a:t>
            </a:r>
            <a:r>
              <a:rPr lang="ko-KR" altLang="en-US" sz="1200" dirty="0" err="1"/>
              <a:t>메소드</a:t>
            </a:r>
            <a:r>
              <a:rPr lang="ko-KR" altLang="en-US" sz="1200" dirty="0"/>
              <a:t> </a:t>
            </a:r>
            <a:r>
              <a:rPr lang="ko-KR" altLang="en-US" sz="1200" dirty="0" err="1"/>
              <a:t>오버라이딩</a:t>
            </a:r>
            <a:endParaRPr lang="ko-KR" altLang="en-US" sz="1200" dirty="0"/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System.out.println</a:t>
            </a:r>
            <a:r>
              <a:rPr lang="en-US" altLang="ko-KR" sz="1200" dirty="0"/>
              <a:t>("Circle");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/>
              <a:t>}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3786174" y="1412778"/>
            <a:ext cx="5250322" cy="28623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200" dirty="0"/>
              <a:t>public class </a:t>
            </a:r>
            <a:r>
              <a:rPr lang="en-US" altLang="ko-KR" sz="1200" dirty="0" err="1"/>
              <a:t>MethodOverridingEx</a:t>
            </a:r>
            <a:r>
              <a:rPr lang="en-US" altLang="ko-KR" sz="1200" dirty="0"/>
              <a:t> {</a:t>
            </a:r>
          </a:p>
          <a:p>
            <a:pPr defTabSz="180000"/>
            <a:r>
              <a:rPr lang="en-US" altLang="ko-KR" sz="1200" dirty="0" smtClean="0"/>
              <a:t>	static </a:t>
            </a:r>
            <a:r>
              <a:rPr lang="en-US" altLang="ko-KR" sz="1200" dirty="0"/>
              <a:t>void paint(Shape p) {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b="1" dirty="0" err="1" smtClean="0"/>
              <a:t>p.draw</a:t>
            </a:r>
            <a:r>
              <a:rPr lang="en-US" altLang="ko-KR" sz="1200" b="1" dirty="0"/>
              <a:t>();</a:t>
            </a:r>
            <a:r>
              <a:rPr lang="en-US" altLang="ko-KR" sz="1200" dirty="0"/>
              <a:t> </a:t>
            </a:r>
            <a:r>
              <a:rPr lang="en-US" altLang="ko-KR" sz="1200" dirty="0" smtClean="0"/>
              <a:t>// p</a:t>
            </a:r>
            <a:r>
              <a:rPr lang="ko-KR" altLang="en-US" sz="1200" dirty="0" smtClean="0"/>
              <a:t>가 가리키는 객체 내에 </a:t>
            </a:r>
            <a:r>
              <a:rPr lang="ko-KR" altLang="en-US" sz="1200" dirty="0" err="1" smtClean="0"/>
              <a:t>오버라이딩된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draw() </a:t>
            </a:r>
            <a:r>
              <a:rPr lang="ko-KR" altLang="en-US" sz="1200" dirty="0" smtClean="0"/>
              <a:t>호출</a:t>
            </a:r>
            <a:r>
              <a:rPr lang="en-US" altLang="ko-KR" sz="1200" dirty="0" smtClean="0"/>
              <a:t>. </a:t>
            </a:r>
          </a:p>
          <a:p>
            <a:pPr defTabSz="180000"/>
            <a:r>
              <a:rPr lang="en-US" altLang="ko-KR" sz="1200" dirty="0"/>
              <a:t>	</a:t>
            </a:r>
            <a:r>
              <a:rPr lang="en-US" altLang="ko-KR" sz="1200" dirty="0" smtClean="0"/>
              <a:t>				  // </a:t>
            </a:r>
            <a:r>
              <a:rPr lang="ko-KR" altLang="en-US" sz="1200" dirty="0" smtClean="0"/>
              <a:t>동적 바인딩</a:t>
            </a:r>
            <a:endParaRPr lang="ko-KR" altLang="en-US" sz="1200" dirty="0"/>
          </a:p>
          <a:p>
            <a:pPr defTabSz="180000"/>
            <a:r>
              <a:rPr lang="en-US" altLang="ko-KR" sz="1200" dirty="0" smtClean="0"/>
              <a:t>	}</a:t>
            </a:r>
          </a:p>
          <a:p>
            <a:pPr defTabSz="180000"/>
            <a:endParaRPr lang="en-US" altLang="ko-KR" sz="1200" dirty="0"/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static void main(String[] </a:t>
            </a:r>
            <a:r>
              <a:rPr lang="en-US" altLang="ko-KR" sz="1200" dirty="0" err="1"/>
              <a:t>args</a:t>
            </a:r>
            <a:r>
              <a:rPr lang="en-US" altLang="ko-KR" sz="1200" dirty="0"/>
              <a:t>) {</a:t>
            </a:r>
          </a:p>
          <a:p>
            <a:pPr defTabSz="180000"/>
            <a:r>
              <a:rPr lang="en-US" altLang="ko-KR" sz="1200" dirty="0" smtClean="0"/>
              <a:t>		Line </a:t>
            </a:r>
            <a:r>
              <a:rPr lang="en-US" altLang="ko-KR" sz="1200" dirty="0" err="1"/>
              <a:t>line</a:t>
            </a:r>
            <a:r>
              <a:rPr lang="en-US" altLang="ko-KR" sz="1200" dirty="0"/>
              <a:t> = new Line();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b="1" dirty="0" smtClean="0"/>
              <a:t>paint(line</a:t>
            </a:r>
            <a:r>
              <a:rPr lang="en-US" altLang="ko-KR" sz="1200" b="1" dirty="0"/>
              <a:t>); </a:t>
            </a:r>
            <a:endParaRPr lang="ko-KR" altLang="en-US" sz="1200" b="1" dirty="0"/>
          </a:p>
          <a:p>
            <a:pPr defTabSz="180000"/>
            <a:r>
              <a:rPr lang="en-US" altLang="ko-KR" sz="1200" b="1" dirty="0" smtClean="0"/>
              <a:t>		paint(new </a:t>
            </a:r>
            <a:r>
              <a:rPr lang="en-US" altLang="ko-KR" sz="1200" b="1" dirty="0"/>
              <a:t>Shape()); </a:t>
            </a:r>
            <a:endParaRPr lang="ko-KR" altLang="en-US" sz="1200" b="1" dirty="0"/>
          </a:p>
          <a:p>
            <a:pPr defTabSz="180000"/>
            <a:r>
              <a:rPr lang="en-US" altLang="ko-KR" sz="1200" b="1" dirty="0" smtClean="0"/>
              <a:t>		paint(new </a:t>
            </a:r>
            <a:r>
              <a:rPr lang="en-US" altLang="ko-KR" sz="1200" b="1" dirty="0"/>
              <a:t>Line()); </a:t>
            </a:r>
            <a:endParaRPr lang="ko-KR" altLang="en-US" sz="1200" b="1" dirty="0"/>
          </a:p>
          <a:p>
            <a:pPr defTabSz="180000"/>
            <a:r>
              <a:rPr lang="en-US" altLang="ko-KR" sz="1200" b="1" dirty="0" smtClean="0"/>
              <a:t>		paint(new </a:t>
            </a:r>
            <a:r>
              <a:rPr lang="en-US" altLang="ko-KR" sz="1200" b="1" dirty="0" err="1"/>
              <a:t>Rect</a:t>
            </a:r>
            <a:r>
              <a:rPr lang="en-US" altLang="ko-KR" sz="1200" b="1" dirty="0"/>
              <a:t>()); </a:t>
            </a:r>
          </a:p>
          <a:p>
            <a:pPr defTabSz="180000"/>
            <a:r>
              <a:rPr lang="en-US" altLang="ko-KR" sz="1200" b="1" dirty="0" smtClean="0"/>
              <a:t>		paint(new </a:t>
            </a:r>
            <a:r>
              <a:rPr lang="en-US" altLang="ko-KR" sz="1200" b="1" dirty="0"/>
              <a:t>Circle()); </a:t>
            </a:r>
            <a:endParaRPr lang="ko-KR" altLang="en-US" sz="1200" b="1" dirty="0"/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/>
              <a:t>}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3760186" y="4365104"/>
            <a:ext cx="5178313" cy="1015663"/>
          </a:xfrm>
          <a:prstGeom prst="rect">
            <a:avLst/>
          </a:prstGeom>
          <a:solidFill>
            <a:srgbClr val="DAEEC4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Line</a:t>
            </a:r>
          </a:p>
          <a:p>
            <a:r>
              <a:rPr lang="en-US" altLang="ko-KR" sz="1200" dirty="0"/>
              <a:t>Shape</a:t>
            </a:r>
          </a:p>
          <a:p>
            <a:r>
              <a:rPr lang="en-US" altLang="ko-KR" sz="1200" dirty="0"/>
              <a:t>Line</a:t>
            </a:r>
          </a:p>
          <a:p>
            <a:r>
              <a:rPr lang="en-US" altLang="ko-KR" sz="1200" dirty="0" err="1"/>
              <a:t>Rect</a:t>
            </a:r>
            <a:endParaRPr lang="en-US" altLang="ko-KR" sz="1200" dirty="0"/>
          </a:p>
          <a:p>
            <a:r>
              <a:rPr lang="en-US" altLang="ko-KR" sz="1200" dirty="0"/>
              <a:t>Circle</a:t>
            </a:r>
          </a:p>
        </p:txBody>
      </p:sp>
    </p:spTree>
    <p:extLst>
      <p:ext uri="{BB962C8B-B14F-4D97-AF65-F5344CB8AC3E}">
        <p14:creationId xmlns:p14="http://schemas.microsoft.com/office/powerpoint/2010/main" val="110411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88640"/>
            <a:ext cx="6408712" cy="6136171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A6BD2C2-3D3B-4E94-BD92-61B02C5F4DEE}" type="slidenum">
              <a:rPr lang="ko-KR" altLang="en-US" smtClean="0"/>
              <a:pPr/>
              <a:t>37</a:t>
            </a:fld>
            <a:endParaRPr lang="ko-KR" altLang="en-US"/>
          </a:p>
        </p:txBody>
      </p:sp>
      <p:sp>
        <p:nvSpPr>
          <p:cNvPr id="108" name="제목 1"/>
          <p:cNvSpPr>
            <a:spLocks noGrp="1"/>
          </p:cNvSpPr>
          <p:nvPr>
            <p:ph type="title" idx="4294967295"/>
          </p:nvPr>
        </p:nvSpPr>
        <p:spPr>
          <a:xfrm>
            <a:off x="107504" y="476672"/>
            <a:ext cx="2016224" cy="720080"/>
          </a:xfrm>
        </p:spPr>
        <p:txBody>
          <a:bodyPr>
            <a:noAutofit/>
          </a:bodyPr>
          <a:lstStyle/>
          <a:p>
            <a:r>
              <a:rPr lang="ko-KR" altLang="en-US" sz="2000" dirty="0" smtClean="0"/>
              <a:t>예제 실행</a:t>
            </a:r>
            <a:r>
              <a:rPr lang="en-US" altLang="ko-KR" sz="2000" dirty="0" smtClean="0"/>
              <a:t/>
            </a:r>
            <a:br>
              <a:rPr lang="en-US" altLang="ko-KR" sz="2000" dirty="0" smtClean="0"/>
            </a:br>
            <a:r>
              <a:rPr lang="ko-KR" altLang="en-US" sz="2000" dirty="0" smtClean="0"/>
              <a:t>과정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99202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058" y="4456282"/>
            <a:ext cx="6318226" cy="2260891"/>
          </a:xfrm>
          <a:prstGeom prst="rect">
            <a:avLst/>
          </a:prstGeom>
        </p:spPr>
      </p:pic>
      <p:sp>
        <p:nvSpPr>
          <p:cNvPr id="37" name="슬라이드 번호 개체 틀 3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A6BD2C2-3D3B-4E94-BD92-61B02C5F4DEE}" type="slidenum">
              <a:rPr lang="ko-KR" altLang="en-US" smtClean="0"/>
              <a:pPr/>
              <a:t>38</a:t>
            </a:fld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153400" cy="990600"/>
          </a:xfrm>
        </p:spPr>
        <p:txBody>
          <a:bodyPr/>
          <a:lstStyle/>
          <a:p>
            <a:r>
              <a:rPr lang="ko-KR" altLang="en-US" dirty="0" err="1" smtClean="0"/>
              <a:t>오버라이딩</a:t>
            </a:r>
            <a:r>
              <a:rPr lang="ko-KR" altLang="en-US" dirty="0" smtClean="0"/>
              <a:t> 활용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91880" y="116632"/>
            <a:ext cx="4143404" cy="43396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ko-KR"/>
            </a:defPPr>
            <a:lvl1pPr defTabSz="180000">
              <a:defRPr sz="1200" b="1"/>
            </a:lvl1pPr>
          </a:lstStyle>
          <a:p>
            <a:r>
              <a:rPr lang="en-US" altLang="ko-KR" b="0" dirty="0"/>
              <a:t>// </a:t>
            </a:r>
            <a:r>
              <a:rPr lang="ko-KR" altLang="en-US" b="0" dirty="0"/>
              <a:t>예제 </a:t>
            </a:r>
            <a:r>
              <a:rPr lang="en-US" altLang="ko-KR" b="0" dirty="0"/>
              <a:t>5-5</a:t>
            </a:r>
            <a:r>
              <a:rPr lang="ko-KR" altLang="en-US" b="0" dirty="0"/>
              <a:t>의 </a:t>
            </a:r>
            <a:r>
              <a:rPr lang="en-US" altLang="ko-KR" b="0" dirty="0"/>
              <a:t>Shape, Line, </a:t>
            </a:r>
            <a:r>
              <a:rPr lang="en-US" altLang="ko-KR" b="0" dirty="0" err="1"/>
              <a:t>Rect</a:t>
            </a:r>
            <a:r>
              <a:rPr lang="en-US" altLang="ko-KR" b="0" dirty="0"/>
              <a:t>, Circle </a:t>
            </a:r>
            <a:r>
              <a:rPr lang="ko-KR" altLang="en-US" b="0" dirty="0"/>
              <a:t>클래스 활용</a:t>
            </a:r>
          </a:p>
          <a:p>
            <a:r>
              <a:rPr lang="en-US" altLang="ko-KR" b="0" dirty="0"/>
              <a:t>public class </a:t>
            </a:r>
            <a:r>
              <a:rPr lang="en-US" altLang="ko-KR" b="0" dirty="0" err="1"/>
              <a:t>UsingOverride</a:t>
            </a:r>
            <a:r>
              <a:rPr lang="en-US" altLang="ko-KR" b="0" dirty="0"/>
              <a:t> {</a:t>
            </a:r>
          </a:p>
          <a:p>
            <a:r>
              <a:rPr lang="en-US" altLang="ko-KR" b="0" dirty="0" smtClean="0"/>
              <a:t>	public </a:t>
            </a:r>
            <a:r>
              <a:rPr lang="en-US" altLang="ko-KR" b="0" dirty="0"/>
              <a:t>static void main(String [] </a:t>
            </a:r>
            <a:r>
              <a:rPr lang="en-US" altLang="ko-KR" b="0" dirty="0" err="1"/>
              <a:t>args</a:t>
            </a:r>
            <a:r>
              <a:rPr lang="en-US" altLang="ko-KR" b="0" dirty="0"/>
              <a:t>) {</a:t>
            </a:r>
          </a:p>
          <a:p>
            <a:r>
              <a:rPr lang="en-US" altLang="ko-KR" b="0" dirty="0" smtClean="0"/>
              <a:t>		Shape </a:t>
            </a:r>
            <a:r>
              <a:rPr lang="en-US" altLang="ko-KR" b="0" dirty="0"/>
              <a:t>start, last, </a:t>
            </a:r>
            <a:r>
              <a:rPr lang="en-US" altLang="ko-KR" b="0" dirty="0" err="1"/>
              <a:t>obj</a:t>
            </a:r>
            <a:r>
              <a:rPr lang="en-US" altLang="ko-KR" b="0" dirty="0"/>
              <a:t>;</a:t>
            </a:r>
          </a:p>
          <a:p>
            <a:r>
              <a:rPr lang="en-US" altLang="ko-KR" b="0" dirty="0" smtClean="0"/>
              <a:t>		// </a:t>
            </a:r>
            <a:r>
              <a:rPr lang="ko-KR" altLang="en-US" b="0" dirty="0" err="1"/>
              <a:t>링크드</a:t>
            </a:r>
            <a:r>
              <a:rPr lang="ko-KR" altLang="en-US" b="0" dirty="0"/>
              <a:t> 리스트로 도형 생성하여 연결</a:t>
            </a:r>
          </a:p>
          <a:p>
            <a:r>
              <a:rPr lang="en-US" altLang="ko-KR" b="0" dirty="0" smtClean="0"/>
              <a:t>		</a:t>
            </a:r>
            <a:r>
              <a:rPr lang="en-US" altLang="ko-KR" dirty="0" smtClean="0"/>
              <a:t>start </a:t>
            </a:r>
            <a:r>
              <a:rPr lang="en-US" altLang="ko-KR" dirty="0"/>
              <a:t>= new Line()</a:t>
            </a:r>
            <a:r>
              <a:rPr lang="en-US" altLang="ko-KR" b="0" dirty="0"/>
              <a:t>; // Line </a:t>
            </a:r>
            <a:r>
              <a:rPr lang="ko-KR" altLang="en-US" b="0" dirty="0"/>
              <a:t>객체 연결</a:t>
            </a:r>
          </a:p>
          <a:p>
            <a:r>
              <a:rPr lang="en-US" altLang="ko-KR" b="0" dirty="0" smtClean="0"/>
              <a:t>		last </a:t>
            </a:r>
            <a:r>
              <a:rPr lang="en-US" altLang="ko-KR" b="0" dirty="0"/>
              <a:t>= start;</a:t>
            </a:r>
          </a:p>
          <a:p>
            <a:r>
              <a:rPr lang="en-US" altLang="ko-KR" b="0" dirty="0" smtClean="0"/>
              <a:t>		</a:t>
            </a:r>
            <a:r>
              <a:rPr lang="en-US" altLang="ko-KR" dirty="0" err="1" smtClean="0"/>
              <a:t>obj</a:t>
            </a:r>
            <a:r>
              <a:rPr lang="en-US" altLang="ko-KR" dirty="0" smtClean="0"/>
              <a:t> </a:t>
            </a:r>
            <a:r>
              <a:rPr lang="en-US" altLang="ko-KR" dirty="0"/>
              <a:t>= new </a:t>
            </a:r>
            <a:r>
              <a:rPr lang="en-US" altLang="ko-KR" dirty="0" err="1"/>
              <a:t>Rect</a:t>
            </a:r>
            <a:r>
              <a:rPr lang="en-US" altLang="ko-KR" dirty="0"/>
              <a:t>();</a:t>
            </a:r>
          </a:p>
          <a:p>
            <a:r>
              <a:rPr lang="en-US" altLang="ko-KR" b="0" dirty="0" smtClean="0"/>
              <a:t>		</a:t>
            </a:r>
            <a:r>
              <a:rPr lang="en-US" altLang="ko-KR" b="0" dirty="0" err="1" smtClean="0"/>
              <a:t>last.next</a:t>
            </a:r>
            <a:r>
              <a:rPr lang="en-US" altLang="ko-KR" b="0" dirty="0" smtClean="0"/>
              <a:t> </a:t>
            </a:r>
            <a:r>
              <a:rPr lang="en-US" altLang="ko-KR" b="0" dirty="0"/>
              <a:t>= </a:t>
            </a:r>
            <a:r>
              <a:rPr lang="en-US" altLang="ko-KR" b="0" dirty="0" err="1"/>
              <a:t>obj</a:t>
            </a:r>
            <a:r>
              <a:rPr lang="en-US" altLang="ko-KR" b="0" dirty="0"/>
              <a:t>; // </a:t>
            </a:r>
            <a:r>
              <a:rPr lang="en-US" altLang="ko-KR" b="0" dirty="0" err="1"/>
              <a:t>Rect</a:t>
            </a:r>
            <a:r>
              <a:rPr lang="en-US" altLang="ko-KR" b="0" dirty="0"/>
              <a:t> </a:t>
            </a:r>
            <a:r>
              <a:rPr lang="ko-KR" altLang="en-US" b="0" dirty="0"/>
              <a:t>객체 연결</a:t>
            </a:r>
          </a:p>
          <a:p>
            <a:r>
              <a:rPr lang="en-US" altLang="ko-KR" b="0" dirty="0" smtClean="0"/>
              <a:t>		last </a:t>
            </a:r>
            <a:r>
              <a:rPr lang="en-US" altLang="ko-KR" b="0" dirty="0"/>
              <a:t>= </a:t>
            </a:r>
            <a:r>
              <a:rPr lang="en-US" altLang="ko-KR" b="0" dirty="0" err="1"/>
              <a:t>obj</a:t>
            </a:r>
            <a:r>
              <a:rPr lang="en-US" altLang="ko-KR" b="0" dirty="0"/>
              <a:t>;</a:t>
            </a:r>
          </a:p>
          <a:p>
            <a:r>
              <a:rPr lang="en-US" altLang="ko-KR" b="0" dirty="0" smtClean="0"/>
              <a:t>		</a:t>
            </a:r>
            <a:r>
              <a:rPr lang="en-US" altLang="ko-KR" dirty="0" err="1" smtClean="0"/>
              <a:t>obj</a:t>
            </a:r>
            <a:r>
              <a:rPr lang="en-US" altLang="ko-KR" dirty="0" smtClean="0"/>
              <a:t> </a:t>
            </a:r>
            <a:r>
              <a:rPr lang="en-US" altLang="ko-KR" dirty="0"/>
              <a:t>= new Line(); </a:t>
            </a:r>
            <a:r>
              <a:rPr lang="en-US" altLang="ko-KR" b="0" dirty="0"/>
              <a:t>// Line </a:t>
            </a:r>
            <a:r>
              <a:rPr lang="ko-KR" altLang="en-US" b="0" dirty="0"/>
              <a:t>객체 연결</a:t>
            </a:r>
          </a:p>
          <a:p>
            <a:r>
              <a:rPr lang="en-US" altLang="ko-KR" b="0" dirty="0" smtClean="0"/>
              <a:t>		</a:t>
            </a:r>
            <a:r>
              <a:rPr lang="en-US" altLang="ko-KR" b="0" dirty="0" err="1" smtClean="0"/>
              <a:t>last.next</a:t>
            </a:r>
            <a:r>
              <a:rPr lang="en-US" altLang="ko-KR" b="0" dirty="0" smtClean="0"/>
              <a:t> </a:t>
            </a:r>
            <a:r>
              <a:rPr lang="en-US" altLang="ko-KR" b="0" dirty="0"/>
              <a:t>= </a:t>
            </a:r>
            <a:r>
              <a:rPr lang="en-US" altLang="ko-KR" b="0" dirty="0" err="1"/>
              <a:t>obj</a:t>
            </a:r>
            <a:r>
              <a:rPr lang="en-US" altLang="ko-KR" b="0" dirty="0"/>
              <a:t>;</a:t>
            </a:r>
          </a:p>
          <a:p>
            <a:r>
              <a:rPr lang="en-US" altLang="ko-KR" b="0" dirty="0" smtClean="0"/>
              <a:t>		last </a:t>
            </a:r>
            <a:r>
              <a:rPr lang="en-US" altLang="ko-KR" b="0" dirty="0"/>
              <a:t>= </a:t>
            </a:r>
            <a:r>
              <a:rPr lang="en-US" altLang="ko-KR" b="0" dirty="0" err="1"/>
              <a:t>obj</a:t>
            </a:r>
            <a:r>
              <a:rPr lang="en-US" altLang="ko-KR" b="0" dirty="0"/>
              <a:t>;</a:t>
            </a:r>
          </a:p>
          <a:p>
            <a:r>
              <a:rPr lang="en-US" altLang="ko-KR" b="0" dirty="0" smtClean="0"/>
              <a:t>		</a:t>
            </a:r>
            <a:r>
              <a:rPr lang="en-US" altLang="ko-KR" dirty="0" err="1" smtClean="0"/>
              <a:t>obj</a:t>
            </a:r>
            <a:r>
              <a:rPr lang="en-US" altLang="ko-KR" dirty="0" smtClean="0"/>
              <a:t> </a:t>
            </a:r>
            <a:r>
              <a:rPr lang="en-US" altLang="ko-KR" dirty="0"/>
              <a:t>= new Circle(); </a:t>
            </a:r>
            <a:r>
              <a:rPr lang="en-US" altLang="ko-KR" b="0" dirty="0"/>
              <a:t>// Circle </a:t>
            </a:r>
            <a:r>
              <a:rPr lang="ko-KR" altLang="en-US" b="0" dirty="0"/>
              <a:t>객체 연결</a:t>
            </a:r>
          </a:p>
          <a:p>
            <a:r>
              <a:rPr lang="en-US" altLang="ko-KR" b="0" dirty="0" smtClean="0"/>
              <a:t>		</a:t>
            </a:r>
            <a:r>
              <a:rPr lang="en-US" altLang="ko-KR" b="0" dirty="0" err="1" smtClean="0"/>
              <a:t>last.next</a:t>
            </a:r>
            <a:r>
              <a:rPr lang="en-US" altLang="ko-KR" b="0" dirty="0" smtClean="0"/>
              <a:t> </a:t>
            </a:r>
            <a:r>
              <a:rPr lang="en-US" altLang="ko-KR" b="0" dirty="0"/>
              <a:t>= </a:t>
            </a:r>
            <a:r>
              <a:rPr lang="en-US" altLang="ko-KR" b="0" dirty="0" err="1"/>
              <a:t>obj</a:t>
            </a:r>
            <a:r>
              <a:rPr lang="en-US" altLang="ko-KR" b="0" dirty="0"/>
              <a:t>;</a:t>
            </a:r>
          </a:p>
          <a:p>
            <a:r>
              <a:rPr lang="en-US" altLang="ko-KR" b="0" dirty="0" smtClean="0"/>
              <a:t>		// </a:t>
            </a:r>
            <a:r>
              <a:rPr lang="ko-KR" altLang="en-US" b="0" dirty="0"/>
              <a:t>모든 도형 출력</a:t>
            </a:r>
          </a:p>
          <a:p>
            <a:r>
              <a:rPr lang="en-US" altLang="ko-KR" b="0" dirty="0" smtClean="0"/>
              <a:t>		Shape </a:t>
            </a:r>
            <a:r>
              <a:rPr lang="en-US" altLang="ko-KR" b="0" dirty="0"/>
              <a:t>p = start;</a:t>
            </a:r>
          </a:p>
          <a:p>
            <a:r>
              <a:rPr lang="en-US" altLang="ko-KR" dirty="0" smtClean="0"/>
              <a:t>		while(p </a:t>
            </a:r>
            <a:r>
              <a:rPr lang="en-US" altLang="ko-KR" dirty="0"/>
              <a:t>!= null) {</a:t>
            </a:r>
          </a:p>
          <a:p>
            <a:r>
              <a:rPr lang="en-US" altLang="ko-KR" dirty="0" smtClean="0"/>
              <a:t>			</a:t>
            </a:r>
            <a:r>
              <a:rPr lang="en-US" altLang="ko-KR" dirty="0" err="1" smtClean="0"/>
              <a:t>p.draw</a:t>
            </a:r>
            <a:r>
              <a:rPr lang="en-US" altLang="ko-KR" dirty="0"/>
              <a:t>();</a:t>
            </a:r>
          </a:p>
          <a:p>
            <a:r>
              <a:rPr lang="en-US" altLang="ko-KR" dirty="0" smtClean="0"/>
              <a:t>			p </a:t>
            </a:r>
            <a:r>
              <a:rPr lang="en-US" altLang="ko-KR" dirty="0"/>
              <a:t>= </a:t>
            </a:r>
            <a:r>
              <a:rPr lang="en-US" altLang="ko-KR" dirty="0" err="1"/>
              <a:t>p.next</a:t>
            </a:r>
            <a:r>
              <a:rPr lang="en-US" altLang="ko-KR" dirty="0"/>
              <a:t>;</a:t>
            </a:r>
          </a:p>
          <a:p>
            <a:r>
              <a:rPr lang="en-US" altLang="ko-KR" dirty="0" smtClean="0"/>
              <a:t>		}</a:t>
            </a:r>
            <a:endParaRPr lang="en-US" altLang="ko-KR" dirty="0"/>
          </a:p>
          <a:p>
            <a:r>
              <a:rPr lang="en-US" altLang="ko-KR" b="0" dirty="0" smtClean="0"/>
              <a:t>	}</a:t>
            </a:r>
          </a:p>
          <a:p>
            <a:r>
              <a:rPr lang="en-US" altLang="ko-KR" b="0" dirty="0" smtClean="0"/>
              <a:t>}</a:t>
            </a:r>
            <a:endParaRPr lang="en-US" altLang="ko-KR" b="0" dirty="0"/>
          </a:p>
        </p:txBody>
      </p:sp>
      <p:sp>
        <p:nvSpPr>
          <p:cNvPr id="3" name="TextBox 2"/>
          <p:cNvSpPr txBox="1"/>
          <p:nvPr/>
        </p:nvSpPr>
        <p:spPr>
          <a:xfrm>
            <a:off x="7740352" y="3709007"/>
            <a:ext cx="565604" cy="830997"/>
          </a:xfrm>
          <a:prstGeom prst="rect">
            <a:avLst/>
          </a:prstGeom>
          <a:solidFill>
            <a:srgbClr val="DAEEC4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200">
                <a:solidFill>
                  <a:srgbClr val="00B050"/>
                </a:solidFill>
              </a:defRPr>
            </a:lvl1pPr>
          </a:lstStyle>
          <a:p>
            <a:r>
              <a:rPr lang="en-US" altLang="ko-KR" dirty="0">
                <a:solidFill>
                  <a:schemeClr val="tx1"/>
                </a:solidFill>
              </a:rPr>
              <a:t>Line</a:t>
            </a:r>
          </a:p>
          <a:p>
            <a:r>
              <a:rPr lang="en-US" altLang="ko-KR" dirty="0" err="1">
                <a:solidFill>
                  <a:schemeClr val="tx1"/>
                </a:solidFill>
              </a:rPr>
              <a:t>Rect</a:t>
            </a:r>
            <a:endParaRPr lang="en-US" altLang="ko-KR" dirty="0">
              <a:solidFill>
                <a:schemeClr val="tx1"/>
              </a:solidFill>
            </a:endParaRPr>
          </a:p>
          <a:p>
            <a:r>
              <a:rPr lang="en-US" altLang="ko-KR" dirty="0">
                <a:solidFill>
                  <a:schemeClr val="tx1"/>
                </a:solidFill>
              </a:rPr>
              <a:t>Line</a:t>
            </a:r>
          </a:p>
          <a:p>
            <a:r>
              <a:rPr lang="en-US" altLang="ko-KR" dirty="0">
                <a:solidFill>
                  <a:schemeClr val="tx1"/>
                </a:solidFill>
              </a:rPr>
              <a:t>Circle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08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980728"/>
            <a:ext cx="7654290" cy="5394960"/>
          </a:xfrm>
          <a:prstGeom prst="rect">
            <a:avLst/>
          </a:prstGeo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A6BD2C2-3D3B-4E94-BD92-61B02C5F4DEE}" type="slidenum">
              <a:rPr lang="ko-KR" altLang="en-US" smtClean="0"/>
              <a:pPr/>
              <a:t>39</a:t>
            </a:fld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564077" y="199077"/>
            <a:ext cx="8153400" cy="679450"/>
          </a:xfrm>
        </p:spPr>
        <p:txBody>
          <a:bodyPr/>
          <a:lstStyle/>
          <a:p>
            <a:r>
              <a:rPr lang="ko-KR" altLang="en-US" dirty="0" smtClean="0"/>
              <a:t>동적 바인딩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900009"/>
            <a:ext cx="3863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/>
              <a:t>실행할 </a:t>
            </a:r>
            <a:r>
              <a:rPr lang="ko-KR" altLang="en-US" sz="1400" dirty="0" err="1"/>
              <a:t>메소드를</a:t>
            </a:r>
            <a:r>
              <a:rPr lang="ko-KR" altLang="en-US" sz="1400" dirty="0"/>
              <a:t> </a:t>
            </a:r>
            <a:r>
              <a:rPr lang="ko-KR" altLang="en-US" sz="1400" dirty="0" smtClean="0"/>
              <a:t>실행 </a:t>
            </a:r>
            <a:r>
              <a:rPr lang="ko-KR" altLang="en-US" sz="1400" dirty="0"/>
              <a:t>시</a:t>
            </a:r>
            <a:r>
              <a:rPr lang="en-US" altLang="ko-KR" sz="1400" dirty="0"/>
              <a:t>(run time)</a:t>
            </a:r>
            <a:r>
              <a:rPr lang="ko-KR" altLang="en-US" sz="1400" dirty="0"/>
              <a:t>에 </a:t>
            </a:r>
            <a:r>
              <a:rPr lang="ko-KR" altLang="en-US" sz="1400" dirty="0" smtClean="0"/>
              <a:t>결정</a:t>
            </a:r>
            <a:endParaRPr lang="en-US" altLang="ko-K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400" dirty="0" err="1" smtClean="0"/>
              <a:t>오버라이딩</a:t>
            </a:r>
            <a:r>
              <a:rPr lang="ko-KR" altLang="en-US" sz="1400" dirty="0" smtClean="0"/>
              <a:t> </a:t>
            </a:r>
            <a:r>
              <a:rPr lang="ko-KR" altLang="en-US" sz="1400" dirty="0" err="1" smtClean="0"/>
              <a:t>메소드가</a:t>
            </a:r>
            <a:r>
              <a:rPr lang="ko-KR" altLang="en-US" sz="1400" dirty="0" smtClean="0"/>
              <a:t> 항상 호</a:t>
            </a:r>
            <a:r>
              <a:rPr lang="ko-KR" altLang="en-US" sz="1400" dirty="0"/>
              <a:t>출</a:t>
            </a:r>
          </a:p>
        </p:txBody>
      </p:sp>
    </p:spTree>
    <p:extLst>
      <p:ext uri="{BB962C8B-B14F-4D97-AF65-F5344CB8AC3E}">
        <p14:creationId xmlns:p14="http://schemas.microsoft.com/office/powerpoint/2010/main" val="248274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객체 지향에서 </a:t>
            </a:r>
            <a:r>
              <a:rPr lang="ko-KR" altLang="en-US" dirty="0" smtClean="0"/>
              <a:t>상속의 장점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/>
              <a:t>클래스의 </a:t>
            </a:r>
            <a:r>
              <a:rPr lang="ko-KR" altLang="en-US" dirty="0" smtClean="0"/>
              <a:t>간결화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멤버의 </a:t>
            </a:r>
            <a:r>
              <a:rPr lang="ko-KR" altLang="en-US" dirty="0"/>
              <a:t>중복 작성 </a:t>
            </a:r>
            <a:r>
              <a:rPr lang="ko-KR" altLang="en-US" dirty="0" smtClean="0"/>
              <a:t>불필요</a:t>
            </a:r>
            <a:endParaRPr lang="en-US" altLang="ko-KR" dirty="0"/>
          </a:p>
          <a:p>
            <a:r>
              <a:rPr lang="ko-KR" altLang="en-US" dirty="0" smtClean="0"/>
              <a:t>클래스 </a:t>
            </a:r>
            <a:r>
              <a:rPr lang="ko-KR" altLang="en-US" dirty="0"/>
              <a:t>관리 용이 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클래스들의 </a:t>
            </a:r>
            <a:r>
              <a:rPr lang="ko-KR" altLang="en-US" dirty="0"/>
              <a:t>계층적 분류</a:t>
            </a:r>
          </a:p>
          <a:p>
            <a:r>
              <a:rPr lang="ko-KR" altLang="en-US" dirty="0" smtClean="0"/>
              <a:t>소프트웨어의 </a:t>
            </a:r>
            <a:r>
              <a:rPr lang="ko-KR" altLang="en-US" dirty="0"/>
              <a:t>생산성 </a:t>
            </a:r>
            <a:r>
              <a:rPr lang="ko-KR" altLang="en-US" dirty="0" smtClean="0"/>
              <a:t>향상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클래스 </a:t>
            </a:r>
            <a:r>
              <a:rPr lang="ko-KR" altLang="en-US" dirty="0"/>
              <a:t>재사용과 확장 </a:t>
            </a:r>
            <a:r>
              <a:rPr lang="ko-KR" altLang="en-US" dirty="0" smtClean="0"/>
              <a:t>용이</a:t>
            </a:r>
            <a:endParaRPr lang="en-US" altLang="ko-KR" dirty="0" smtClean="0"/>
          </a:p>
          <a:p>
            <a:pPr lvl="1"/>
            <a:r>
              <a:rPr lang="ko-KR" altLang="en-US" dirty="0"/>
              <a:t>새로운 클래스의 작성 속도 </a:t>
            </a:r>
            <a:r>
              <a:rPr lang="ko-KR" altLang="en-US" dirty="0" smtClean="0"/>
              <a:t>빠름</a:t>
            </a:r>
            <a:endParaRPr lang="en-US" altLang="ko-KR" dirty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00069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412776"/>
            <a:ext cx="7366630" cy="521152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오버라이딩과</a:t>
            </a:r>
            <a:r>
              <a:rPr lang="ko-KR" altLang="en-US" dirty="0" smtClean="0"/>
              <a:t> </a:t>
            </a:r>
            <a:r>
              <a:rPr lang="en-US" altLang="ko-KR" dirty="0" smtClean="0"/>
              <a:t>super </a:t>
            </a:r>
            <a:r>
              <a:rPr lang="ko-KR" altLang="en-US" dirty="0" smtClean="0"/>
              <a:t>키워</a:t>
            </a:r>
            <a:r>
              <a:rPr lang="ko-KR" altLang="en-US" dirty="0"/>
              <a:t>드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8563" y="1412776"/>
            <a:ext cx="4457937" cy="83099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1200" dirty="0" smtClean="0"/>
              <a:t> super</a:t>
            </a:r>
            <a:r>
              <a:rPr lang="ko-KR" altLang="en-US" sz="1200" dirty="0" smtClean="0"/>
              <a:t>는 슈퍼 클래스의 멤버를 접근할 때 사용되는 </a:t>
            </a:r>
            <a:r>
              <a:rPr lang="ko-KR" altLang="en-US" sz="1200" dirty="0" err="1" smtClean="0"/>
              <a:t>레퍼런스</a:t>
            </a:r>
            <a:endParaRPr lang="en-US" altLang="ko-KR" sz="1200" dirty="0" smtClean="0"/>
          </a:p>
          <a:p>
            <a:pPr>
              <a:buFont typeface="Arial" pitchFamily="34" charset="0"/>
              <a:buChar char="•"/>
            </a:pPr>
            <a:r>
              <a:rPr lang="ko-KR" altLang="en-US" sz="1200" dirty="0" smtClean="0"/>
              <a:t> 서브 클래스에서만 사용</a:t>
            </a:r>
            <a:endParaRPr lang="en-US" altLang="ko-KR" sz="1200" dirty="0" smtClean="0"/>
          </a:p>
          <a:p>
            <a:pPr>
              <a:buFont typeface="Arial" pitchFamily="34" charset="0"/>
              <a:buChar char="•"/>
            </a:pPr>
            <a:r>
              <a:rPr lang="ko-KR" altLang="en-US" sz="1200" dirty="0" smtClean="0"/>
              <a:t> 슈퍼 </a:t>
            </a:r>
            <a:r>
              <a:rPr lang="ko-KR" altLang="en-US" sz="1200" dirty="0"/>
              <a:t>클래스의 </a:t>
            </a:r>
            <a:r>
              <a:rPr lang="ko-KR" altLang="en-US" sz="1200" dirty="0" err="1" smtClean="0"/>
              <a:t>메소드</a:t>
            </a:r>
            <a:r>
              <a:rPr lang="ko-KR" altLang="en-US" sz="1200" dirty="0" smtClean="0"/>
              <a:t> 호출</a:t>
            </a:r>
            <a:endParaRPr lang="en-US" altLang="ko-KR" sz="1200" dirty="0" smtClean="0"/>
          </a:p>
          <a:p>
            <a:pPr>
              <a:buFont typeface="Arial" pitchFamily="34" charset="0"/>
              <a:buChar char="•"/>
            </a:pPr>
            <a:r>
              <a:rPr lang="en-US" altLang="ko-KR" sz="1200" dirty="0"/>
              <a:t> </a:t>
            </a:r>
            <a:r>
              <a:rPr lang="ko-KR" altLang="en-US" sz="1200" dirty="0" smtClean="0"/>
              <a:t>컴파일러는 </a:t>
            </a:r>
            <a:r>
              <a:rPr lang="en-US" altLang="ko-KR" sz="1200" dirty="0" smtClean="0"/>
              <a:t>super</a:t>
            </a:r>
            <a:r>
              <a:rPr lang="ko-KR" altLang="en-US" sz="1200" dirty="0" smtClean="0"/>
              <a:t>의 접근을 </a:t>
            </a:r>
            <a:r>
              <a:rPr lang="ko-KR" altLang="en-US" sz="1200" b="1" dirty="0" smtClean="0"/>
              <a:t>정적 바인딩</a:t>
            </a:r>
            <a:r>
              <a:rPr lang="ko-KR" altLang="en-US" sz="1200" dirty="0" smtClean="0"/>
              <a:t>으로 처리</a:t>
            </a:r>
            <a:endParaRPr lang="ko-KR" altLang="en-US" sz="1200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176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예제 </a:t>
            </a:r>
            <a:r>
              <a:rPr lang="en-US" altLang="ko-KR" dirty="0" smtClean="0"/>
              <a:t>5-6 : </a:t>
            </a:r>
            <a:r>
              <a:rPr lang="ko-KR" altLang="en-US" dirty="0" err="1"/>
              <a:t>메소드</a:t>
            </a:r>
            <a:r>
              <a:rPr lang="ko-KR" altLang="en-US" dirty="0"/>
              <a:t> </a:t>
            </a:r>
            <a:r>
              <a:rPr lang="ko-KR" altLang="en-US" dirty="0" err="1" smtClean="0"/>
              <a:t>오버라이딩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41</a:t>
            </a:fld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467544" y="1371000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게임에서 무기를 표현하는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Weapon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클래스를 만들고 살상능력을 </a:t>
            </a:r>
            <a:r>
              <a:rPr lang="ko-KR" altLang="en-US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리턴하는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fire() </a:t>
            </a:r>
            <a:r>
              <a:rPr lang="ko-KR" altLang="en-US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메소드를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작성하면 </a:t>
            </a:r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다음과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같다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 fire()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은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1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을 </a:t>
            </a:r>
            <a:r>
              <a:rPr lang="ko-KR" altLang="en-US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리턴한다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7984" y="6109299"/>
            <a:ext cx="4572000" cy="461665"/>
          </a:xfrm>
          <a:prstGeom prst="rect">
            <a:avLst/>
          </a:prstGeom>
          <a:solidFill>
            <a:srgbClr val="DAEEC4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200">
                <a:solidFill>
                  <a:srgbClr val="00B050"/>
                </a:solidFill>
              </a:defRPr>
            </a:lvl1pPr>
          </a:lstStyle>
          <a:p>
            <a:r>
              <a:rPr lang="ko-KR" altLang="en-US" dirty="0">
                <a:solidFill>
                  <a:schemeClr val="tx1"/>
                </a:solidFill>
              </a:rPr>
              <a:t>기본 무기의 살상 능력은 </a:t>
            </a:r>
            <a:r>
              <a:rPr lang="en-US" altLang="ko-KR" dirty="0">
                <a:solidFill>
                  <a:schemeClr val="tx1"/>
                </a:solidFill>
              </a:rPr>
              <a:t>1</a:t>
            </a:r>
          </a:p>
          <a:p>
            <a:r>
              <a:rPr lang="ko-KR" altLang="en-US" dirty="0">
                <a:solidFill>
                  <a:schemeClr val="tx1"/>
                </a:solidFill>
              </a:rPr>
              <a:t>대포의 살상 능력은 </a:t>
            </a:r>
            <a:r>
              <a:rPr lang="en-US" altLang="ko-KR" dirty="0">
                <a:solidFill>
                  <a:schemeClr val="tx1"/>
                </a:solidFill>
              </a:rPr>
              <a:t>10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" name="슬라이드 번호 개체 틀 1"/>
          <p:cNvSpPr txBox="1">
            <a:spLocks/>
          </p:cNvSpPr>
          <p:nvPr/>
        </p:nvSpPr>
        <p:spPr>
          <a:xfrm>
            <a:off x="152400" y="1424622"/>
            <a:ext cx="533400" cy="244476"/>
          </a:xfrm>
          <a:prstGeom prst="rect">
            <a:avLst/>
          </a:prstGeom>
        </p:spPr>
        <p:txBody>
          <a:bodyPr vert="horz" anchor="ctr" anchorCtr="0">
            <a:normAutofit fontScale="85000" lnSpcReduction="20000"/>
          </a:bodyPr>
          <a:lstStyle>
            <a:defPPr>
              <a:defRPr lang="ko-KR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A6BD2C2-3D3B-4E94-BD92-61B02C5F4DEE}" type="slidenum">
              <a:rPr lang="ko-KR" altLang="en-US" smtClean="0"/>
              <a:pPr/>
              <a:t>41</a:t>
            </a:fld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590321" y="1939270"/>
            <a:ext cx="3682575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200" b="1" dirty="0"/>
              <a:t>class Weapon </a:t>
            </a:r>
            <a:r>
              <a:rPr lang="en-US" altLang="ko-KR" sz="1200" dirty="0"/>
              <a:t>{</a:t>
            </a:r>
          </a:p>
          <a:p>
            <a:pPr defTabSz="180000"/>
            <a:r>
              <a:rPr lang="en-US" altLang="ko-KR" sz="1200" dirty="0" smtClean="0"/>
              <a:t>	protected </a:t>
            </a:r>
            <a:r>
              <a:rPr lang="en-US" altLang="ko-KR" sz="1200" dirty="0" err="1"/>
              <a:t>int</a:t>
            </a:r>
            <a:r>
              <a:rPr lang="en-US" altLang="ko-KR" sz="1200" dirty="0"/>
              <a:t> </a:t>
            </a:r>
            <a:r>
              <a:rPr lang="en-US" altLang="ko-KR" sz="1200" b="1" dirty="0"/>
              <a:t>fire() </a:t>
            </a:r>
            <a:r>
              <a:rPr lang="en-US" altLang="ko-KR" sz="1200" dirty="0"/>
              <a:t>{</a:t>
            </a:r>
          </a:p>
          <a:p>
            <a:pPr defTabSz="180000"/>
            <a:r>
              <a:rPr lang="en-US" altLang="ko-KR" sz="1200" dirty="0" smtClean="0"/>
              <a:t>		return </a:t>
            </a:r>
            <a:r>
              <a:rPr lang="en-US" altLang="ko-KR" sz="1200" dirty="0"/>
              <a:t>1; // </a:t>
            </a:r>
            <a:r>
              <a:rPr lang="ko-KR" altLang="en-US" sz="1200" dirty="0"/>
              <a:t>무기는 기본적으로 한 명만 살상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/>
              <a:t>}</a:t>
            </a:r>
            <a:endParaRPr lang="ko-KR" altLang="en-US" sz="1200" dirty="0"/>
          </a:p>
        </p:txBody>
      </p:sp>
      <p:sp>
        <p:nvSpPr>
          <p:cNvPr id="11" name="직사각형 10"/>
          <p:cNvSpPr/>
          <p:nvPr/>
        </p:nvSpPr>
        <p:spPr>
          <a:xfrm>
            <a:off x="524675" y="3284984"/>
            <a:ext cx="82413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대포를 구현하기 위해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Weapon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을 상속받는 </a:t>
            </a:r>
            <a:r>
              <a:rPr lang="en-US" altLang="ko-KR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Cannon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클래스를 작성하라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 Cannon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은 살상능력이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10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이다</a:t>
            </a:r>
            <a:r>
              <a:rPr lang="en-US" altLang="ko-KR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 fire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() </a:t>
            </a:r>
            <a:r>
              <a:rPr lang="ko-KR" altLang="en-US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메소드를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이에 맞게 </a:t>
            </a:r>
            <a:r>
              <a:rPr lang="ko-KR" altLang="en-US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오버라이딩하라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 main()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을 작성하여 </a:t>
            </a:r>
            <a:r>
              <a:rPr lang="ko-KR" altLang="en-US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오버라이딩을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테스트하라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96230" y="3880212"/>
            <a:ext cx="3676666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200" b="1" dirty="0"/>
              <a:t>class Cannon extends Weapon </a:t>
            </a:r>
            <a:r>
              <a:rPr lang="en-US" altLang="ko-KR" sz="1200" dirty="0"/>
              <a:t>{</a:t>
            </a:r>
          </a:p>
          <a:p>
            <a:pPr defTabSz="180000"/>
            <a:r>
              <a:rPr lang="en-US" altLang="ko-KR" sz="1200" dirty="0" smtClean="0"/>
              <a:t>	@</a:t>
            </a:r>
            <a:r>
              <a:rPr lang="en-US" altLang="ko-KR" sz="1200" dirty="0"/>
              <a:t>Override</a:t>
            </a:r>
          </a:p>
          <a:p>
            <a:pPr defTabSz="180000"/>
            <a:r>
              <a:rPr lang="en-US" altLang="ko-KR" sz="1200" dirty="0" smtClean="0"/>
              <a:t>	protected </a:t>
            </a:r>
            <a:r>
              <a:rPr lang="en-US" altLang="ko-KR" sz="1200" dirty="0" err="1"/>
              <a:t>int</a:t>
            </a:r>
            <a:r>
              <a:rPr lang="en-US" altLang="ko-KR" sz="1200" dirty="0"/>
              <a:t> </a:t>
            </a:r>
            <a:r>
              <a:rPr lang="en-US" altLang="ko-KR" sz="1200" b="1" dirty="0"/>
              <a:t>fire() </a:t>
            </a:r>
            <a:r>
              <a:rPr lang="en-US" altLang="ko-KR" sz="1200" dirty="0"/>
              <a:t>{ // </a:t>
            </a:r>
            <a:r>
              <a:rPr lang="ko-KR" altLang="en-US" sz="1200" dirty="0" err="1"/>
              <a:t>오버라이딩</a:t>
            </a:r>
            <a:endParaRPr lang="ko-KR" altLang="en-US" sz="1200" dirty="0"/>
          </a:p>
          <a:p>
            <a:pPr defTabSz="180000"/>
            <a:r>
              <a:rPr lang="en-US" altLang="ko-KR" sz="1200" dirty="0" smtClean="0"/>
              <a:t>		return </a:t>
            </a:r>
            <a:r>
              <a:rPr lang="en-US" altLang="ko-KR" sz="1200" dirty="0"/>
              <a:t>10; // </a:t>
            </a:r>
            <a:r>
              <a:rPr lang="ko-KR" altLang="en-US" sz="1200" dirty="0"/>
              <a:t>대포는 한 번에 </a:t>
            </a:r>
            <a:r>
              <a:rPr lang="en-US" altLang="ko-KR" sz="1200" dirty="0"/>
              <a:t>10</a:t>
            </a:r>
            <a:r>
              <a:rPr lang="ko-KR" altLang="en-US" sz="1200" dirty="0"/>
              <a:t>명을 살상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 smtClean="0"/>
              <a:t>}</a:t>
            </a:r>
            <a:endParaRPr lang="en-US" altLang="ko-KR" sz="1200" dirty="0"/>
          </a:p>
        </p:txBody>
      </p:sp>
      <p:sp>
        <p:nvSpPr>
          <p:cNvPr id="16" name="직사각형 15"/>
          <p:cNvSpPr/>
          <p:nvPr/>
        </p:nvSpPr>
        <p:spPr>
          <a:xfrm>
            <a:off x="4427984" y="3891507"/>
            <a:ext cx="4572000" cy="2123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200" b="1" dirty="0"/>
              <a:t>public class Overriding </a:t>
            </a:r>
            <a:r>
              <a:rPr lang="en-US" altLang="ko-KR" sz="1200" dirty="0"/>
              <a:t>{</a:t>
            </a:r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static void main(String[] </a:t>
            </a:r>
            <a:r>
              <a:rPr lang="en-US" altLang="ko-KR" sz="1200" dirty="0" err="1"/>
              <a:t>args</a:t>
            </a:r>
            <a:r>
              <a:rPr lang="en-US" altLang="ko-KR" sz="1200" dirty="0"/>
              <a:t>) {</a:t>
            </a:r>
          </a:p>
          <a:p>
            <a:pPr defTabSz="180000"/>
            <a:r>
              <a:rPr lang="en-US" altLang="ko-KR" sz="1200" dirty="0" smtClean="0"/>
              <a:t>		Weapon </a:t>
            </a:r>
            <a:r>
              <a:rPr lang="en-US" altLang="ko-KR" sz="1200" dirty="0" err="1"/>
              <a:t>weapon</a:t>
            </a:r>
            <a:r>
              <a:rPr lang="en-US" altLang="ko-KR" sz="1200" dirty="0"/>
              <a:t>;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b="1" dirty="0" smtClean="0"/>
              <a:t>weapon </a:t>
            </a:r>
            <a:r>
              <a:rPr lang="en-US" altLang="ko-KR" sz="1200" b="1" dirty="0"/>
              <a:t>= new Weapon();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System.out.println</a:t>
            </a:r>
            <a:r>
              <a:rPr lang="en-US" altLang="ko-KR" sz="1200" dirty="0"/>
              <a:t>("</a:t>
            </a:r>
            <a:r>
              <a:rPr lang="ko-KR" altLang="en-US" sz="1200" dirty="0"/>
              <a:t>기본 무기의 살상 능력은 </a:t>
            </a:r>
            <a:r>
              <a:rPr lang="en-US" altLang="ko-KR" sz="1200" dirty="0"/>
              <a:t>" + </a:t>
            </a:r>
            <a:endParaRPr lang="en-US" altLang="ko-KR" sz="1200" dirty="0" smtClean="0"/>
          </a:p>
          <a:p>
            <a:pPr defTabSz="180000"/>
            <a:r>
              <a:rPr lang="en-US" altLang="ko-KR" sz="1200" dirty="0"/>
              <a:t>	</a:t>
            </a:r>
            <a:r>
              <a:rPr lang="en-US" altLang="ko-KR" sz="1200" dirty="0" smtClean="0"/>
              <a:t>									</a:t>
            </a:r>
            <a:r>
              <a:rPr lang="en-US" altLang="ko-KR" sz="1200" b="1" dirty="0" err="1" smtClean="0"/>
              <a:t>weapon.fire</a:t>
            </a:r>
            <a:r>
              <a:rPr lang="en-US" altLang="ko-KR" sz="1200" b="1" dirty="0"/>
              <a:t>()</a:t>
            </a:r>
            <a:r>
              <a:rPr lang="en-US" altLang="ko-KR" sz="1200" dirty="0"/>
              <a:t>);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b="1" dirty="0" smtClean="0"/>
              <a:t>weapon </a:t>
            </a:r>
            <a:r>
              <a:rPr lang="en-US" altLang="ko-KR" sz="1200" b="1" dirty="0"/>
              <a:t>= new Cannon();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System.out.println</a:t>
            </a:r>
            <a:r>
              <a:rPr lang="en-US" altLang="ko-KR" sz="1200" dirty="0"/>
              <a:t>("</a:t>
            </a:r>
            <a:r>
              <a:rPr lang="ko-KR" altLang="en-US" sz="1200" dirty="0"/>
              <a:t>대포의 살상 능력은 </a:t>
            </a:r>
            <a:r>
              <a:rPr lang="en-US" altLang="ko-KR" sz="1200" dirty="0"/>
              <a:t>" + </a:t>
            </a:r>
            <a:endParaRPr lang="en-US" altLang="ko-KR" sz="1200" dirty="0" smtClean="0"/>
          </a:p>
          <a:p>
            <a:pPr defTabSz="180000"/>
            <a:r>
              <a:rPr lang="en-US" altLang="ko-KR" sz="1200" dirty="0"/>
              <a:t>	</a:t>
            </a:r>
            <a:r>
              <a:rPr lang="en-US" altLang="ko-KR" sz="1200" dirty="0" smtClean="0"/>
              <a:t>									</a:t>
            </a:r>
            <a:r>
              <a:rPr lang="en-US" altLang="ko-KR" sz="1200" b="1" dirty="0" err="1" smtClean="0"/>
              <a:t>weapon.fire</a:t>
            </a:r>
            <a:r>
              <a:rPr lang="en-US" altLang="ko-KR" sz="1200" b="1" dirty="0"/>
              <a:t>()</a:t>
            </a:r>
            <a:r>
              <a:rPr lang="en-US" altLang="ko-KR" sz="1200" dirty="0"/>
              <a:t>);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/>
              <a:t>}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17363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오버라이딩</a:t>
            </a:r>
            <a:r>
              <a:rPr lang="ko-KR" altLang="en-US" dirty="0" smtClean="0"/>
              <a:t> </a:t>
            </a:r>
            <a:r>
              <a:rPr lang="en-US" altLang="ko-KR" dirty="0" smtClean="0"/>
              <a:t>vs. </a:t>
            </a:r>
            <a:r>
              <a:rPr lang="ko-KR" altLang="en-US" dirty="0" smtClean="0"/>
              <a:t>오버로딩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42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075" y="1700808"/>
            <a:ext cx="6747505" cy="309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2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추상 메소드와 추상 클래스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추상 </a:t>
            </a:r>
            <a:r>
              <a:rPr lang="ko-KR" altLang="en-US" dirty="0" err="1" smtClean="0"/>
              <a:t>메소드</a:t>
            </a:r>
            <a:r>
              <a:rPr lang="en-US" altLang="ko-KR" dirty="0" smtClean="0"/>
              <a:t>(abstract method)</a:t>
            </a:r>
          </a:p>
          <a:p>
            <a:pPr lvl="1"/>
            <a:r>
              <a:rPr lang="ko-KR" altLang="en-US" dirty="0" smtClean="0"/>
              <a:t>선언되어 있으나 구현되어 있지 않은 </a:t>
            </a:r>
            <a:r>
              <a:rPr lang="ko-KR" altLang="en-US" dirty="0" err="1" smtClean="0"/>
              <a:t>메소드</a:t>
            </a:r>
            <a:r>
              <a:rPr lang="en-US" altLang="ko-KR" dirty="0" smtClean="0"/>
              <a:t>, abstract</a:t>
            </a:r>
            <a:r>
              <a:rPr lang="ko-KR" altLang="en-US" dirty="0" smtClean="0"/>
              <a:t>로 선언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r>
              <a:rPr lang="ko-KR" altLang="en-US" dirty="0" smtClean="0"/>
              <a:t>추상 </a:t>
            </a:r>
            <a:r>
              <a:rPr lang="ko-KR" altLang="en-US" dirty="0" err="1" smtClean="0"/>
              <a:t>메소드는</a:t>
            </a:r>
            <a:r>
              <a:rPr lang="ko-KR" altLang="en-US" dirty="0" smtClean="0"/>
              <a:t> 서브 클래스에서 </a:t>
            </a:r>
            <a:r>
              <a:rPr lang="ko-KR" altLang="en-US" dirty="0" err="1" smtClean="0"/>
              <a:t>오버라이딩하여</a:t>
            </a:r>
            <a:r>
              <a:rPr lang="ko-KR" altLang="en-US" dirty="0" smtClean="0"/>
              <a:t> 구현해야 함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추상 클래스</a:t>
            </a:r>
            <a:r>
              <a:rPr lang="en-US" altLang="ko-KR" dirty="0" smtClean="0"/>
              <a:t>(abstract class)</a:t>
            </a:r>
            <a:r>
              <a:rPr lang="ko-KR" altLang="en-US" dirty="0" smtClean="0"/>
              <a:t>의 </a:t>
            </a:r>
            <a:r>
              <a:rPr lang="en-US" altLang="ko-KR" dirty="0" smtClean="0"/>
              <a:t>2</a:t>
            </a:r>
            <a:r>
              <a:rPr lang="ko-KR" altLang="en-US" dirty="0" smtClean="0"/>
              <a:t>종류</a:t>
            </a:r>
            <a:endParaRPr lang="en-US" altLang="ko-KR" dirty="0" smtClean="0"/>
          </a:p>
          <a:p>
            <a:pPr marL="365760" lvl="1" indent="0">
              <a:buNone/>
            </a:pPr>
            <a:r>
              <a:rPr lang="en-US" altLang="ko-KR" dirty="0" smtClean="0"/>
              <a:t>1. </a:t>
            </a:r>
            <a:r>
              <a:rPr lang="ko-KR" altLang="en-US" dirty="0" smtClean="0"/>
              <a:t>추상 </a:t>
            </a:r>
            <a:r>
              <a:rPr lang="ko-KR" altLang="en-US" dirty="0" err="1" smtClean="0"/>
              <a:t>메소드를</a:t>
            </a:r>
            <a:r>
              <a:rPr lang="ko-KR" altLang="en-US" dirty="0" smtClean="0"/>
              <a:t> 하나라도 가진 클래스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클래스 앞에 반드시 </a:t>
            </a:r>
            <a:r>
              <a:rPr lang="en-US" altLang="ko-KR" dirty="0" smtClean="0"/>
              <a:t>abstract</a:t>
            </a:r>
            <a:r>
              <a:rPr lang="ko-KR" altLang="en-US" dirty="0" smtClean="0"/>
              <a:t>라고 선언해야 함</a:t>
            </a:r>
            <a:endParaRPr lang="en-US" altLang="ko-KR" dirty="0" smtClean="0"/>
          </a:p>
          <a:p>
            <a:pPr marL="365760" lvl="1" indent="0">
              <a:buNone/>
            </a:pPr>
            <a:r>
              <a:rPr lang="en-US" altLang="ko-KR" dirty="0" smtClean="0"/>
              <a:t>2. </a:t>
            </a:r>
            <a:r>
              <a:rPr lang="ko-KR" altLang="en-US" dirty="0" smtClean="0"/>
              <a:t>추상 </a:t>
            </a:r>
            <a:r>
              <a:rPr lang="ko-KR" altLang="en-US" dirty="0" err="1" smtClean="0"/>
              <a:t>메소드가</a:t>
            </a:r>
            <a:r>
              <a:rPr lang="ko-KR" altLang="en-US" dirty="0" smtClean="0"/>
              <a:t> 하나도 없지만 </a:t>
            </a:r>
            <a:r>
              <a:rPr lang="en-US" altLang="ko-KR" dirty="0" smtClean="0"/>
              <a:t>abstract</a:t>
            </a:r>
            <a:r>
              <a:rPr lang="ko-KR" altLang="en-US" dirty="0"/>
              <a:t>로 선언된 </a:t>
            </a:r>
            <a:r>
              <a:rPr lang="ko-KR" altLang="en-US" dirty="0" smtClean="0"/>
              <a:t>클래스</a:t>
            </a:r>
            <a:endParaRPr lang="en-US" altLang="ko-KR" dirty="0" smtClean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43</a:t>
            </a:fld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1403648" y="2176118"/>
            <a:ext cx="4572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400" dirty="0"/>
              <a:t>public abstract String </a:t>
            </a:r>
            <a:r>
              <a:rPr lang="en-US" altLang="ko-KR" sz="1400" dirty="0" err="1"/>
              <a:t>getName</a:t>
            </a:r>
            <a:r>
              <a:rPr lang="en-US" altLang="ko-KR" sz="1400" dirty="0"/>
              <a:t>();</a:t>
            </a:r>
          </a:p>
          <a:p>
            <a:pPr defTabSz="180000"/>
            <a:r>
              <a:rPr lang="en-US" altLang="ko-KR" sz="1400" dirty="0"/>
              <a:t>public abstract void </a:t>
            </a:r>
            <a:r>
              <a:rPr lang="en-US" altLang="ko-KR" sz="1400" dirty="0" err="1"/>
              <a:t>setName</a:t>
            </a:r>
            <a:r>
              <a:rPr lang="en-US" altLang="ko-KR" sz="1400" dirty="0"/>
              <a:t>(String s);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34513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2 </a:t>
            </a:r>
            <a:r>
              <a:rPr lang="ko-KR" altLang="en-US" dirty="0" smtClean="0"/>
              <a:t>가지 종류의 추상 클래스 사례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3976" y="1584056"/>
            <a:ext cx="4460232" cy="16619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180000"/>
            <a:r>
              <a:rPr lang="en-US" altLang="ko-KR" sz="1400" dirty="0"/>
              <a:t>// </a:t>
            </a:r>
            <a:r>
              <a:rPr lang="en-US" altLang="ko-KR" sz="1400" dirty="0" smtClean="0"/>
              <a:t>1. </a:t>
            </a:r>
            <a:r>
              <a:rPr lang="ko-KR" altLang="en-US" sz="1400" dirty="0" smtClean="0"/>
              <a:t>추상 </a:t>
            </a:r>
            <a:r>
              <a:rPr lang="ko-KR" altLang="en-US" sz="1400" dirty="0" err="1"/>
              <a:t>메소드를</a:t>
            </a:r>
            <a:r>
              <a:rPr lang="ko-KR" altLang="en-US" sz="1400" dirty="0"/>
              <a:t> </a:t>
            </a:r>
            <a:r>
              <a:rPr lang="ko-KR" altLang="en-US" sz="1400" dirty="0" smtClean="0"/>
              <a:t>포함하는 추상 클래스</a:t>
            </a:r>
            <a:endParaRPr lang="en-US" altLang="ko-KR" sz="1400" dirty="0" smtClean="0"/>
          </a:p>
          <a:p>
            <a:pPr defTabSz="180000"/>
            <a:endParaRPr lang="en-US" altLang="ko-KR" sz="1400" b="1" dirty="0" smtClean="0"/>
          </a:p>
          <a:p>
            <a:pPr defTabSz="180000"/>
            <a:r>
              <a:rPr lang="en-US" altLang="ko-KR" sz="1400" b="1" dirty="0"/>
              <a:t>abstract </a:t>
            </a:r>
            <a:r>
              <a:rPr lang="en-US" altLang="ko-KR" sz="1400" dirty="0"/>
              <a:t>class Shape { </a:t>
            </a:r>
            <a:r>
              <a:rPr lang="en-US" altLang="ko-KR" sz="1400" b="1" dirty="0"/>
              <a:t>// </a:t>
            </a:r>
            <a:r>
              <a:rPr lang="ko-KR" altLang="en-US" sz="1400" b="1" dirty="0"/>
              <a:t>추상 클래스 선언</a:t>
            </a:r>
          </a:p>
          <a:p>
            <a:pPr defTabSz="180000"/>
            <a:r>
              <a:rPr lang="en-US" altLang="ko-KR" sz="1400" dirty="0" smtClean="0"/>
              <a:t>	public </a:t>
            </a:r>
            <a:r>
              <a:rPr lang="en-US" altLang="ko-KR" sz="1400" dirty="0"/>
              <a:t>Shape() { }</a:t>
            </a:r>
          </a:p>
          <a:p>
            <a:pPr defTabSz="180000"/>
            <a:r>
              <a:rPr lang="en-US" altLang="ko-KR" sz="1400" dirty="0" smtClean="0"/>
              <a:t>	public </a:t>
            </a:r>
            <a:r>
              <a:rPr lang="en-US" altLang="ko-KR" sz="1400" dirty="0"/>
              <a:t>void paint() { draw(); }</a:t>
            </a:r>
          </a:p>
          <a:p>
            <a:pPr defTabSz="180000"/>
            <a:r>
              <a:rPr lang="en-US" altLang="ko-KR" sz="1400" dirty="0" smtClean="0"/>
              <a:t>	</a:t>
            </a:r>
            <a:r>
              <a:rPr lang="en-US" altLang="ko-KR" sz="1400" b="1" dirty="0" smtClean="0"/>
              <a:t>abstract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public void draw(); </a:t>
            </a:r>
            <a:r>
              <a:rPr lang="en-US" altLang="ko-KR" sz="1400" b="1" dirty="0"/>
              <a:t>// </a:t>
            </a:r>
            <a:r>
              <a:rPr lang="ko-KR" altLang="en-US" sz="1400" b="1" dirty="0"/>
              <a:t>추상 </a:t>
            </a:r>
            <a:r>
              <a:rPr lang="ko-KR" altLang="en-US" sz="1400" b="1" dirty="0" err="1" smtClean="0"/>
              <a:t>메소드</a:t>
            </a:r>
            <a:endParaRPr lang="ko-KR" altLang="en-US" sz="1400" b="1" dirty="0"/>
          </a:p>
          <a:p>
            <a:pPr defTabSz="180000"/>
            <a:r>
              <a:rPr lang="en-US" altLang="ko-KR" sz="1400" dirty="0"/>
              <a:t>}</a:t>
            </a:r>
            <a:endParaRPr lang="en-US" altLang="ko-KR" sz="1400" dirty="0" smtClean="0"/>
          </a:p>
        </p:txBody>
      </p:sp>
      <p:sp>
        <p:nvSpPr>
          <p:cNvPr id="7" name="직사각형 6"/>
          <p:cNvSpPr/>
          <p:nvPr/>
        </p:nvSpPr>
        <p:spPr>
          <a:xfrm>
            <a:off x="1983976" y="3557334"/>
            <a:ext cx="4460231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400" dirty="0"/>
              <a:t>// </a:t>
            </a:r>
            <a:r>
              <a:rPr lang="en-US" altLang="ko-KR" sz="1400" dirty="0" smtClean="0"/>
              <a:t>2. </a:t>
            </a:r>
            <a:r>
              <a:rPr lang="ko-KR" altLang="en-US" sz="1400" dirty="0" smtClean="0"/>
              <a:t>추상 </a:t>
            </a:r>
            <a:r>
              <a:rPr lang="ko-KR" altLang="en-US" sz="1400" dirty="0" err="1"/>
              <a:t>메소드</a:t>
            </a:r>
            <a:r>
              <a:rPr lang="ko-KR" altLang="en-US" sz="1400" dirty="0"/>
              <a:t> 없는 추상 클래스</a:t>
            </a:r>
            <a:endParaRPr lang="en-US" altLang="ko-KR" sz="1400" dirty="0"/>
          </a:p>
          <a:p>
            <a:pPr defTabSz="180000"/>
            <a:endParaRPr lang="ko-KR" altLang="en-US" sz="1400" dirty="0"/>
          </a:p>
          <a:p>
            <a:pPr defTabSz="180000"/>
            <a:r>
              <a:rPr lang="en-US" altLang="ko-KR" sz="1400" b="1" dirty="0"/>
              <a:t>abstract</a:t>
            </a:r>
            <a:r>
              <a:rPr lang="en-US" altLang="ko-KR" sz="1400" dirty="0"/>
              <a:t> class </a:t>
            </a:r>
            <a:r>
              <a:rPr lang="en-US" altLang="ko-KR" sz="1400" dirty="0" err="1"/>
              <a:t>MyComponent</a:t>
            </a:r>
            <a:r>
              <a:rPr lang="en-US" altLang="ko-KR" sz="1400" dirty="0"/>
              <a:t> { </a:t>
            </a:r>
            <a:r>
              <a:rPr lang="en-US" altLang="ko-KR" sz="1400" b="1" dirty="0"/>
              <a:t>// </a:t>
            </a:r>
            <a:r>
              <a:rPr lang="ko-KR" altLang="en-US" sz="1400" b="1" dirty="0"/>
              <a:t>추상 클래스 선언</a:t>
            </a:r>
          </a:p>
          <a:p>
            <a:pPr defTabSz="180000"/>
            <a:r>
              <a:rPr lang="en-US" altLang="ko-KR" sz="1400" dirty="0" smtClean="0"/>
              <a:t>	String </a:t>
            </a:r>
            <a:r>
              <a:rPr lang="en-US" altLang="ko-KR" sz="1400" dirty="0"/>
              <a:t>name;</a:t>
            </a:r>
          </a:p>
          <a:p>
            <a:pPr defTabSz="180000"/>
            <a:r>
              <a:rPr lang="en-US" altLang="ko-KR" sz="1400" dirty="0" smtClean="0"/>
              <a:t>	public </a:t>
            </a:r>
            <a:r>
              <a:rPr lang="en-US" altLang="ko-KR" sz="1400" dirty="0"/>
              <a:t>void load(String name) {</a:t>
            </a:r>
          </a:p>
          <a:p>
            <a:pPr defTabSz="180000"/>
            <a:r>
              <a:rPr lang="en-US" altLang="ko-KR" sz="1400" dirty="0" smtClean="0"/>
              <a:t>		this.name </a:t>
            </a:r>
            <a:r>
              <a:rPr lang="en-US" altLang="ko-KR" sz="1400" dirty="0"/>
              <a:t>= name;</a:t>
            </a:r>
          </a:p>
          <a:p>
            <a:pPr defTabSz="180000"/>
            <a:r>
              <a:rPr lang="en-US" altLang="ko-KR" sz="1400" dirty="0" smtClean="0"/>
              <a:t>	}</a:t>
            </a:r>
            <a:endParaRPr lang="en-US" altLang="ko-KR" sz="1400" dirty="0"/>
          </a:p>
          <a:p>
            <a:pPr defTabSz="180000"/>
            <a:r>
              <a:rPr lang="en-US" altLang="ko-KR" sz="1400" dirty="0"/>
              <a:t>}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411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추상 클래스는 객체를 생성할 수 없다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45</a:t>
            </a:fld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827584" y="1484784"/>
            <a:ext cx="8064896" cy="24622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400" dirty="0" err="1" smtClean="0"/>
              <a:t>abstrct</a:t>
            </a:r>
            <a:r>
              <a:rPr lang="en-US" altLang="ko-KR" sz="1400" dirty="0" smtClean="0"/>
              <a:t> class Shape {</a:t>
            </a:r>
          </a:p>
          <a:p>
            <a:pPr defTabSz="180000"/>
            <a:r>
              <a:rPr lang="en-US" altLang="ko-KR" sz="1400" dirty="0"/>
              <a:t>	</a:t>
            </a:r>
            <a:r>
              <a:rPr lang="en-US" altLang="ko-KR" sz="1400" dirty="0" smtClean="0"/>
              <a:t>…</a:t>
            </a:r>
          </a:p>
          <a:p>
            <a:pPr defTabSz="180000"/>
            <a:r>
              <a:rPr lang="en-US" altLang="ko-KR" sz="1400" dirty="0" smtClean="0"/>
              <a:t>}</a:t>
            </a:r>
          </a:p>
          <a:p>
            <a:pPr defTabSz="180000"/>
            <a:endParaRPr lang="en-US" altLang="ko-KR" sz="1400" dirty="0" smtClean="0"/>
          </a:p>
          <a:p>
            <a:pPr defTabSz="180000"/>
            <a:r>
              <a:rPr lang="en-US" altLang="ko-KR" sz="1400" dirty="0" smtClean="0"/>
              <a:t>public </a:t>
            </a:r>
            <a:r>
              <a:rPr lang="en-US" altLang="ko-KR" sz="1400" dirty="0"/>
              <a:t>class </a:t>
            </a:r>
            <a:r>
              <a:rPr lang="en-US" altLang="ko-KR" sz="1400" dirty="0" err="1"/>
              <a:t>AbstractError</a:t>
            </a:r>
            <a:r>
              <a:rPr lang="en-US" altLang="ko-KR" sz="1400" dirty="0"/>
              <a:t> {</a:t>
            </a:r>
          </a:p>
          <a:p>
            <a:pPr defTabSz="180000"/>
            <a:r>
              <a:rPr lang="en-US" altLang="ko-KR" sz="1400" dirty="0" smtClean="0"/>
              <a:t>	public </a:t>
            </a:r>
            <a:r>
              <a:rPr lang="en-US" altLang="ko-KR" sz="1400" dirty="0"/>
              <a:t>static void main(String [] </a:t>
            </a:r>
            <a:r>
              <a:rPr lang="en-US" altLang="ko-KR" sz="1400" dirty="0" err="1"/>
              <a:t>args</a:t>
            </a:r>
            <a:r>
              <a:rPr lang="en-US" altLang="ko-KR" sz="1400" dirty="0"/>
              <a:t>) {</a:t>
            </a:r>
          </a:p>
          <a:p>
            <a:pPr defTabSz="180000"/>
            <a:r>
              <a:rPr lang="en-US" altLang="ko-KR" sz="1400" dirty="0" smtClean="0"/>
              <a:t>		Shape </a:t>
            </a:r>
            <a:r>
              <a:rPr lang="en-US" altLang="ko-KR" sz="1400" dirty="0" err="1"/>
              <a:t>shape</a:t>
            </a:r>
            <a:r>
              <a:rPr lang="en-US" altLang="ko-KR" sz="1400" dirty="0"/>
              <a:t>;</a:t>
            </a:r>
          </a:p>
          <a:p>
            <a:pPr defTabSz="180000"/>
            <a:r>
              <a:rPr lang="en-US" altLang="ko-KR" sz="1400" dirty="0" smtClean="0"/>
              <a:t>		shape </a:t>
            </a:r>
            <a:r>
              <a:rPr lang="en-US" altLang="ko-KR" sz="1400" dirty="0"/>
              <a:t>= </a:t>
            </a:r>
            <a:r>
              <a:rPr lang="en-US" altLang="ko-KR" sz="1400" b="1" dirty="0"/>
              <a:t>new Shape();</a:t>
            </a:r>
            <a:r>
              <a:rPr lang="en-US" altLang="ko-KR" sz="1400" dirty="0"/>
              <a:t> // </a:t>
            </a:r>
            <a:r>
              <a:rPr lang="ko-KR" altLang="en-US" sz="1400" dirty="0"/>
              <a:t>컴파일 오류</a:t>
            </a:r>
            <a:r>
              <a:rPr lang="en-US" altLang="ko-KR" sz="1400" dirty="0"/>
              <a:t>. </a:t>
            </a:r>
            <a:r>
              <a:rPr lang="ko-KR" altLang="en-US" sz="1400" dirty="0"/>
              <a:t>추상 클래스 </a:t>
            </a:r>
            <a:r>
              <a:rPr lang="en-US" altLang="ko-KR" sz="1400" dirty="0"/>
              <a:t>Shape</a:t>
            </a:r>
            <a:r>
              <a:rPr lang="ko-KR" altLang="en-US" sz="1400" dirty="0"/>
              <a:t>의 객체를 생성할 수 없다</a:t>
            </a:r>
            <a:r>
              <a:rPr lang="en-US" altLang="ko-KR" sz="1400" dirty="0"/>
              <a:t>.</a:t>
            </a:r>
          </a:p>
          <a:p>
            <a:pPr defTabSz="180000"/>
            <a:r>
              <a:rPr lang="en-US" altLang="ko-KR" sz="1400" dirty="0" smtClean="0"/>
              <a:t>		...</a:t>
            </a:r>
            <a:endParaRPr lang="en-US" altLang="ko-KR" sz="1400" dirty="0"/>
          </a:p>
          <a:p>
            <a:pPr defTabSz="180000"/>
            <a:r>
              <a:rPr lang="en-US" altLang="ko-KR" sz="1400" dirty="0" smtClean="0"/>
              <a:t>	}</a:t>
            </a:r>
            <a:endParaRPr lang="en-US" altLang="ko-KR" sz="1400" dirty="0"/>
          </a:p>
          <a:p>
            <a:pPr defTabSz="180000"/>
            <a:r>
              <a:rPr lang="en-US" altLang="ko-KR" sz="1400" dirty="0"/>
              <a:t>}</a:t>
            </a:r>
            <a:endParaRPr lang="ko-KR" altLang="en-US" sz="1400" dirty="0"/>
          </a:p>
        </p:txBody>
      </p:sp>
      <p:sp>
        <p:nvSpPr>
          <p:cNvPr id="6" name="자유형 5"/>
          <p:cNvSpPr/>
          <p:nvPr/>
        </p:nvSpPr>
        <p:spPr>
          <a:xfrm>
            <a:off x="303148" y="3140969"/>
            <a:ext cx="913107" cy="1800200"/>
          </a:xfrm>
          <a:custGeom>
            <a:avLst/>
            <a:gdLst>
              <a:gd name="connsiteX0" fmla="*/ 782703 w 954153"/>
              <a:gd name="connsiteY0" fmla="*/ 1171575 h 1218152"/>
              <a:gd name="connsiteX1" fmla="*/ 725553 w 954153"/>
              <a:gd name="connsiteY1" fmla="*/ 1143000 h 1218152"/>
              <a:gd name="connsiteX2" fmla="*/ 1653 w 954153"/>
              <a:gd name="connsiteY2" fmla="*/ 466725 h 1218152"/>
              <a:gd name="connsiteX3" fmla="*/ 954153 w 954153"/>
              <a:gd name="connsiteY3" fmla="*/ 0 h 121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4153" h="1218152">
                <a:moveTo>
                  <a:pt x="782703" y="1171575"/>
                </a:moveTo>
                <a:cubicBezTo>
                  <a:pt x="819215" y="1216025"/>
                  <a:pt x="855728" y="1260475"/>
                  <a:pt x="725553" y="1143000"/>
                </a:cubicBezTo>
                <a:cubicBezTo>
                  <a:pt x="595378" y="1025525"/>
                  <a:pt x="-36447" y="657225"/>
                  <a:pt x="1653" y="466725"/>
                </a:cubicBezTo>
                <a:cubicBezTo>
                  <a:pt x="39753" y="276225"/>
                  <a:pt x="496953" y="138112"/>
                  <a:pt x="954153" y="0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797152"/>
            <a:ext cx="6946186" cy="116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966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추상 클래스의 상속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ko-KR" altLang="en-US" dirty="0" smtClean="0"/>
              <a:t>추상 클래스의 상속 </a:t>
            </a:r>
            <a:r>
              <a:rPr lang="en-US" altLang="ko-KR" dirty="0" smtClean="0"/>
              <a:t>2 </a:t>
            </a:r>
            <a:r>
              <a:rPr lang="ko-KR" altLang="en-US" dirty="0" smtClean="0"/>
              <a:t>가지 경우</a:t>
            </a:r>
            <a:endParaRPr lang="en-US" altLang="ko-KR" dirty="0" smtClean="0"/>
          </a:p>
          <a:p>
            <a:pPr marL="365760" lvl="1" indent="0">
              <a:buNone/>
            </a:pPr>
            <a:r>
              <a:rPr lang="en-US" altLang="ko-KR" dirty="0" smtClean="0"/>
              <a:t>1. </a:t>
            </a:r>
            <a:r>
              <a:rPr lang="ko-KR" altLang="en-US" dirty="0" smtClean="0"/>
              <a:t>추상 클래스의 단순 상속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추상 클래스를 상속받아</a:t>
            </a:r>
            <a:r>
              <a:rPr lang="en-US" altLang="ko-KR" dirty="0" smtClean="0"/>
              <a:t>,</a:t>
            </a:r>
            <a:r>
              <a:rPr lang="ko-KR" altLang="en-US" dirty="0" smtClean="0"/>
              <a:t> 추상 </a:t>
            </a:r>
            <a:r>
              <a:rPr lang="ko-KR" altLang="en-US" dirty="0" err="1" smtClean="0"/>
              <a:t>메소드를</a:t>
            </a:r>
            <a:r>
              <a:rPr lang="ko-KR" altLang="en-US" dirty="0" smtClean="0"/>
              <a:t> 구현하지 않으면 추상 클래스 됨 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서브 클래스도 </a:t>
            </a:r>
            <a:r>
              <a:rPr lang="en-US" altLang="ko-KR" dirty="0" smtClean="0"/>
              <a:t>abstract</a:t>
            </a:r>
            <a:r>
              <a:rPr lang="ko-KR" altLang="en-US" dirty="0" smtClean="0"/>
              <a:t>로 선언해야 함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marL="365760" lvl="1" indent="0">
              <a:buNone/>
            </a:pPr>
            <a:endParaRPr lang="en-US" altLang="ko-KR" dirty="0" smtClean="0"/>
          </a:p>
          <a:p>
            <a:pPr marL="365760" lvl="1" indent="0">
              <a:buNone/>
            </a:pPr>
            <a:r>
              <a:rPr lang="en-US" altLang="ko-KR" dirty="0" smtClean="0"/>
              <a:t>2. </a:t>
            </a:r>
            <a:r>
              <a:rPr lang="ko-KR" altLang="en-US" dirty="0" smtClean="0"/>
              <a:t>추상 클래스 구현 상속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서브 클래스에서 슈퍼 클래스의 추상 </a:t>
            </a:r>
            <a:r>
              <a:rPr lang="ko-KR" altLang="en-US" dirty="0" err="1" smtClean="0"/>
              <a:t>메소드</a:t>
            </a:r>
            <a:r>
              <a:rPr lang="ko-KR" altLang="en-US" dirty="0"/>
              <a:t> </a:t>
            </a:r>
            <a:r>
              <a:rPr lang="ko-KR" altLang="en-US" dirty="0" smtClean="0"/>
              <a:t>구현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오버라이딩</a:t>
            </a:r>
            <a:r>
              <a:rPr lang="en-US" altLang="ko-KR" dirty="0" smtClean="0"/>
              <a:t>)</a:t>
            </a:r>
          </a:p>
          <a:p>
            <a:pPr lvl="2"/>
            <a:r>
              <a:rPr lang="ko-KR" altLang="en-US" dirty="0" smtClean="0"/>
              <a:t>서브 클래스는 추상 클래스 아님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46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1619672" y="2852936"/>
            <a:ext cx="6533459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400" b="1" dirty="0"/>
              <a:t>abstract</a:t>
            </a:r>
            <a:r>
              <a:rPr lang="en-US" altLang="ko-KR" sz="1400" dirty="0"/>
              <a:t> </a:t>
            </a:r>
            <a:r>
              <a:rPr lang="en-US" altLang="ko-KR" sz="1400" b="1" dirty="0"/>
              <a:t>class Shape </a:t>
            </a:r>
            <a:r>
              <a:rPr lang="en-US" altLang="ko-KR" sz="1400" dirty="0"/>
              <a:t>{ // </a:t>
            </a:r>
            <a:r>
              <a:rPr lang="ko-KR" altLang="en-US" sz="1400" dirty="0"/>
              <a:t>추상 클래스</a:t>
            </a:r>
          </a:p>
          <a:p>
            <a:pPr defTabSz="180000"/>
            <a:r>
              <a:rPr lang="en-US" altLang="ko-KR" sz="1400" dirty="0" smtClean="0"/>
              <a:t>	public </a:t>
            </a:r>
            <a:r>
              <a:rPr lang="en-US" altLang="ko-KR" sz="1400" dirty="0"/>
              <a:t>Shape() { }</a:t>
            </a:r>
          </a:p>
          <a:p>
            <a:pPr defTabSz="180000"/>
            <a:r>
              <a:rPr lang="en-US" altLang="ko-KR" sz="1400" dirty="0" smtClean="0"/>
              <a:t>	public </a:t>
            </a:r>
            <a:r>
              <a:rPr lang="en-US" altLang="ko-KR" sz="1400" dirty="0"/>
              <a:t>void paint() { draw(); }</a:t>
            </a:r>
          </a:p>
          <a:p>
            <a:pPr defTabSz="180000"/>
            <a:r>
              <a:rPr lang="en-US" altLang="ko-KR" sz="1400" dirty="0" smtClean="0"/>
              <a:t>	</a:t>
            </a:r>
            <a:r>
              <a:rPr lang="en-US" altLang="ko-KR" sz="1400" b="1" dirty="0" smtClean="0"/>
              <a:t>abstract </a:t>
            </a:r>
            <a:r>
              <a:rPr lang="en-US" altLang="ko-KR" sz="1400" b="1" dirty="0"/>
              <a:t>public void draw(); </a:t>
            </a:r>
            <a:r>
              <a:rPr lang="en-US" altLang="ko-KR" sz="1400" dirty="0"/>
              <a:t>// </a:t>
            </a:r>
            <a:r>
              <a:rPr lang="ko-KR" altLang="en-US" sz="1400" dirty="0"/>
              <a:t>추상 </a:t>
            </a:r>
            <a:r>
              <a:rPr lang="ko-KR" altLang="en-US" sz="1400" dirty="0" err="1"/>
              <a:t>메소드</a:t>
            </a:r>
            <a:endParaRPr lang="ko-KR" altLang="en-US" sz="1400" dirty="0"/>
          </a:p>
          <a:p>
            <a:pPr defTabSz="180000"/>
            <a:r>
              <a:rPr lang="en-US" altLang="ko-KR" sz="1400" dirty="0"/>
              <a:t>}</a:t>
            </a:r>
          </a:p>
          <a:p>
            <a:pPr defTabSz="180000"/>
            <a:r>
              <a:rPr lang="en-US" altLang="ko-KR" sz="1400" b="1" dirty="0"/>
              <a:t>abstract</a:t>
            </a:r>
            <a:r>
              <a:rPr lang="en-US" altLang="ko-KR" sz="1400" dirty="0"/>
              <a:t> </a:t>
            </a:r>
            <a:r>
              <a:rPr lang="en-US" altLang="ko-KR" sz="1400" b="1" dirty="0"/>
              <a:t>class Line extends Shape </a:t>
            </a:r>
            <a:r>
              <a:rPr lang="en-US" altLang="ko-KR" sz="1400" dirty="0"/>
              <a:t>{ // </a:t>
            </a:r>
            <a:r>
              <a:rPr lang="ko-KR" altLang="en-US" sz="1400" dirty="0"/>
              <a:t>추상 클래스</a:t>
            </a:r>
            <a:r>
              <a:rPr lang="en-US" altLang="ko-KR" sz="1400" dirty="0"/>
              <a:t>. draw()</a:t>
            </a:r>
            <a:r>
              <a:rPr lang="ko-KR" altLang="en-US" sz="1400" dirty="0"/>
              <a:t>를 </a:t>
            </a:r>
            <a:r>
              <a:rPr lang="ko-KR" altLang="en-US" sz="1400" dirty="0" smtClean="0"/>
              <a:t>상속받기 때문</a:t>
            </a:r>
            <a:endParaRPr lang="ko-KR" altLang="en-US" sz="1400" dirty="0"/>
          </a:p>
          <a:p>
            <a:pPr defTabSz="180000"/>
            <a:r>
              <a:rPr lang="en-US" altLang="ko-KR" sz="1400" dirty="0" smtClean="0"/>
              <a:t>	public </a:t>
            </a:r>
            <a:r>
              <a:rPr lang="en-US" altLang="ko-KR" sz="1400" dirty="0"/>
              <a:t>String </a:t>
            </a:r>
            <a:r>
              <a:rPr lang="en-US" altLang="ko-KR" sz="1400" dirty="0" err="1"/>
              <a:t>toString</a:t>
            </a:r>
            <a:r>
              <a:rPr lang="en-US" altLang="ko-KR" sz="1400" dirty="0"/>
              <a:t>() { return "Line"; }</a:t>
            </a:r>
          </a:p>
          <a:p>
            <a:pPr defTabSz="180000"/>
            <a:r>
              <a:rPr lang="en-US" altLang="ko-KR" sz="1400" dirty="0"/>
              <a:t>}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38656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추상 클래스의 구현 및 활용 예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47</a:t>
            </a:fld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62" y="1772816"/>
            <a:ext cx="8286750" cy="418719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5004048" y="6159246"/>
            <a:ext cx="3785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dirty="0" err="1">
                <a:solidFill>
                  <a:srgbClr val="FF0000"/>
                </a:solidFill>
                <a:latin typeface="Consolas" panose="020B0609020204030204" pitchFamily="49" charset="0"/>
              </a:rPr>
              <a:t>drow</a:t>
            </a:r>
            <a:r>
              <a:rPr lang="en-US" altLang="ko-KR" sz="1100" dirty="0">
                <a:solidFill>
                  <a:srgbClr val="FF0000"/>
                </a:solidFill>
                <a:latin typeface="Consolas" panose="020B0609020204030204" pitchFamily="49" charset="0"/>
              </a:rPr>
              <a:t>()</a:t>
            </a:r>
            <a:r>
              <a:rPr lang="ko-KR" altLang="en-US" sz="1200" dirty="0" smtClean="0">
                <a:solidFill>
                  <a:srgbClr val="FF0000"/>
                </a:solidFill>
                <a:latin typeface="YDVYMjOStd12"/>
              </a:rPr>
              <a:t>라고 하면 컴파일 </a:t>
            </a:r>
            <a:r>
              <a:rPr lang="ko-KR" altLang="en-US" sz="1200" dirty="0">
                <a:solidFill>
                  <a:srgbClr val="FF0000"/>
                </a:solidFill>
                <a:latin typeface="YDVYMjOStd12"/>
              </a:rPr>
              <a:t>오류가 </a:t>
            </a:r>
            <a:r>
              <a:rPr lang="ko-KR" altLang="en-US" sz="1200" dirty="0" smtClean="0">
                <a:solidFill>
                  <a:srgbClr val="FF0000"/>
                </a:solidFill>
                <a:latin typeface="YDVYMjOStd12"/>
              </a:rPr>
              <a:t>발생</a:t>
            </a:r>
            <a:r>
              <a:rPr lang="en-US" altLang="ko-KR" sz="1200" dirty="0" smtClean="0">
                <a:solidFill>
                  <a:srgbClr val="FF0000"/>
                </a:solidFill>
                <a:latin typeface="YDVYMjOStd12"/>
              </a:rPr>
              <a:t>.</a:t>
            </a:r>
          </a:p>
          <a:p>
            <a:r>
              <a:rPr lang="ko-KR" altLang="en-US" sz="1200" dirty="0" smtClean="0">
                <a:solidFill>
                  <a:srgbClr val="FF0000"/>
                </a:solidFill>
                <a:latin typeface="YDVYMjOStd12"/>
              </a:rPr>
              <a:t>추상 </a:t>
            </a:r>
            <a:r>
              <a:rPr lang="ko-KR" altLang="en-US" sz="1200" dirty="0" err="1" smtClean="0">
                <a:solidFill>
                  <a:srgbClr val="FF0000"/>
                </a:solidFill>
                <a:latin typeface="YDVYMjOStd12"/>
              </a:rPr>
              <a:t>메소드</a:t>
            </a:r>
            <a:r>
              <a:rPr lang="ko-KR" altLang="en-US" sz="1200" dirty="0" smtClean="0">
                <a:solidFill>
                  <a:srgbClr val="FF0000"/>
                </a:solidFill>
                <a:latin typeface="YDVYMjOStd12"/>
              </a:rPr>
              <a:t> </a:t>
            </a:r>
            <a:r>
              <a:rPr lang="en-US" altLang="ko-KR" sz="1200" dirty="0" smtClean="0">
                <a:solidFill>
                  <a:srgbClr val="FF0000"/>
                </a:solidFill>
                <a:latin typeface="YDVYMjOStd12"/>
              </a:rPr>
              <a:t>draw()</a:t>
            </a:r>
            <a:r>
              <a:rPr lang="ko-KR" altLang="en-US" sz="1200" dirty="0" smtClean="0">
                <a:solidFill>
                  <a:srgbClr val="FF0000"/>
                </a:solidFill>
                <a:latin typeface="YDVYMjOStd12"/>
              </a:rPr>
              <a:t>를 구현하지 않았기 때문</a:t>
            </a:r>
            <a:endParaRPr lang="ko-KR" altLang="en-US" sz="1200" dirty="0">
              <a:solidFill>
                <a:srgbClr val="FF0000"/>
              </a:solidFill>
            </a:endParaRPr>
          </a:p>
        </p:txBody>
      </p:sp>
      <p:sp>
        <p:nvSpPr>
          <p:cNvPr id="17" name="자유형 16"/>
          <p:cNvSpPr/>
          <p:nvPr/>
        </p:nvSpPr>
        <p:spPr>
          <a:xfrm>
            <a:off x="5940152" y="5195695"/>
            <a:ext cx="1260756" cy="983112"/>
          </a:xfrm>
          <a:custGeom>
            <a:avLst/>
            <a:gdLst>
              <a:gd name="connsiteX0" fmla="*/ 39053 w 1360440"/>
              <a:gd name="connsiteY0" fmla="*/ 993683 h 993683"/>
              <a:gd name="connsiteX1" fmla="*/ 165906 w 1360440"/>
              <a:gd name="connsiteY1" fmla="*/ 285419 h 993683"/>
              <a:gd name="connsiteX2" fmla="*/ 1360440 w 1360440"/>
              <a:gd name="connsiteY2" fmla="*/ 0 h 993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0440" h="993683">
                <a:moveTo>
                  <a:pt x="39053" y="993683"/>
                </a:moveTo>
                <a:cubicBezTo>
                  <a:pt x="-7636" y="722358"/>
                  <a:pt x="-54325" y="451033"/>
                  <a:pt x="165906" y="285419"/>
                </a:cubicBezTo>
                <a:cubicBezTo>
                  <a:pt x="386137" y="119805"/>
                  <a:pt x="873288" y="59902"/>
                  <a:pt x="1360440" y="0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929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추상 클래스의 용도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설계와 </a:t>
            </a:r>
            <a:r>
              <a:rPr lang="ko-KR" altLang="en-US" dirty="0"/>
              <a:t>구현 분리</a:t>
            </a:r>
            <a:endParaRPr lang="en-US" altLang="ko-KR" dirty="0"/>
          </a:p>
          <a:p>
            <a:pPr lvl="1"/>
            <a:r>
              <a:rPr lang="ko-KR" altLang="en-US" dirty="0" smtClean="0"/>
              <a:t>슈퍼 </a:t>
            </a:r>
            <a:r>
              <a:rPr lang="ko-KR" altLang="en-US" dirty="0"/>
              <a:t>클래스에서는 </a:t>
            </a:r>
            <a:r>
              <a:rPr lang="ko-KR" altLang="en-US" dirty="0" smtClean="0"/>
              <a:t>개념 정의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서브 클래스마다 다른 구현이 필요한 </a:t>
            </a:r>
            <a:r>
              <a:rPr lang="ko-KR" altLang="en-US" dirty="0" err="1" smtClean="0"/>
              <a:t>메소드는</a:t>
            </a:r>
            <a:r>
              <a:rPr lang="ko-KR" altLang="en-US" dirty="0" smtClean="0"/>
              <a:t> 추상 </a:t>
            </a:r>
            <a:r>
              <a:rPr lang="ko-KR" altLang="en-US" dirty="0" err="1" smtClean="0"/>
              <a:t>메소드로</a:t>
            </a:r>
            <a:r>
              <a:rPr lang="ko-KR" altLang="en-US" dirty="0" smtClean="0"/>
              <a:t> 선언</a:t>
            </a:r>
            <a:endParaRPr lang="en-US" altLang="ko-KR" dirty="0"/>
          </a:p>
          <a:p>
            <a:pPr lvl="1"/>
            <a:r>
              <a:rPr lang="ko-KR" altLang="en-US" dirty="0" smtClean="0"/>
              <a:t>각 서브 </a:t>
            </a:r>
            <a:r>
              <a:rPr lang="ko-KR" altLang="en-US" dirty="0"/>
              <a:t>클래스에서 구체적 행위 </a:t>
            </a:r>
            <a:r>
              <a:rPr lang="ko-KR" altLang="en-US" dirty="0" smtClean="0"/>
              <a:t>구현</a:t>
            </a:r>
            <a:endParaRPr lang="en-US" altLang="ko-KR" dirty="0" smtClean="0"/>
          </a:p>
          <a:p>
            <a:pPr lvl="2"/>
            <a:r>
              <a:rPr lang="ko-KR" altLang="en-US" dirty="0"/>
              <a:t>서브 클래스마다 목적에 맞게 추상 </a:t>
            </a:r>
            <a:r>
              <a:rPr lang="ko-KR" altLang="en-US" dirty="0" err="1"/>
              <a:t>메소드</a:t>
            </a:r>
            <a:r>
              <a:rPr lang="ko-KR" altLang="en-US" dirty="0"/>
              <a:t> 다르게 구현</a:t>
            </a:r>
            <a:endParaRPr lang="en-US" altLang="ko-KR" dirty="0"/>
          </a:p>
          <a:p>
            <a:pPr lvl="1"/>
            <a:endParaRPr lang="en-US" altLang="ko-KR" dirty="0" smtClean="0"/>
          </a:p>
          <a:p>
            <a:r>
              <a:rPr lang="ko-KR" altLang="en-US" dirty="0" smtClean="0"/>
              <a:t>계층적 </a:t>
            </a:r>
            <a:r>
              <a:rPr lang="ko-KR" altLang="en-US" dirty="0"/>
              <a:t>상속 관계를 갖는 클래스 구조를 만들 때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03329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예제 </a:t>
            </a:r>
            <a:r>
              <a:rPr lang="en-US" altLang="ko-KR" dirty="0" smtClean="0"/>
              <a:t>5-7 : </a:t>
            </a:r>
            <a:r>
              <a:rPr lang="ko-KR" altLang="en-US" dirty="0" smtClean="0"/>
              <a:t>추상 클래스의</a:t>
            </a:r>
            <a:r>
              <a:rPr lang="en-US" altLang="ko-KR" dirty="0" smtClean="0"/>
              <a:t> </a:t>
            </a:r>
            <a:r>
              <a:rPr lang="ko-KR" altLang="en-US" dirty="0" smtClean="0"/>
              <a:t>구현 연습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9759" y="1916832"/>
            <a:ext cx="5214974" cy="13542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abstract </a:t>
            </a:r>
            <a:r>
              <a:rPr lang="en-US" altLang="ko-KR" sz="1600" dirty="0" smtClean="0"/>
              <a:t>class Calculator {</a:t>
            </a:r>
          </a:p>
          <a:p>
            <a:pPr lvl="1"/>
            <a:r>
              <a:rPr lang="fr-FR" altLang="ko-KR" sz="1600" dirty="0" smtClean="0"/>
              <a:t>public </a:t>
            </a:r>
            <a:r>
              <a:rPr lang="fr-FR" altLang="ko-KR" sz="1600" b="1" dirty="0" smtClean="0"/>
              <a:t>abstract</a:t>
            </a:r>
            <a:r>
              <a:rPr lang="fr-FR" altLang="ko-KR" sz="1600" dirty="0" smtClean="0"/>
              <a:t> int add(int a, int b);</a:t>
            </a:r>
          </a:p>
          <a:p>
            <a:pPr lvl="1"/>
            <a:r>
              <a:rPr lang="en-US" altLang="ko-KR" sz="1600" dirty="0" smtClean="0"/>
              <a:t>public </a:t>
            </a:r>
            <a:r>
              <a:rPr lang="en-US" altLang="ko-KR" sz="1600" b="1" dirty="0" smtClean="0"/>
              <a:t>abstract</a:t>
            </a:r>
            <a:r>
              <a:rPr lang="en-US" altLang="ko-KR" sz="1600" dirty="0" smtClean="0"/>
              <a:t> </a:t>
            </a:r>
            <a:r>
              <a:rPr lang="en-US" altLang="ko-KR" sz="1600" dirty="0" err="1" smtClean="0"/>
              <a:t>int</a:t>
            </a:r>
            <a:r>
              <a:rPr lang="en-US" altLang="ko-KR" sz="1600" dirty="0" smtClean="0"/>
              <a:t> subtract(</a:t>
            </a:r>
            <a:r>
              <a:rPr lang="en-US" altLang="ko-KR" sz="1600" dirty="0" err="1" smtClean="0"/>
              <a:t>int</a:t>
            </a:r>
            <a:r>
              <a:rPr lang="en-US" altLang="ko-KR" sz="1600" dirty="0" smtClean="0"/>
              <a:t> a, </a:t>
            </a:r>
            <a:r>
              <a:rPr lang="en-US" altLang="ko-KR" sz="1600" dirty="0" err="1" smtClean="0"/>
              <a:t>int</a:t>
            </a:r>
            <a:r>
              <a:rPr lang="en-US" altLang="ko-KR" sz="1600" dirty="0" smtClean="0"/>
              <a:t> b);</a:t>
            </a:r>
          </a:p>
          <a:p>
            <a:pPr lvl="1"/>
            <a:r>
              <a:rPr lang="en-US" altLang="ko-KR" sz="1600" dirty="0" smtClean="0"/>
              <a:t>public </a:t>
            </a:r>
            <a:r>
              <a:rPr lang="en-US" altLang="ko-KR" sz="1600" b="1" dirty="0" smtClean="0"/>
              <a:t>abstract</a:t>
            </a:r>
            <a:r>
              <a:rPr lang="en-US" altLang="ko-KR" sz="1600" dirty="0" smtClean="0"/>
              <a:t> double average(</a:t>
            </a:r>
            <a:r>
              <a:rPr lang="en-US" altLang="ko-KR" sz="1600" dirty="0" err="1" smtClean="0"/>
              <a:t>int</a:t>
            </a:r>
            <a:r>
              <a:rPr lang="en-US" altLang="ko-KR" sz="1600" dirty="0" smtClean="0"/>
              <a:t>[] a);</a:t>
            </a:r>
          </a:p>
          <a:p>
            <a:r>
              <a:rPr lang="en-US" altLang="ko-KR" sz="1600" dirty="0" smtClean="0"/>
              <a:t>}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49</a:t>
            </a:fld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553517" y="1412776"/>
            <a:ext cx="74845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다음 추상 클래스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Calculator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를 상속받은 </a:t>
            </a:r>
            <a:r>
              <a:rPr lang="en-US" altLang="ko-KR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GoodCalc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클래스를 구현하라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3945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클래스</a:t>
            </a:r>
            <a:r>
              <a:rPr lang="en-US" altLang="ko-KR" smtClean="0"/>
              <a:t> </a:t>
            </a:r>
            <a:r>
              <a:rPr lang="ko-KR" altLang="en-US" smtClean="0"/>
              <a:t>상속과 객체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자바의 상속 선언</a:t>
            </a: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pPr lvl="1"/>
            <a:r>
              <a:rPr lang="ko-KR" altLang="en-US" dirty="0" smtClean="0"/>
              <a:t>부모 클래스 </a:t>
            </a:r>
            <a:r>
              <a:rPr lang="en-US" altLang="ko-KR" dirty="0" smtClean="0"/>
              <a:t>-&gt; </a:t>
            </a:r>
            <a:r>
              <a:rPr lang="ko-KR" altLang="en-US" dirty="0" smtClean="0"/>
              <a:t>슈퍼 클래스</a:t>
            </a:r>
            <a:r>
              <a:rPr lang="en-US" altLang="ko-KR" dirty="0" smtClean="0"/>
              <a:t>(super class)</a:t>
            </a:r>
            <a:r>
              <a:rPr lang="ko-KR" altLang="en-US" dirty="0" smtClean="0"/>
              <a:t>로 부름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자식</a:t>
            </a:r>
            <a:r>
              <a:rPr lang="en-US" altLang="ko-KR" dirty="0" smtClean="0"/>
              <a:t> </a:t>
            </a:r>
            <a:r>
              <a:rPr lang="ko-KR" altLang="en-US" dirty="0" smtClean="0"/>
              <a:t>클래스 </a:t>
            </a:r>
            <a:r>
              <a:rPr lang="en-US" altLang="ko-KR" dirty="0"/>
              <a:t>-&gt; </a:t>
            </a:r>
            <a:r>
              <a:rPr lang="ko-KR" altLang="en-US" dirty="0" smtClean="0"/>
              <a:t>서브 </a:t>
            </a:r>
            <a:r>
              <a:rPr lang="ko-KR" altLang="en-US" dirty="0"/>
              <a:t>클래스</a:t>
            </a:r>
            <a:r>
              <a:rPr lang="en-US" altLang="ko-KR" dirty="0"/>
              <a:t>(</a:t>
            </a:r>
            <a:r>
              <a:rPr lang="en-US" altLang="ko-KR" dirty="0" smtClean="0"/>
              <a:t>sub </a:t>
            </a:r>
            <a:r>
              <a:rPr lang="en-US" altLang="ko-KR" dirty="0"/>
              <a:t>class)</a:t>
            </a:r>
            <a:r>
              <a:rPr lang="ko-KR" altLang="en-US" dirty="0"/>
              <a:t>로 부름</a:t>
            </a:r>
            <a:endParaRPr lang="en-US" altLang="ko-KR" dirty="0"/>
          </a:p>
          <a:p>
            <a:pPr lvl="1"/>
            <a:r>
              <a:rPr lang="en-US" altLang="ko-KR" dirty="0" smtClean="0"/>
              <a:t>extends </a:t>
            </a:r>
            <a:r>
              <a:rPr lang="ko-KR" altLang="en-US" dirty="0" smtClean="0"/>
              <a:t>키워드 사용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슈퍼</a:t>
            </a:r>
            <a:r>
              <a:rPr lang="en-US" altLang="ko-KR" dirty="0" smtClean="0"/>
              <a:t> </a:t>
            </a:r>
            <a:r>
              <a:rPr lang="ko-KR" altLang="en-US" dirty="0" smtClean="0"/>
              <a:t>클래스를 확장한다는 개념</a:t>
            </a:r>
            <a:endParaRPr lang="en-US" altLang="ko-KR" dirty="0" smtClean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5</a:t>
            </a:fld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899592" y="1840664"/>
            <a:ext cx="7757484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400" dirty="0" smtClean="0"/>
              <a:t>public class Person {</a:t>
            </a:r>
          </a:p>
          <a:p>
            <a:pPr lvl="1"/>
            <a:r>
              <a:rPr lang="en-US" altLang="ko-KR" sz="1400" dirty="0" smtClean="0"/>
              <a:t>...</a:t>
            </a:r>
          </a:p>
          <a:p>
            <a:r>
              <a:rPr lang="en-US" altLang="ko-KR" sz="1400" dirty="0" smtClean="0"/>
              <a:t>}</a:t>
            </a:r>
          </a:p>
          <a:p>
            <a:r>
              <a:rPr lang="en-US" altLang="ko-KR" sz="1400" dirty="0" smtClean="0"/>
              <a:t>public class Student 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extends</a:t>
            </a:r>
            <a:r>
              <a:rPr lang="en-US" altLang="ko-KR" sz="1400" dirty="0" smtClean="0"/>
              <a:t> Person { // Person</a:t>
            </a:r>
            <a:r>
              <a:rPr lang="ko-KR" altLang="en-US" sz="1400" dirty="0" smtClean="0"/>
              <a:t>을 상속받는 클래스 </a:t>
            </a:r>
            <a:r>
              <a:rPr lang="en-US" altLang="ko-KR" sz="1400" dirty="0" smtClean="0"/>
              <a:t>Student </a:t>
            </a:r>
            <a:r>
              <a:rPr lang="ko-KR" altLang="en-US" sz="1400" dirty="0" smtClean="0"/>
              <a:t>선언</a:t>
            </a:r>
          </a:p>
          <a:p>
            <a:pPr lvl="1"/>
            <a:r>
              <a:rPr lang="en-US" altLang="ko-KR" sz="1400" dirty="0" smtClean="0"/>
              <a:t>...</a:t>
            </a:r>
            <a:endParaRPr lang="ko-KR" altLang="en-US" sz="1400" dirty="0" smtClean="0"/>
          </a:p>
          <a:p>
            <a:r>
              <a:rPr lang="en-US" altLang="ko-KR" sz="1400" dirty="0" smtClean="0"/>
              <a:t>}</a:t>
            </a:r>
            <a:endParaRPr lang="ko-KR" altLang="en-US" sz="1400" dirty="0" smtClean="0"/>
          </a:p>
          <a:p>
            <a:r>
              <a:rPr lang="en-US" altLang="ko-KR" sz="1400" dirty="0" smtClean="0"/>
              <a:t>public class </a:t>
            </a:r>
            <a:r>
              <a:rPr lang="en-US" altLang="ko-KR" sz="1400" dirty="0" err="1" smtClean="0"/>
              <a:t>StudentWorker</a:t>
            </a:r>
            <a:r>
              <a:rPr lang="en-US" altLang="ko-KR" sz="1400" dirty="0" smtClean="0"/>
              <a:t> 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extends</a:t>
            </a:r>
            <a:r>
              <a:rPr lang="en-US" altLang="ko-KR" sz="1400" dirty="0" smtClean="0"/>
              <a:t> Student { // Student</a:t>
            </a:r>
            <a:r>
              <a:rPr lang="ko-KR" altLang="en-US" sz="1400" dirty="0" smtClean="0"/>
              <a:t>를 상속받는 </a:t>
            </a:r>
            <a:r>
              <a:rPr lang="en-US" altLang="ko-KR" sz="1400" dirty="0" err="1" smtClean="0"/>
              <a:t>StudentWorker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선언</a:t>
            </a:r>
          </a:p>
          <a:p>
            <a:pPr lvl="1"/>
            <a:r>
              <a:rPr lang="en-US" altLang="ko-KR" sz="1400" dirty="0" smtClean="0"/>
              <a:t>...</a:t>
            </a:r>
            <a:endParaRPr lang="ko-KR" altLang="en-US" sz="1400" dirty="0" smtClean="0"/>
          </a:p>
          <a:p>
            <a:r>
              <a:rPr lang="en-US" altLang="ko-KR" sz="1400" dirty="0" smtClean="0"/>
              <a:t>}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4955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8054" y="1412776"/>
            <a:ext cx="5790468" cy="52629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ko-KR"/>
            </a:defPPr>
            <a:lvl1pPr defTabSz="180000">
              <a:defRPr sz="1200" b="1"/>
            </a:lvl1pPr>
          </a:lstStyle>
          <a:p>
            <a:r>
              <a:rPr lang="en-US" altLang="ko-KR" sz="1400" dirty="0"/>
              <a:t>public class </a:t>
            </a:r>
            <a:r>
              <a:rPr lang="en-US" altLang="ko-KR" sz="1400" dirty="0" err="1"/>
              <a:t>GoodCalc</a:t>
            </a:r>
            <a:r>
              <a:rPr lang="en-US" altLang="ko-KR" sz="1400" dirty="0"/>
              <a:t> extends Calculator</a:t>
            </a:r>
            <a:r>
              <a:rPr lang="en-US" altLang="ko-KR" sz="1400" b="0" dirty="0"/>
              <a:t> {</a:t>
            </a:r>
          </a:p>
          <a:p>
            <a:r>
              <a:rPr lang="en-US" altLang="ko-KR" sz="1400" b="0" dirty="0" smtClean="0"/>
              <a:t>	@</a:t>
            </a:r>
            <a:r>
              <a:rPr lang="en-US" altLang="ko-KR" sz="1400" b="0" dirty="0"/>
              <a:t>Override</a:t>
            </a:r>
          </a:p>
          <a:p>
            <a:r>
              <a:rPr lang="en-US" altLang="ko-KR" sz="1400" b="0" dirty="0" smtClean="0"/>
              <a:t>	</a:t>
            </a:r>
            <a:r>
              <a:rPr lang="en-US" altLang="ko-KR" sz="1400" dirty="0" smtClean="0"/>
              <a:t>public 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 add(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 a, 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 b)</a:t>
            </a:r>
            <a:r>
              <a:rPr lang="en-US" altLang="ko-KR" sz="1400" b="0" dirty="0"/>
              <a:t> { // </a:t>
            </a:r>
            <a:r>
              <a:rPr lang="ko-KR" altLang="en-US" sz="1400" b="0" dirty="0"/>
              <a:t>추상 </a:t>
            </a:r>
            <a:r>
              <a:rPr lang="ko-KR" altLang="en-US" sz="1400" b="0" dirty="0" err="1"/>
              <a:t>메소드</a:t>
            </a:r>
            <a:r>
              <a:rPr lang="ko-KR" altLang="en-US" sz="1400" b="0" dirty="0"/>
              <a:t> 구현</a:t>
            </a:r>
          </a:p>
          <a:p>
            <a:r>
              <a:rPr lang="en-US" altLang="ko-KR" sz="1400" b="0" dirty="0" smtClean="0"/>
              <a:t>		return </a:t>
            </a:r>
            <a:r>
              <a:rPr lang="en-US" altLang="ko-KR" sz="1400" b="0" dirty="0"/>
              <a:t>a + b;</a:t>
            </a:r>
          </a:p>
          <a:p>
            <a:r>
              <a:rPr lang="en-US" altLang="ko-KR" sz="1400" b="0" dirty="0" smtClean="0"/>
              <a:t>	}</a:t>
            </a:r>
            <a:endParaRPr lang="en-US" altLang="ko-KR" sz="1400" b="0" dirty="0"/>
          </a:p>
          <a:p>
            <a:r>
              <a:rPr lang="en-US" altLang="ko-KR" sz="1400" b="0" dirty="0" smtClean="0"/>
              <a:t>	@</a:t>
            </a:r>
            <a:r>
              <a:rPr lang="en-US" altLang="ko-KR" sz="1400" b="0" dirty="0"/>
              <a:t>Override</a:t>
            </a:r>
          </a:p>
          <a:p>
            <a:r>
              <a:rPr lang="en-US" altLang="ko-KR" sz="1400" b="0" dirty="0" smtClean="0"/>
              <a:t>	</a:t>
            </a:r>
            <a:r>
              <a:rPr lang="en-US" altLang="ko-KR" sz="1400" dirty="0" smtClean="0"/>
              <a:t>public 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 subtract(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 a, 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 b) </a:t>
            </a:r>
            <a:r>
              <a:rPr lang="en-US" altLang="ko-KR" sz="1400" b="0" dirty="0"/>
              <a:t>{ // </a:t>
            </a:r>
            <a:r>
              <a:rPr lang="ko-KR" altLang="en-US" sz="1400" b="0" dirty="0"/>
              <a:t>추상 </a:t>
            </a:r>
            <a:r>
              <a:rPr lang="ko-KR" altLang="en-US" sz="1400" b="0" dirty="0" err="1"/>
              <a:t>메소드</a:t>
            </a:r>
            <a:r>
              <a:rPr lang="ko-KR" altLang="en-US" sz="1400" b="0" dirty="0"/>
              <a:t> 구현</a:t>
            </a:r>
          </a:p>
          <a:p>
            <a:r>
              <a:rPr lang="en-US" altLang="ko-KR" sz="1400" b="0" dirty="0" smtClean="0"/>
              <a:t>		return </a:t>
            </a:r>
            <a:r>
              <a:rPr lang="en-US" altLang="ko-KR" sz="1400" b="0" dirty="0"/>
              <a:t>a - b;</a:t>
            </a:r>
          </a:p>
          <a:p>
            <a:r>
              <a:rPr lang="en-US" altLang="ko-KR" sz="1400" b="0" dirty="0" smtClean="0"/>
              <a:t>	}</a:t>
            </a:r>
            <a:endParaRPr lang="en-US" altLang="ko-KR" sz="1400" b="0" dirty="0"/>
          </a:p>
          <a:p>
            <a:r>
              <a:rPr lang="en-US" altLang="ko-KR" sz="1400" b="0" dirty="0" smtClean="0"/>
              <a:t>	@</a:t>
            </a:r>
            <a:r>
              <a:rPr lang="en-US" altLang="ko-KR" sz="1400" b="0" dirty="0"/>
              <a:t>Override</a:t>
            </a:r>
          </a:p>
          <a:p>
            <a:r>
              <a:rPr lang="en-US" altLang="ko-KR" sz="1400" b="0" dirty="0" smtClean="0"/>
              <a:t>	</a:t>
            </a:r>
            <a:r>
              <a:rPr lang="en-US" altLang="ko-KR" sz="1400" dirty="0" smtClean="0"/>
              <a:t>public </a:t>
            </a:r>
            <a:r>
              <a:rPr lang="en-US" altLang="ko-KR" sz="1400" dirty="0"/>
              <a:t>double average(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[] a) </a:t>
            </a:r>
            <a:r>
              <a:rPr lang="en-US" altLang="ko-KR" sz="1400" b="0" dirty="0"/>
              <a:t>{ // </a:t>
            </a:r>
            <a:r>
              <a:rPr lang="ko-KR" altLang="en-US" sz="1400" b="0" dirty="0"/>
              <a:t>추상 </a:t>
            </a:r>
            <a:r>
              <a:rPr lang="ko-KR" altLang="en-US" sz="1400" b="0" dirty="0" err="1"/>
              <a:t>메소드</a:t>
            </a:r>
            <a:r>
              <a:rPr lang="ko-KR" altLang="en-US" sz="1400" b="0" dirty="0"/>
              <a:t> 구현</a:t>
            </a:r>
          </a:p>
          <a:p>
            <a:r>
              <a:rPr lang="en-US" altLang="ko-KR" sz="1400" b="0" dirty="0" smtClean="0"/>
              <a:t>		double </a:t>
            </a:r>
            <a:r>
              <a:rPr lang="en-US" altLang="ko-KR" sz="1400" b="0" dirty="0"/>
              <a:t>sum = 0;</a:t>
            </a:r>
          </a:p>
          <a:p>
            <a:r>
              <a:rPr lang="nn-NO" altLang="ko-KR" sz="1400" b="0" dirty="0" smtClean="0"/>
              <a:t>		for </a:t>
            </a:r>
            <a:r>
              <a:rPr lang="nn-NO" altLang="ko-KR" sz="1400" b="0" dirty="0"/>
              <a:t>(int i = 0; i &lt;a.length; i++)</a:t>
            </a:r>
          </a:p>
          <a:p>
            <a:r>
              <a:rPr lang="en-US" altLang="ko-KR" sz="1400" b="0" dirty="0" smtClean="0"/>
              <a:t>			sum </a:t>
            </a:r>
            <a:r>
              <a:rPr lang="en-US" altLang="ko-KR" sz="1400" b="0" dirty="0"/>
              <a:t>+= a[</a:t>
            </a:r>
            <a:r>
              <a:rPr lang="en-US" altLang="ko-KR" sz="1400" b="0" dirty="0" err="1"/>
              <a:t>i</a:t>
            </a:r>
            <a:r>
              <a:rPr lang="en-US" altLang="ko-KR" sz="1400" b="0" dirty="0"/>
              <a:t>];</a:t>
            </a:r>
          </a:p>
          <a:p>
            <a:r>
              <a:rPr lang="en-US" altLang="ko-KR" sz="1400" b="0" dirty="0" smtClean="0"/>
              <a:t>		return </a:t>
            </a:r>
            <a:r>
              <a:rPr lang="en-US" altLang="ko-KR" sz="1400" b="0" dirty="0"/>
              <a:t>sum/</a:t>
            </a:r>
            <a:r>
              <a:rPr lang="en-US" altLang="ko-KR" sz="1400" b="0" dirty="0" err="1"/>
              <a:t>a.length</a:t>
            </a:r>
            <a:r>
              <a:rPr lang="en-US" altLang="ko-KR" sz="1400" b="0" dirty="0"/>
              <a:t>;</a:t>
            </a:r>
          </a:p>
          <a:p>
            <a:r>
              <a:rPr lang="en-US" altLang="ko-KR" sz="1400" b="0" dirty="0" smtClean="0"/>
              <a:t>	}</a:t>
            </a:r>
          </a:p>
          <a:p>
            <a:endParaRPr lang="en-US" altLang="ko-KR" sz="1400" b="0" dirty="0"/>
          </a:p>
          <a:p>
            <a:r>
              <a:rPr lang="en-US" altLang="ko-KR" sz="1400" b="0" dirty="0" smtClean="0"/>
              <a:t>	public </a:t>
            </a:r>
            <a:r>
              <a:rPr lang="en-US" altLang="ko-KR" sz="1400" b="0" dirty="0"/>
              <a:t>static void main(String [] </a:t>
            </a:r>
            <a:r>
              <a:rPr lang="en-US" altLang="ko-KR" sz="1400" b="0" dirty="0" err="1"/>
              <a:t>args</a:t>
            </a:r>
            <a:r>
              <a:rPr lang="en-US" altLang="ko-KR" sz="1400" b="0" dirty="0"/>
              <a:t>) {</a:t>
            </a:r>
          </a:p>
          <a:p>
            <a:r>
              <a:rPr lang="en-US" altLang="ko-KR" sz="1400" b="0" dirty="0" smtClean="0"/>
              <a:t>		</a:t>
            </a:r>
            <a:r>
              <a:rPr lang="en-US" altLang="ko-KR" sz="1400" dirty="0" err="1" smtClean="0"/>
              <a:t>GoodCalc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c = new </a:t>
            </a:r>
            <a:r>
              <a:rPr lang="en-US" altLang="ko-KR" sz="1400" dirty="0" err="1"/>
              <a:t>GoodCalc</a:t>
            </a:r>
            <a:r>
              <a:rPr lang="en-US" altLang="ko-KR" sz="1400" dirty="0"/>
              <a:t>();</a:t>
            </a:r>
          </a:p>
          <a:p>
            <a:r>
              <a:rPr lang="en-US" altLang="ko-KR" sz="1400" b="0" dirty="0" smtClean="0"/>
              <a:t>		</a:t>
            </a:r>
            <a:r>
              <a:rPr lang="en-US" altLang="ko-KR" sz="1400" b="0" dirty="0" err="1" smtClean="0"/>
              <a:t>System.out.println</a:t>
            </a:r>
            <a:r>
              <a:rPr lang="en-US" altLang="ko-KR" sz="1400" b="0" dirty="0" smtClean="0"/>
              <a:t>(</a:t>
            </a:r>
            <a:r>
              <a:rPr lang="en-US" altLang="ko-KR" sz="1400" dirty="0" err="1" smtClean="0"/>
              <a:t>c.add</a:t>
            </a:r>
            <a:r>
              <a:rPr lang="en-US" altLang="ko-KR" sz="1400" dirty="0" smtClean="0"/>
              <a:t>(2,3</a:t>
            </a:r>
            <a:r>
              <a:rPr lang="en-US" altLang="ko-KR" sz="1400" dirty="0"/>
              <a:t>)</a:t>
            </a:r>
            <a:r>
              <a:rPr lang="en-US" altLang="ko-KR" sz="1400" b="0" dirty="0"/>
              <a:t>);</a:t>
            </a:r>
          </a:p>
          <a:p>
            <a:r>
              <a:rPr lang="en-US" altLang="ko-KR" sz="1400" b="0" dirty="0" smtClean="0"/>
              <a:t>		</a:t>
            </a:r>
            <a:r>
              <a:rPr lang="en-US" altLang="ko-KR" sz="1400" b="0" dirty="0" err="1" smtClean="0"/>
              <a:t>System.out.println</a:t>
            </a:r>
            <a:r>
              <a:rPr lang="en-US" altLang="ko-KR" sz="1400" b="0" dirty="0" smtClean="0"/>
              <a:t>(</a:t>
            </a:r>
            <a:r>
              <a:rPr lang="en-US" altLang="ko-KR" sz="1400" dirty="0" err="1" smtClean="0"/>
              <a:t>c.subtract</a:t>
            </a:r>
            <a:r>
              <a:rPr lang="en-US" altLang="ko-KR" sz="1400" dirty="0" smtClean="0"/>
              <a:t>(2,3</a:t>
            </a:r>
            <a:r>
              <a:rPr lang="en-US" altLang="ko-KR" sz="1400" dirty="0"/>
              <a:t>)</a:t>
            </a:r>
            <a:r>
              <a:rPr lang="en-US" altLang="ko-KR" sz="1400" b="0" dirty="0"/>
              <a:t>);</a:t>
            </a:r>
          </a:p>
          <a:p>
            <a:r>
              <a:rPr lang="en-US" altLang="ko-KR" sz="1400" b="0" dirty="0" smtClean="0"/>
              <a:t>		</a:t>
            </a:r>
            <a:r>
              <a:rPr lang="en-US" altLang="ko-KR" sz="1400" b="0" dirty="0" err="1" smtClean="0"/>
              <a:t>System.out.println</a:t>
            </a:r>
            <a:r>
              <a:rPr lang="en-US" altLang="ko-KR" sz="1400" b="0" dirty="0" smtClean="0"/>
              <a:t>(</a:t>
            </a:r>
            <a:r>
              <a:rPr lang="en-US" altLang="ko-KR" sz="1400" dirty="0" err="1" smtClean="0"/>
              <a:t>c.average</a:t>
            </a:r>
            <a:r>
              <a:rPr lang="en-US" altLang="ko-KR" sz="1400" dirty="0" smtClean="0"/>
              <a:t>(new 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 [] { 2,3,4 })</a:t>
            </a:r>
            <a:r>
              <a:rPr lang="en-US" altLang="ko-KR" sz="1400" b="0" dirty="0"/>
              <a:t>);</a:t>
            </a:r>
          </a:p>
          <a:p>
            <a:r>
              <a:rPr lang="en-US" altLang="ko-KR" sz="1400" b="0" dirty="0" smtClean="0"/>
              <a:t>	}</a:t>
            </a:r>
            <a:endParaRPr lang="en-US" altLang="ko-KR" sz="1400" b="0" dirty="0"/>
          </a:p>
          <a:p>
            <a:r>
              <a:rPr lang="en-US" altLang="ko-KR" sz="1400" b="0" dirty="0"/>
              <a:t>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24750" y="5928874"/>
            <a:ext cx="423514" cy="738664"/>
          </a:xfrm>
          <a:prstGeom prst="rect">
            <a:avLst/>
          </a:prstGeom>
          <a:solidFill>
            <a:srgbClr val="DAEEC4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5</a:t>
            </a:r>
          </a:p>
          <a:p>
            <a:r>
              <a:rPr lang="en-US" altLang="ko-KR" sz="1400" dirty="0" smtClean="0"/>
              <a:t>-1</a:t>
            </a:r>
          </a:p>
          <a:p>
            <a:r>
              <a:rPr lang="en-US" altLang="ko-KR" sz="1400" dirty="0" smtClean="0"/>
              <a:t>3.0</a:t>
            </a:r>
            <a:endParaRPr lang="ko-KR" altLang="en-US" sz="1400" dirty="0"/>
          </a:p>
        </p:txBody>
      </p:sp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예제 </a:t>
            </a:r>
            <a:r>
              <a:rPr lang="en-US" altLang="ko-KR" dirty="0" smtClean="0"/>
              <a:t>5-7 </a:t>
            </a:r>
            <a:r>
              <a:rPr lang="ko-KR" altLang="en-US" dirty="0" smtClean="0"/>
              <a:t>정</a:t>
            </a:r>
            <a:r>
              <a:rPr lang="ko-KR" altLang="en-US" dirty="0"/>
              <a:t>답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50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13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err="1" smtClean="0"/>
              <a:t>실세계의</a:t>
            </a:r>
            <a:r>
              <a:rPr lang="ko-KR" altLang="en-US" dirty="0" smtClean="0"/>
              <a:t> 인터페이스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51</a:t>
            </a:fld>
            <a:endParaRPr lang="ko-KR" altLang="en-US"/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1475656" y="4941168"/>
            <a:ext cx="3240360" cy="504056"/>
          </a:xfrm>
          <a:prstGeom prst="wedgeRoundRectCallout">
            <a:avLst>
              <a:gd name="adj1" fmla="val 14035"/>
              <a:gd name="adj2" fmla="val -8407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dirty="0" smtClean="0">
                <a:solidFill>
                  <a:schemeClr val="tx1"/>
                </a:solidFill>
              </a:rPr>
              <a:t>정해진 규격</a:t>
            </a:r>
            <a:r>
              <a:rPr lang="en-US" altLang="ko-KR" sz="1000" dirty="0" smtClean="0">
                <a:solidFill>
                  <a:schemeClr val="tx1"/>
                </a:solidFill>
              </a:rPr>
              <a:t>(</a:t>
            </a:r>
            <a:r>
              <a:rPr lang="ko-KR" altLang="en-US" sz="1000" dirty="0" smtClean="0">
                <a:solidFill>
                  <a:schemeClr val="tx1"/>
                </a:solidFill>
              </a:rPr>
              <a:t>인터페이스</a:t>
            </a:r>
            <a:r>
              <a:rPr lang="en-US" altLang="ko-KR" sz="1000" dirty="0" smtClean="0">
                <a:solidFill>
                  <a:schemeClr val="tx1"/>
                </a:solidFill>
              </a:rPr>
              <a:t>)</a:t>
            </a:r>
            <a:r>
              <a:rPr lang="ko-KR" altLang="en-US" sz="1000" dirty="0" smtClean="0">
                <a:solidFill>
                  <a:schemeClr val="tx1"/>
                </a:solidFill>
              </a:rPr>
              <a:t>에 맞기만 하면 연결 가능</a:t>
            </a:r>
            <a:r>
              <a:rPr lang="en-US" altLang="ko-KR" sz="1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ko-KR" altLang="en-US" sz="1000" dirty="0" smtClean="0">
                <a:solidFill>
                  <a:schemeClr val="tx1"/>
                </a:solidFill>
              </a:rPr>
              <a:t>각 회사마다 구현 방법은 다름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7" name="모서리가 둥근 사각형 설명선 6"/>
          <p:cNvSpPr/>
          <p:nvPr/>
        </p:nvSpPr>
        <p:spPr>
          <a:xfrm>
            <a:off x="6300192" y="4951480"/>
            <a:ext cx="2101992" cy="504056"/>
          </a:xfrm>
          <a:prstGeom prst="wedgeRoundRectCallout">
            <a:avLst>
              <a:gd name="adj1" fmla="val 14035"/>
              <a:gd name="adj2" fmla="val -8407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dirty="0" smtClean="0">
                <a:solidFill>
                  <a:schemeClr val="tx1"/>
                </a:solidFill>
              </a:rPr>
              <a:t>정해진 규격</a:t>
            </a:r>
            <a:r>
              <a:rPr lang="en-US" altLang="ko-KR" sz="1000" dirty="0" smtClean="0">
                <a:solidFill>
                  <a:schemeClr val="tx1"/>
                </a:solidFill>
              </a:rPr>
              <a:t>(</a:t>
            </a:r>
            <a:r>
              <a:rPr lang="ko-KR" altLang="en-US" sz="1000" dirty="0" smtClean="0">
                <a:solidFill>
                  <a:schemeClr val="tx1"/>
                </a:solidFill>
              </a:rPr>
              <a:t>인터페이스</a:t>
            </a:r>
            <a:r>
              <a:rPr lang="en-US" altLang="ko-KR" sz="1000" dirty="0" smtClean="0">
                <a:solidFill>
                  <a:schemeClr val="tx1"/>
                </a:solidFill>
              </a:rPr>
              <a:t>)</a:t>
            </a:r>
            <a:r>
              <a:rPr lang="ko-KR" altLang="en-US" sz="1000" dirty="0" smtClean="0">
                <a:solidFill>
                  <a:schemeClr val="tx1"/>
                </a:solidFill>
              </a:rPr>
              <a:t>에 맞지 않으면 연결 불가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844824"/>
            <a:ext cx="7913908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642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자바의 인터페이스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smtClean="0"/>
              <a:t>자바의 인터페이스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클래스가 구현해야 할 </a:t>
            </a:r>
            <a:r>
              <a:rPr lang="ko-KR" altLang="en-US" dirty="0" err="1" smtClean="0"/>
              <a:t>메소드들이</a:t>
            </a:r>
            <a:r>
              <a:rPr lang="ko-KR" altLang="en-US" dirty="0" smtClean="0"/>
              <a:t> 선언되는 </a:t>
            </a:r>
            <a:r>
              <a:rPr lang="ko-KR" altLang="en-US" dirty="0" err="1" smtClean="0"/>
              <a:t>추상형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인터페이스 </a:t>
            </a:r>
            <a:r>
              <a:rPr lang="ko-KR" altLang="en-US" dirty="0"/>
              <a:t>선언</a:t>
            </a:r>
            <a:endParaRPr lang="en-US" altLang="ko-KR" dirty="0"/>
          </a:p>
          <a:p>
            <a:pPr lvl="2"/>
            <a:r>
              <a:rPr lang="en-US" altLang="ko-KR" b="1" dirty="0"/>
              <a:t>interface</a:t>
            </a:r>
            <a:r>
              <a:rPr lang="en-US" altLang="ko-KR" dirty="0"/>
              <a:t> </a:t>
            </a:r>
            <a:r>
              <a:rPr lang="ko-KR" altLang="en-US" dirty="0"/>
              <a:t>키워드로 선언</a:t>
            </a:r>
            <a:endParaRPr lang="en-US" altLang="ko-KR" dirty="0"/>
          </a:p>
          <a:p>
            <a:pPr lvl="2"/>
            <a:r>
              <a:rPr lang="en-US" altLang="ko-KR" dirty="0"/>
              <a:t>Ex) public</a:t>
            </a:r>
            <a:r>
              <a:rPr lang="ko-KR" altLang="en-US" dirty="0"/>
              <a:t> </a:t>
            </a:r>
            <a:r>
              <a:rPr lang="en-US" altLang="ko-KR" b="1" dirty="0"/>
              <a:t>interface</a:t>
            </a:r>
            <a:r>
              <a:rPr lang="en-US" altLang="ko-KR" dirty="0"/>
              <a:t> </a:t>
            </a:r>
            <a:r>
              <a:rPr lang="en-US" altLang="ko-KR" dirty="0" err="1"/>
              <a:t>SerialDriver</a:t>
            </a:r>
            <a:r>
              <a:rPr lang="en-US" altLang="ko-KR" dirty="0"/>
              <a:t> {…}</a:t>
            </a:r>
          </a:p>
          <a:p>
            <a:r>
              <a:rPr lang="ko-KR" altLang="en-US" dirty="0" smtClean="0"/>
              <a:t>자바 인터페이스에 대한 </a:t>
            </a:r>
            <a:r>
              <a:rPr lang="ko-KR" altLang="en-US" dirty="0" smtClean="0"/>
              <a:t>변화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Java </a:t>
            </a:r>
            <a:r>
              <a:rPr lang="en-US" altLang="ko-KR" dirty="0"/>
              <a:t>7</a:t>
            </a:r>
            <a:r>
              <a:rPr lang="ko-KR" altLang="en-US" dirty="0" smtClean="0"/>
              <a:t>까지</a:t>
            </a:r>
            <a:r>
              <a:rPr lang="en-US" altLang="ko-KR" dirty="0" smtClean="0"/>
              <a:t> </a:t>
            </a:r>
          </a:p>
          <a:p>
            <a:pPr lvl="2"/>
            <a:r>
              <a:rPr lang="ko-KR" altLang="en-US" dirty="0" smtClean="0"/>
              <a:t>인터페이스는 상수와 추상 </a:t>
            </a:r>
            <a:r>
              <a:rPr lang="ko-KR" altLang="en-US" dirty="0" err="1" smtClean="0"/>
              <a:t>메소드로만</a:t>
            </a:r>
            <a:r>
              <a:rPr lang="ko-KR" altLang="en-US" dirty="0" smtClean="0"/>
              <a:t> 구성</a:t>
            </a:r>
            <a:endParaRPr lang="en-US" altLang="ko-KR" dirty="0" smtClean="0"/>
          </a:p>
          <a:p>
            <a:pPr lvl="1"/>
            <a:r>
              <a:rPr lang="en-US" altLang="ko-KR" dirty="0"/>
              <a:t>Java </a:t>
            </a:r>
            <a:r>
              <a:rPr lang="en-US" altLang="ko-KR" dirty="0" smtClean="0"/>
              <a:t>8</a:t>
            </a:r>
            <a:r>
              <a:rPr lang="ko-KR" altLang="en-US" dirty="0" smtClean="0"/>
              <a:t>부터 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상수와 </a:t>
            </a:r>
            <a:r>
              <a:rPr lang="ko-KR" altLang="en-US" dirty="0" err="1" smtClean="0"/>
              <a:t>추상메소드</a:t>
            </a:r>
            <a:r>
              <a:rPr lang="ko-KR" altLang="en-US" dirty="0" smtClean="0"/>
              <a:t> </a:t>
            </a:r>
            <a:r>
              <a:rPr lang="ko-KR" altLang="en-US" dirty="0" smtClean="0"/>
              <a:t>포함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default </a:t>
            </a:r>
            <a:r>
              <a:rPr lang="ko-KR" altLang="en-US" dirty="0" err="1" smtClean="0"/>
              <a:t>메소드</a:t>
            </a:r>
            <a:r>
              <a:rPr lang="ko-KR" altLang="en-US" dirty="0" smtClean="0"/>
              <a:t> </a:t>
            </a:r>
            <a:r>
              <a:rPr lang="ko-KR" altLang="en-US" dirty="0" smtClean="0"/>
              <a:t>포함</a:t>
            </a:r>
            <a:r>
              <a:rPr lang="en-US" altLang="ko-KR" dirty="0"/>
              <a:t> (Java 8)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private </a:t>
            </a:r>
            <a:r>
              <a:rPr lang="ko-KR" altLang="en-US" dirty="0" err="1" smtClean="0"/>
              <a:t>메소드</a:t>
            </a:r>
            <a:r>
              <a:rPr lang="ko-KR" altLang="en-US" dirty="0" smtClean="0"/>
              <a:t> </a:t>
            </a:r>
            <a:r>
              <a:rPr lang="ko-KR" altLang="en-US" dirty="0" smtClean="0"/>
              <a:t>포함</a:t>
            </a:r>
            <a:r>
              <a:rPr lang="en-US" altLang="ko-KR" dirty="0"/>
              <a:t> (Java </a:t>
            </a:r>
            <a:r>
              <a:rPr lang="en-US" altLang="ko-KR" dirty="0" smtClean="0"/>
              <a:t>9)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static </a:t>
            </a:r>
            <a:r>
              <a:rPr lang="ko-KR" altLang="en-US" dirty="0" err="1" smtClean="0"/>
              <a:t>메소드</a:t>
            </a:r>
            <a:r>
              <a:rPr lang="ko-KR" altLang="en-US" dirty="0" smtClean="0"/>
              <a:t> </a:t>
            </a:r>
            <a:r>
              <a:rPr lang="ko-KR" altLang="en-US" dirty="0" smtClean="0"/>
              <a:t>포함</a:t>
            </a:r>
            <a:r>
              <a:rPr lang="en-US" altLang="ko-KR" dirty="0"/>
              <a:t> (Java </a:t>
            </a:r>
            <a:r>
              <a:rPr lang="en-US" altLang="ko-KR" dirty="0" smtClean="0"/>
              <a:t>9)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여전히 </a:t>
            </a:r>
            <a:r>
              <a:rPr lang="ko-KR" altLang="en-US" dirty="0" smtClean="0"/>
              <a:t>인터페이스에는 </a:t>
            </a:r>
            <a:r>
              <a:rPr lang="ko-KR" altLang="en-US" b="1" dirty="0" smtClean="0"/>
              <a:t>필드</a:t>
            </a:r>
            <a:r>
              <a:rPr lang="en-US" altLang="ko-KR" b="1" dirty="0" smtClean="0"/>
              <a:t>(</a:t>
            </a:r>
            <a:r>
              <a:rPr lang="ko-KR" altLang="en-US" b="1" dirty="0" smtClean="0"/>
              <a:t>멤버 변수</a:t>
            </a:r>
            <a:r>
              <a:rPr lang="en-US" altLang="ko-KR" b="1" dirty="0" smtClean="0"/>
              <a:t>)</a:t>
            </a:r>
            <a:r>
              <a:rPr lang="ko-KR" altLang="en-US" b="1" dirty="0" smtClean="0"/>
              <a:t> 선언 불가</a:t>
            </a:r>
            <a:endParaRPr lang="en-US" altLang="ko-KR" b="1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784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자바 인터페이스 사례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53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58333"/>
            <a:ext cx="8202930" cy="26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82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인터페이스의</a:t>
            </a:r>
            <a:r>
              <a:rPr lang="en-US" altLang="ko-KR" dirty="0"/>
              <a:t> </a:t>
            </a:r>
            <a:r>
              <a:rPr lang="ko-KR" altLang="en-US" dirty="0"/>
              <a:t>구성 </a:t>
            </a:r>
            <a:r>
              <a:rPr lang="ko-KR" altLang="en-US" dirty="0" smtClean="0"/>
              <a:t>요소들의 특징</a:t>
            </a:r>
            <a:endParaRPr lang="en-US" altLang="ko-KR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smtClean="0"/>
              <a:t>인터페이스의</a:t>
            </a:r>
            <a:r>
              <a:rPr lang="en-US" altLang="ko-KR" dirty="0" smtClean="0"/>
              <a:t> </a:t>
            </a:r>
            <a:r>
              <a:rPr lang="ko-KR" altLang="en-US" dirty="0" smtClean="0"/>
              <a:t>구성 요소들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상수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public</a:t>
            </a:r>
            <a:r>
              <a:rPr lang="ko-KR" altLang="en-US" dirty="0" smtClean="0"/>
              <a:t>만 허용</a:t>
            </a:r>
            <a:r>
              <a:rPr lang="en-US" altLang="ko-KR" dirty="0" smtClean="0"/>
              <a:t>, public static final </a:t>
            </a:r>
            <a:r>
              <a:rPr lang="ko-KR" altLang="en-US" dirty="0" smtClean="0"/>
              <a:t>생략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추상 </a:t>
            </a:r>
            <a:r>
              <a:rPr lang="ko-KR" altLang="en-US" dirty="0" err="1" smtClean="0"/>
              <a:t>메소드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public abstract </a:t>
            </a:r>
            <a:r>
              <a:rPr lang="ko-KR" altLang="en-US" dirty="0" smtClean="0"/>
              <a:t>생략 가능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default </a:t>
            </a:r>
            <a:r>
              <a:rPr lang="ko-KR" altLang="en-US" dirty="0" err="1" smtClean="0"/>
              <a:t>메소드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인터페이스에 코드가 </a:t>
            </a:r>
            <a:r>
              <a:rPr lang="ko-KR" altLang="en-US" dirty="0" smtClean="0"/>
              <a:t>작성된 </a:t>
            </a:r>
            <a:r>
              <a:rPr lang="ko-KR" altLang="en-US" dirty="0" err="1" smtClean="0"/>
              <a:t>메소드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인터페이스를 구현하는 클래스에 자동 상속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public </a:t>
            </a:r>
            <a:r>
              <a:rPr lang="ko-KR" altLang="en-US" dirty="0" smtClean="0"/>
              <a:t>접근 지정만 허용</a:t>
            </a:r>
            <a:r>
              <a:rPr lang="en-US" altLang="ko-KR" dirty="0" smtClean="0"/>
              <a:t>. </a:t>
            </a:r>
            <a:r>
              <a:rPr lang="ko-KR" altLang="en-US" dirty="0" smtClean="0"/>
              <a:t>생략 가능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private </a:t>
            </a:r>
            <a:r>
              <a:rPr lang="ko-KR" altLang="en-US" dirty="0" err="1" smtClean="0"/>
              <a:t>메소드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인터페이스 내에 </a:t>
            </a:r>
            <a:r>
              <a:rPr lang="ko-KR" altLang="en-US" dirty="0" err="1" smtClean="0"/>
              <a:t>메소드</a:t>
            </a:r>
            <a:r>
              <a:rPr lang="ko-KR" altLang="en-US" dirty="0" smtClean="0"/>
              <a:t> 코드가 작성되어야 </a:t>
            </a:r>
            <a:r>
              <a:rPr lang="ko-KR" altLang="en-US" dirty="0" smtClean="0"/>
              <a:t>함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인터페이스 내에 있는 다른 </a:t>
            </a:r>
            <a:r>
              <a:rPr lang="ko-KR" altLang="en-US" dirty="0" err="1" smtClean="0"/>
              <a:t>메소드에</a:t>
            </a:r>
            <a:r>
              <a:rPr lang="ko-KR" altLang="en-US" dirty="0" smtClean="0"/>
              <a:t> 의해서만 호출 가능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static </a:t>
            </a:r>
            <a:r>
              <a:rPr lang="ko-KR" altLang="en-US" dirty="0" err="1" smtClean="0"/>
              <a:t>메소드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public, private </a:t>
            </a:r>
            <a:r>
              <a:rPr lang="ko-KR" altLang="en-US" dirty="0" smtClean="0"/>
              <a:t>모두 지정 가능</a:t>
            </a:r>
            <a:r>
              <a:rPr lang="en-US" altLang="ko-KR" dirty="0" smtClean="0"/>
              <a:t>. </a:t>
            </a:r>
            <a:r>
              <a:rPr lang="ko-KR" altLang="en-US" dirty="0" smtClean="0"/>
              <a:t>생략하면 </a:t>
            </a:r>
            <a:r>
              <a:rPr lang="en-US" altLang="ko-KR" dirty="0" smtClean="0"/>
              <a:t>public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pPr/>
              <a:t>54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24178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제목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자바 인터페이스의 전체적인 특징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인터페이스의 객체 생성 불가</a:t>
            </a:r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 smtClean="0"/>
          </a:p>
          <a:p>
            <a:r>
              <a:rPr lang="ko-KR" altLang="en-US" dirty="0" smtClean="0"/>
              <a:t>인터페이스 </a:t>
            </a:r>
            <a:r>
              <a:rPr lang="ko-KR" altLang="en-US" dirty="0"/>
              <a:t>타입의 레퍼런스 </a:t>
            </a:r>
            <a:r>
              <a:rPr lang="ko-KR" altLang="en-US" dirty="0" smtClean="0"/>
              <a:t>변수 </a:t>
            </a:r>
            <a:r>
              <a:rPr lang="ko-KR" altLang="en-US" dirty="0"/>
              <a:t>선언 </a:t>
            </a:r>
            <a:r>
              <a:rPr lang="ko-KR" altLang="en-US" dirty="0" smtClean="0"/>
              <a:t>가능</a:t>
            </a:r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r>
              <a:rPr lang="ko-KR" altLang="en-US" dirty="0" smtClean="0"/>
              <a:t>인터페이스 구현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인터페이스를 상속받는 클래스는 인터페이스의 </a:t>
            </a:r>
            <a:r>
              <a:rPr lang="ko-KR" altLang="en-US" dirty="0"/>
              <a:t>모든 추상 </a:t>
            </a:r>
            <a:r>
              <a:rPr lang="ko-KR" altLang="en-US" dirty="0" err="1" smtClean="0"/>
              <a:t>메소드</a:t>
            </a:r>
            <a:r>
              <a:rPr lang="ko-KR" altLang="en-US" dirty="0" smtClean="0"/>
              <a:t> 반드시 구현</a:t>
            </a:r>
            <a:endParaRPr lang="en-US" altLang="ko-KR" dirty="0" smtClean="0"/>
          </a:p>
          <a:p>
            <a:r>
              <a:rPr lang="ko-KR" altLang="en-US" dirty="0"/>
              <a:t>다른 인터페이스 상속 가능</a:t>
            </a:r>
            <a:endParaRPr lang="en-US" altLang="ko-KR" dirty="0"/>
          </a:p>
          <a:p>
            <a:r>
              <a:rPr lang="ko-KR" altLang="en-US" dirty="0"/>
              <a:t>인터페이스의 다중 상속 가능</a:t>
            </a:r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 smtClean="0"/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55</a:t>
            </a:fld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844824"/>
            <a:ext cx="7402830" cy="55245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06" y="3212976"/>
            <a:ext cx="7277100" cy="5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9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인터페이스 구현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/>
              <a:t>인터페이스의 추상 </a:t>
            </a:r>
            <a:r>
              <a:rPr lang="ko-KR" altLang="en-US" dirty="0" err="1"/>
              <a:t>메소드를</a:t>
            </a:r>
            <a:r>
              <a:rPr lang="ko-KR" altLang="en-US" dirty="0"/>
              <a:t> 모두 구현한 </a:t>
            </a:r>
            <a:r>
              <a:rPr lang="ko-KR" altLang="en-US" dirty="0" smtClean="0"/>
              <a:t>클래스 작성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implements</a:t>
            </a:r>
            <a:r>
              <a:rPr lang="ko-KR" altLang="en-US" dirty="0" smtClean="0"/>
              <a:t> 키워드 사용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여러 개의 인터페이스 동시 구현 가능</a:t>
            </a:r>
            <a:endParaRPr lang="en-US" altLang="ko-KR" dirty="0" smtClean="0"/>
          </a:p>
          <a:p>
            <a:r>
              <a:rPr lang="ko-KR" altLang="en-US" dirty="0" smtClean="0"/>
              <a:t>인터페이스 구현 사례</a:t>
            </a:r>
            <a:endParaRPr lang="en-US" altLang="ko-KR" dirty="0" smtClean="0"/>
          </a:p>
          <a:p>
            <a:pPr lvl="1"/>
            <a:r>
              <a:rPr lang="en-US" altLang="ko-KR" dirty="0" err="1" smtClean="0"/>
              <a:t>PhoneInterface</a:t>
            </a:r>
            <a:r>
              <a:rPr lang="en-US" altLang="ko-KR" dirty="0" smtClean="0"/>
              <a:t> </a:t>
            </a:r>
            <a:r>
              <a:rPr lang="ko-KR" altLang="en-US" dirty="0" smtClean="0"/>
              <a:t>인터페이스를 구현한 </a:t>
            </a:r>
            <a:r>
              <a:rPr lang="en-US" altLang="ko-KR" dirty="0" err="1" smtClean="0"/>
              <a:t>SamsungPhone</a:t>
            </a:r>
            <a:r>
              <a:rPr lang="en-US" altLang="ko-KR" dirty="0" smtClean="0"/>
              <a:t> </a:t>
            </a:r>
            <a:r>
              <a:rPr lang="ko-KR" altLang="en-US" dirty="0" smtClean="0"/>
              <a:t>클래스</a:t>
            </a:r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r>
              <a:rPr lang="en-US" altLang="ko-KR" dirty="0" err="1" smtClean="0"/>
              <a:t>SamsungPhone</a:t>
            </a:r>
            <a:r>
              <a:rPr lang="en-US" altLang="ko-KR" dirty="0" smtClean="0"/>
              <a:t> </a:t>
            </a:r>
            <a:r>
              <a:rPr lang="ko-KR" altLang="en-US" dirty="0" smtClean="0"/>
              <a:t>클래스는 </a:t>
            </a:r>
            <a:r>
              <a:rPr lang="en-US" altLang="ko-KR" dirty="0" err="1" smtClean="0"/>
              <a:t>PhoneInterface</a:t>
            </a:r>
            <a:r>
              <a:rPr lang="ko-KR" altLang="en-US" dirty="0" smtClean="0"/>
              <a:t>의 </a:t>
            </a:r>
            <a:r>
              <a:rPr lang="en-US" altLang="ko-KR" dirty="0" smtClean="0"/>
              <a:t>default </a:t>
            </a:r>
            <a:r>
              <a:rPr lang="ko-KR" altLang="en-US" dirty="0" err="1" smtClean="0"/>
              <a:t>메소드상속</a:t>
            </a:r>
            <a:endParaRPr lang="en-US" altLang="ko-KR" dirty="0" smtClean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56</a:t>
            </a:fld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1403648" y="3573016"/>
            <a:ext cx="6696744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400" b="1" dirty="0"/>
              <a:t>class </a:t>
            </a:r>
            <a:r>
              <a:rPr lang="en-US" altLang="ko-KR" sz="1400" b="1" dirty="0" err="1"/>
              <a:t>SamsungPhone</a:t>
            </a:r>
            <a:r>
              <a:rPr lang="en-US" altLang="ko-KR" sz="1400" b="1" dirty="0"/>
              <a:t> implements </a:t>
            </a:r>
            <a:r>
              <a:rPr lang="en-US" altLang="ko-KR" sz="1400" b="1" dirty="0" err="1"/>
              <a:t>PhoneInterface</a:t>
            </a:r>
            <a:r>
              <a:rPr lang="en-US" altLang="ko-KR" sz="1400" b="1" dirty="0"/>
              <a:t> </a:t>
            </a:r>
            <a:r>
              <a:rPr lang="en-US" altLang="ko-KR" sz="1400" dirty="0"/>
              <a:t>{ // </a:t>
            </a:r>
            <a:r>
              <a:rPr lang="ko-KR" altLang="en-US" sz="1400" dirty="0"/>
              <a:t>인터페이스 구현</a:t>
            </a:r>
          </a:p>
          <a:p>
            <a:pPr defTabSz="180000"/>
            <a:r>
              <a:rPr lang="en-US" altLang="ko-KR" sz="1400" dirty="0" smtClean="0"/>
              <a:t>	</a:t>
            </a:r>
            <a:r>
              <a:rPr lang="en-US" altLang="ko-KR" sz="1400" b="1" dirty="0" smtClean="0"/>
              <a:t>// </a:t>
            </a:r>
            <a:r>
              <a:rPr lang="en-US" altLang="ko-KR" sz="1400" b="1" dirty="0" err="1"/>
              <a:t>PhoneInterface</a:t>
            </a:r>
            <a:r>
              <a:rPr lang="ko-KR" altLang="en-US" sz="1400" b="1" dirty="0"/>
              <a:t>의 모든 </a:t>
            </a:r>
            <a:r>
              <a:rPr lang="ko-KR" altLang="en-US" sz="1400" b="1" dirty="0" err="1"/>
              <a:t>메소드</a:t>
            </a:r>
            <a:r>
              <a:rPr lang="ko-KR" altLang="en-US" sz="1400" b="1" dirty="0"/>
              <a:t> 구현</a:t>
            </a:r>
          </a:p>
          <a:p>
            <a:pPr defTabSz="180000"/>
            <a:r>
              <a:rPr lang="en-US" altLang="ko-KR" sz="1400" dirty="0" smtClean="0"/>
              <a:t>	public </a:t>
            </a:r>
            <a:r>
              <a:rPr lang="en-US" altLang="ko-KR" sz="1400" dirty="0"/>
              <a:t>void </a:t>
            </a:r>
            <a:r>
              <a:rPr lang="en-US" altLang="ko-KR" sz="1400" dirty="0" err="1"/>
              <a:t>sendCall</a:t>
            </a:r>
            <a:r>
              <a:rPr lang="en-US" altLang="ko-KR" sz="1400" dirty="0"/>
              <a:t>() { </a:t>
            </a:r>
            <a:r>
              <a:rPr lang="en-US" altLang="ko-KR" sz="1400" dirty="0" err="1"/>
              <a:t>System.out.println</a:t>
            </a:r>
            <a:r>
              <a:rPr lang="en-US" altLang="ko-KR" sz="1400" dirty="0"/>
              <a:t>("</a:t>
            </a:r>
            <a:r>
              <a:rPr lang="ko-KR" altLang="en-US" sz="1400" dirty="0" err="1"/>
              <a:t>띠리리리링</a:t>
            </a:r>
            <a:r>
              <a:rPr lang="en-US" altLang="ko-KR" sz="1400" dirty="0"/>
              <a:t>"); }</a:t>
            </a:r>
          </a:p>
          <a:p>
            <a:pPr defTabSz="180000"/>
            <a:r>
              <a:rPr lang="en-US" altLang="ko-KR" sz="1400" dirty="0" smtClean="0"/>
              <a:t>	public </a:t>
            </a:r>
            <a:r>
              <a:rPr lang="en-US" altLang="ko-KR" sz="1400" dirty="0"/>
              <a:t>void </a:t>
            </a:r>
            <a:r>
              <a:rPr lang="en-US" altLang="ko-KR" sz="1400" dirty="0" err="1"/>
              <a:t>receiveCall</a:t>
            </a:r>
            <a:r>
              <a:rPr lang="en-US" altLang="ko-KR" sz="1400" dirty="0"/>
              <a:t>() { </a:t>
            </a:r>
            <a:r>
              <a:rPr lang="en-US" altLang="ko-KR" sz="1400" dirty="0" err="1"/>
              <a:t>System.out.println</a:t>
            </a:r>
            <a:r>
              <a:rPr lang="en-US" altLang="ko-KR" sz="1400" dirty="0"/>
              <a:t>("</a:t>
            </a:r>
            <a:r>
              <a:rPr lang="ko-KR" altLang="en-US" sz="1400" dirty="0"/>
              <a:t>전화가 왔습니다</a:t>
            </a:r>
            <a:r>
              <a:rPr lang="en-US" altLang="ko-KR" sz="1400" dirty="0"/>
              <a:t>."); }</a:t>
            </a:r>
          </a:p>
          <a:p>
            <a:pPr defTabSz="180000"/>
            <a:endParaRPr lang="en-US" altLang="ko-KR" sz="1400" dirty="0" smtClean="0"/>
          </a:p>
          <a:p>
            <a:pPr defTabSz="180000"/>
            <a:r>
              <a:rPr lang="en-US" altLang="ko-KR" sz="1400" dirty="0"/>
              <a:t>	</a:t>
            </a:r>
            <a:r>
              <a:rPr lang="en-US" altLang="ko-KR" sz="1400" b="1" dirty="0" smtClean="0"/>
              <a:t>// </a:t>
            </a:r>
            <a:r>
              <a:rPr lang="ko-KR" altLang="en-US" sz="1400" b="1" dirty="0" err="1"/>
              <a:t>메소드</a:t>
            </a:r>
            <a:r>
              <a:rPr lang="ko-KR" altLang="en-US" sz="1400" b="1" dirty="0"/>
              <a:t> 추가 작성</a:t>
            </a:r>
          </a:p>
          <a:p>
            <a:pPr defTabSz="180000"/>
            <a:r>
              <a:rPr lang="en-US" altLang="ko-KR" sz="1400" dirty="0" smtClean="0"/>
              <a:t>	public </a:t>
            </a:r>
            <a:r>
              <a:rPr lang="en-US" altLang="ko-KR" sz="1400" dirty="0"/>
              <a:t>void flash() { </a:t>
            </a:r>
            <a:r>
              <a:rPr lang="en-US" altLang="ko-KR" sz="1400" dirty="0" err="1"/>
              <a:t>System.out.println</a:t>
            </a:r>
            <a:r>
              <a:rPr lang="en-US" altLang="ko-KR" sz="1400" dirty="0"/>
              <a:t>("</a:t>
            </a:r>
            <a:r>
              <a:rPr lang="ko-KR" altLang="en-US" sz="1400" dirty="0"/>
              <a:t>전화기에 불이 켜졌습니다</a:t>
            </a:r>
            <a:r>
              <a:rPr lang="en-US" altLang="ko-KR" sz="1400" dirty="0"/>
              <a:t>."); }</a:t>
            </a:r>
          </a:p>
          <a:p>
            <a:pPr defTabSz="180000"/>
            <a:r>
              <a:rPr lang="en-US" altLang="ko-KR" sz="1400" dirty="0"/>
              <a:t>}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06278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예제 </a:t>
            </a:r>
            <a:r>
              <a:rPr lang="en-US" altLang="ko-KR" dirty="0" smtClean="0"/>
              <a:t>5-8 </a:t>
            </a:r>
            <a:r>
              <a:rPr lang="ko-KR" altLang="en-US" dirty="0" smtClean="0"/>
              <a:t>인터페이스 구현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57</a:t>
            </a:fld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528901" y="1412776"/>
            <a:ext cx="266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PhoneInterface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인터페이스를 구현하고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flash() </a:t>
            </a:r>
            <a:r>
              <a:rPr lang="ko-KR" altLang="en-US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메소드를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추가한 </a:t>
            </a:r>
            <a:r>
              <a:rPr lang="en-US" altLang="ko-KR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SamsungPhone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클래스를 작성하라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563888" y="908720"/>
            <a:ext cx="5274168" cy="58169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200" b="1" dirty="0"/>
              <a:t>interface </a:t>
            </a:r>
            <a:r>
              <a:rPr lang="en-US" altLang="ko-KR" sz="1200" b="1" dirty="0" err="1"/>
              <a:t>PhoneInterface</a:t>
            </a:r>
            <a:r>
              <a:rPr lang="en-US" altLang="ko-KR" sz="1200" b="1" dirty="0"/>
              <a:t> </a:t>
            </a:r>
            <a:r>
              <a:rPr lang="en-US" altLang="ko-KR" sz="1200" dirty="0"/>
              <a:t>{ // </a:t>
            </a:r>
            <a:r>
              <a:rPr lang="ko-KR" altLang="en-US" sz="1200" dirty="0"/>
              <a:t>인터페이스 선언</a:t>
            </a:r>
          </a:p>
          <a:p>
            <a:pPr defTabSz="180000"/>
            <a:r>
              <a:rPr lang="en-US" altLang="ko-KR" sz="1200" dirty="0" smtClean="0"/>
              <a:t>	final </a:t>
            </a:r>
            <a:r>
              <a:rPr lang="en-US" altLang="ko-KR" sz="1200" dirty="0" err="1"/>
              <a:t>int</a:t>
            </a:r>
            <a:r>
              <a:rPr lang="en-US" altLang="ko-KR" sz="1200" dirty="0"/>
              <a:t> TIMEOUT = 10000; // </a:t>
            </a:r>
            <a:r>
              <a:rPr lang="ko-KR" altLang="en-US" sz="1200" dirty="0"/>
              <a:t>상수 필드 선언</a:t>
            </a:r>
          </a:p>
          <a:p>
            <a:pPr defTabSz="180000"/>
            <a:r>
              <a:rPr lang="en-US" altLang="ko-KR" sz="1200" dirty="0" smtClean="0"/>
              <a:t>	void </a:t>
            </a:r>
            <a:r>
              <a:rPr lang="en-US" altLang="ko-KR" sz="1200" dirty="0" err="1"/>
              <a:t>sendCall</a:t>
            </a:r>
            <a:r>
              <a:rPr lang="en-US" altLang="ko-KR" sz="1200" dirty="0"/>
              <a:t>(); // </a:t>
            </a:r>
            <a:r>
              <a:rPr lang="ko-KR" altLang="en-US" sz="1200" dirty="0"/>
              <a:t>추상 </a:t>
            </a:r>
            <a:r>
              <a:rPr lang="ko-KR" altLang="en-US" sz="1200" dirty="0" err="1"/>
              <a:t>메소드</a:t>
            </a:r>
            <a:endParaRPr lang="ko-KR" altLang="en-US" sz="1200" dirty="0"/>
          </a:p>
          <a:p>
            <a:pPr defTabSz="180000"/>
            <a:r>
              <a:rPr lang="en-US" altLang="ko-KR" sz="1200" dirty="0" smtClean="0"/>
              <a:t>	void </a:t>
            </a:r>
            <a:r>
              <a:rPr lang="en-US" altLang="ko-KR" sz="1200" dirty="0" err="1"/>
              <a:t>receiveCall</a:t>
            </a:r>
            <a:r>
              <a:rPr lang="en-US" altLang="ko-KR" sz="1200" dirty="0"/>
              <a:t>(); // </a:t>
            </a:r>
            <a:r>
              <a:rPr lang="ko-KR" altLang="en-US" sz="1200" dirty="0"/>
              <a:t>추상 </a:t>
            </a:r>
            <a:r>
              <a:rPr lang="ko-KR" altLang="en-US" sz="1200" dirty="0" err="1"/>
              <a:t>메소드</a:t>
            </a:r>
            <a:endParaRPr lang="ko-KR" altLang="en-US" sz="1200" dirty="0"/>
          </a:p>
          <a:p>
            <a:pPr defTabSz="180000"/>
            <a:r>
              <a:rPr lang="en-US" altLang="ko-KR" sz="1200" dirty="0" smtClean="0"/>
              <a:t>	default </a:t>
            </a:r>
            <a:r>
              <a:rPr lang="en-US" altLang="ko-KR" sz="1200" dirty="0"/>
              <a:t>void </a:t>
            </a:r>
            <a:r>
              <a:rPr lang="en-US" altLang="ko-KR" sz="1200" dirty="0" err="1"/>
              <a:t>printLogo</a:t>
            </a:r>
            <a:r>
              <a:rPr lang="en-US" altLang="ko-KR" sz="1200" dirty="0"/>
              <a:t>() { // default </a:t>
            </a:r>
            <a:r>
              <a:rPr lang="ko-KR" altLang="en-US" sz="1200" dirty="0" err="1"/>
              <a:t>메소드</a:t>
            </a:r>
            <a:endParaRPr lang="ko-KR" altLang="en-US" sz="1200" dirty="0"/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System.out.println</a:t>
            </a:r>
            <a:r>
              <a:rPr lang="en-US" altLang="ko-KR" sz="1200" dirty="0"/>
              <a:t>("** Phone </a:t>
            </a:r>
            <a:r>
              <a:rPr lang="en-US" altLang="ko-KR" sz="1200" dirty="0" smtClean="0"/>
              <a:t>**");</a:t>
            </a:r>
          </a:p>
          <a:p>
            <a:pPr defTabSz="180000"/>
            <a:r>
              <a:rPr lang="en-US" altLang="ko-KR" sz="1200" dirty="0"/>
              <a:t>	</a:t>
            </a:r>
            <a:r>
              <a:rPr lang="en-US" altLang="ko-KR" sz="1200" dirty="0" smtClean="0"/>
              <a:t>}</a:t>
            </a:r>
          </a:p>
          <a:p>
            <a:pPr defTabSz="180000"/>
            <a:r>
              <a:rPr lang="en-US" altLang="ko-KR" sz="1200" dirty="0"/>
              <a:t>}</a:t>
            </a:r>
          </a:p>
          <a:p>
            <a:pPr defTabSz="180000"/>
            <a:r>
              <a:rPr lang="en-US" altLang="ko-KR" sz="1200" b="1" dirty="0"/>
              <a:t>class </a:t>
            </a:r>
            <a:r>
              <a:rPr lang="en-US" altLang="ko-KR" sz="1200" b="1" dirty="0" err="1"/>
              <a:t>SamsungPhone</a:t>
            </a:r>
            <a:r>
              <a:rPr lang="en-US" altLang="ko-KR" sz="1200" b="1" dirty="0"/>
              <a:t> implements </a:t>
            </a:r>
            <a:r>
              <a:rPr lang="en-US" altLang="ko-KR" sz="1200" b="1" dirty="0" err="1"/>
              <a:t>PhoneInterface</a:t>
            </a:r>
            <a:r>
              <a:rPr lang="en-US" altLang="ko-KR" sz="1200" b="1" dirty="0"/>
              <a:t> </a:t>
            </a:r>
            <a:r>
              <a:rPr lang="en-US" altLang="ko-KR" sz="1200" dirty="0"/>
              <a:t>{ </a:t>
            </a:r>
            <a:r>
              <a:rPr lang="en-US" altLang="ko-KR" sz="1200" b="1" dirty="0"/>
              <a:t>// </a:t>
            </a:r>
            <a:r>
              <a:rPr lang="ko-KR" altLang="en-US" sz="1200" b="1" dirty="0"/>
              <a:t>인터페이스 구현</a:t>
            </a:r>
          </a:p>
          <a:p>
            <a:pPr defTabSz="180000"/>
            <a:r>
              <a:rPr lang="en-US" altLang="ko-KR" sz="1200" dirty="0" smtClean="0"/>
              <a:t>	// </a:t>
            </a:r>
            <a:r>
              <a:rPr lang="en-US" altLang="ko-KR" sz="1200" dirty="0" err="1"/>
              <a:t>PhoneInterface</a:t>
            </a:r>
            <a:r>
              <a:rPr lang="ko-KR" altLang="en-US" sz="1200" dirty="0"/>
              <a:t>의 모든 </a:t>
            </a:r>
            <a:r>
              <a:rPr lang="ko-KR" altLang="en-US" sz="1200" dirty="0" err="1"/>
              <a:t>메소드</a:t>
            </a:r>
            <a:r>
              <a:rPr lang="ko-KR" altLang="en-US" sz="1200" dirty="0"/>
              <a:t> 구현</a:t>
            </a:r>
          </a:p>
          <a:p>
            <a:pPr defTabSz="180000"/>
            <a:r>
              <a:rPr lang="en-US" altLang="ko-KR" sz="1200" dirty="0" smtClean="0"/>
              <a:t>	@</a:t>
            </a:r>
            <a:r>
              <a:rPr lang="en-US" altLang="ko-KR" sz="1200" dirty="0"/>
              <a:t>Override</a:t>
            </a:r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void </a:t>
            </a:r>
            <a:r>
              <a:rPr lang="en-US" altLang="ko-KR" sz="1200" dirty="0" err="1"/>
              <a:t>sendCall</a:t>
            </a:r>
            <a:r>
              <a:rPr lang="en-US" altLang="ko-KR" sz="1200" dirty="0"/>
              <a:t>() {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System.out.println</a:t>
            </a:r>
            <a:r>
              <a:rPr lang="en-US" altLang="ko-KR" sz="1200" dirty="0"/>
              <a:t>("</a:t>
            </a:r>
            <a:r>
              <a:rPr lang="ko-KR" altLang="en-US" sz="1200" dirty="0" err="1"/>
              <a:t>띠리리리링</a:t>
            </a:r>
            <a:r>
              <a:rPr lang="en-US" altLang="ko-KR" sz="1200" dirty="0"/>
              <a:t>");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 smtClean="0"/>
              <a:t>	@</a:t>
            </a:r>
            <a:r>
              <a:rPr lang="en-US" altLang="ko-KR" sz="1200" dirty="0"/>
              <a:t>Override</a:t>
            </a:r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void </a:t>
            </a:r>
            <a:r>
              <a:rPr lang="en-US" altLang="ko-KR" sz="1200" dirty="0" err="1"/>
              <a:t>receiveCall</a:t>
            </a:r>
            <a:r>
              <a:rPr lang="en-US" altLang="ko-KR" sz="1200" dirty="0"/>
              <a:t>() {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System.out.println</a:t>
            </a:r>
            <a:r>
              <a:rPr lang="en-US" altLang="ko-KR" sz="1200" dirty="0"/>
              <a:t>("</a:t>
            </a:r>
            <a:r>
              <a:rPr lang="ko-KR" altLang="en-US" sz="1200" dirty="0"/>
              <a:t>전화가 왔습니다</a:t>
            </a:r>
            <a:r>
              <a:rPr lang="en-US" altLang="ko-KR" sz="1200" dirty="0"/>
              <a:t>.");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endParaRPr lang="en-US" altLang="ko-KR" sz="1200" dirty="0" smtClean="0"/>
          </a:p>
          <a:p>
            <a:pPr defTabSz="180000"/>
            <a:r>
              <a:rPr lang="en-US" altLang="ko-KR" sz="1200" dirty="0"/>
              <a:t>	</a:t>
            </a:r>
            <a:r>
              <a:rPr lang="en-US" altLang="ko-KR" sz="1200" dirty="0" smtClean="0"/>
              <a:t>// </a:t>
            </a:r>
            <a:r>
              <a:rPr lang="ko-KR" altLang="en-US" sz="1200" dirty="0" err="1"/>
              <a:t>메소드</a:t>
            </a:r>
            <a:r>
              <a:rPr lang="ko-KR" altLang="en-US" sz="1200" dirty="0"/>
              <a:t> 추가 작성</a:t>
            </a:r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void flash() { </a:t>
            </a:r>
            <a:r>
              <a:rPr lang="en-US" altLang="ko-KR" sz="1200" dirty="0" err="1"/>
              <a:t>System.out.println</a:t>
            </a:r>
            <a:r>
              <a:rPr lang="en-US" altLang="ko-KR" sz="1200" dirty="0"/>
              <a:t>("</a:t>
            </a:r>
            <a:r>
              <a:rPr lang="ko-KR" altLang="en-US" sz="1200" dirty="0"/>
              <a:t>전화기에 불이 켜졌습니다</a:t>
            </a:r>
            <a:r>
              <a:rPr lang="en-US" altLang="ko-KR" sz="1200" dirty="0"/>
              <a:t>."); }</a:t>
            </a:r>
          </a:p>
          <a:p>
            <a:pPr defTabSz="180000"/>
            <a:r>
              <a:rPr lang="en-US" altLang="ko-KR" sz="1200" dirty="0" smtClean="0"/>
              <a:t>}</a:t>
            </a:r>
          </a:p>
          <a:p>
            <a:pPr defTabSz="180000"/>
            <a:r>
              <a:rPr lang="en-US" altLang="ko-KR" sz="1200" dirty="0" smtClean="0"/>
              <a:t>public </a:t>
            </a:r>
            <a:r>
              <a:rPr lang="en-US" altLang="ko-KR" sz="1200" dirty="0"/>
              <a:t>class </a:t>
            </a:r>
            <a:r>
              <a:rPr lang="en-US" altLang="ko-KR" sz="1200" dirty="0" err="1"/>
              <a:t>InterfaceEx</a:t>
            </a:r>
            <a:r>
              <a:rPr lang="en-US" altLang="ko-KR" sz="1200" dirty="0"/>
              <a:t> {</a:t>
            </a:r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static void main(String[] </a:t>
            </a:r>
            <a:r>
              <a:rPr lang="en-US" altLang="ko-KR" sz="1200" dirty="0" err="1"/>
              <a:t>args</a:t>
            </a:r>
            <a:r>
              <a:rPr lang="en-US" altLang="ko-KR" sz="1200" dirty="0"/>
              <a:t>) {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b="1" dirty="0" err="1" smtClean="0"/>
              <a:t>SamsungPhone</a:t>
            </a:r>
            <a:r>
              <a:rPr lang="en-US" altLang="ko-KR" sz="1200" b="1" dirty="0" smtClean="0"/>
              <a:t> </a:t>
            </a:r>
            <a:r>
              <a:rPr lang="en-US" altLang="ko-KR" sz="1200" b="1" dirty="0"/>
              <a:t>phone = new </a:t>
            </a:r>
            <a:r>
              <a:rPr lang="en-US" altLang="ko-KR" sz="1200" b="1" dirty="0" err="1"/>
              <a:t>SamsungPhone</a:t>
            </a:r>
            <a:r>
              <a:rPr lang="en-US" altLang="ko-KR" sz="1200" b="1" dirty="0"/>
              <a:t>();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phone.printLogo</a:t>
            </a:r>
            <a:r>
              <a:rPr lang="en-US" altLang="ko-KR" sz="1200" dirty="0"/>
              <a:t>();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phone.sendCall</a:t>
            </a:r>
            <a:r>
              <a:rPr lang="en-US" altLang="ko-KR" sz="1200" dirty="0"/>
              <a:t>();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phone.receiveCall</a:t>
            </a:r>
            <a:r>
              <a:rPr lang="en-US" altLang="ko-KR" sz="1200" dirty="0"/>
              <a:t>();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phone.flash</a:t>
            </a:r>
            <a:r>
              <a:rPr lang="en-US" altLang="ko-KR" sz="1200" dirty="0"/>
              <a:t>();</a:t>
            </a:r>
          </a:p>
          <a:p>
            <a:pPr defTabSz="180000"/>
            <a:r>
              <a:rPr lang="en-US" altLang="ko-KR" sz="1200" dirty="0" smtClean="0"/>
              <a:t>	}</a:t>
            </a:r>
          </a:p>
          <a:p>
            <a:pPr defTabSz="180000"/>
            <a:r>
              <a:rPr lang="en-US" altLang="ko-KR" sz="1200" dirty="0" smtClean="0"/>
              <a:t>}</a:t>
            </a:r>
            <a:endParaRPr lang="ko-KR" altLang="en-US" sz="1200" dirty="0"/>
          </a:p>
        </p:txBody>
      </p:sp>
      <p:sp>
        <p:nvSpPr>
          <p:cNvPr id="7" name="직사각형 6"/>
          <p:cNvSpPr/>
          <p:nvPr/>
        </p:nvSpPr>
        <p:spPr>
          <a:xfrm>
            <a:off x="612648" y="5894700"/>
            <a:ext cx="2822101" cy="830997"/>
          </a:xfrm>
          <a:prstGeom prst="rect">
            <a:avLst/>
          </a:prstGeom>
          <a:solidFill>
            <a:srgbClr val="D0EAB4"/>
          </a:solidFill>
        </p:spPr>
        <p:txBody>
          <a:bodyPr wrap="square">
            <a:spAutoFit/>
          </a:bodyPr>
          <a:lstStyle/>
          <a:p>
            <a:r>
              <a:rPr lang="en-US" altLang="ko-KR" sz="1200" dirty="0">
                <a:latin typeface="YDVYGOStd12"/>
              </a:rPr>
              <a:t>** Phone **</a:t>
            </a:r>
          </a:p>
          <a:p>
            <a:r>
              <a:rPr lang="ko-KR" altLang="en-US" sz="1200" dirty="0" err="1">
                <a:latin typeface="YDVYGOStd12"/>
              </a:rPr>
              <a:t>띠리리리링</a:t>
            </a:r>
            <a:endParaRPr lang="ko-KR" altLang="en-US" sz="1200" dirty="0">
              <a:latin typeface="YDVYGOStd12"/>
            </a:endParaRPr>
          </a:p>
          <a:p>
            <a:r>
              <a:rPr lang="ko-KR" altLang="en-US" sz="1200" dirty="0">
                <a:latin typeface="YDVYGOStd12"/>
              </a:rPr>
              <a:t>전화가 왔습니다</a:t>
            </a:r>
            <a:r>
              <a:rPr lang="en-US" altLang="ko-KR" sz="1200" dirty="0">
                <a:latin typeface="YDVYGOStd12"/>
              </a:rPr>
              <a:t>.</a:t>
            </a:r>
          </a:p>
          <a:p>
            <a:r>
              <a:rPr lang="ko-KR" altLang="en-US" sz="1200" dirty="0">
                <a:latin typeface="YDVYGOStd12"/>
              </a:rPr>
              <a:t>전화기에 불이 켜졌습니다</a:t>
            </a:r>
            <a:r>
              <a:rPr lang="en-US" altLang="ko-KR" sz="1200" dirty="0">
                <a:latin typeface="YDVYGOStd12"/>
              </a:rPr>
              <a:t>.</a:t>
            </a:r>
            <a:endParaRPr lang="ko-KR" altLang="en-US" sz="1200" dirty="0">
              <a:latin typeface="YDVYGOStd12"/>
            </a:endParaRPr>
          </a:p>
        </p:txBody>
      </p:sp>
    </p:spTree>
    <p:extLst>
      <p:ext uri="{BB962C8B-B14F-4D97-AF65-F5344CB8AC3E}">
        <p14:creationId xmlns:p14="http://schemas.microsoft.com/office/powerpoint/2010/main" val="6761460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인터페이스 상속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인터페이스가 </a:t>
            </a:r>
            <a:r>
              <a:rPr lang="ko-KR" altLang="en-US" dirty="0"/>
              <a:t>다른 </a:t>
            </a:r>
            <a:r>
              <a:rPr lang="ko-KR" altLang="en-US" dirty="0" smtClean="0"/>
              <a:t>인터페이스 상속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extends </a:t>
            </a:r>
            <a:r>
              <a:rPr lang="ko-KR" altLang="en-US" dirty="0" smtClean="0"/>
              <a:t>키워드 이용</a:t>
            </a:r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r>
              <a:rPr lang="ko-KR" altLang="en-US" dirty="0" smtClean="0"/>
              <a:t>다중</a:t>
            </a:r>
            <a:r>
              <a:rPr lang="en-US" altLang="ko-KR" dirty="0" smtClean="0"/>
              <a:t> </a:t>
            </a:r>
            <a:r>
              <a:rPr lang="ko-KR" altLang="en-US" dirty="0" smtClean="0"/>
              <a:t>인터페이스 상속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58</a:t>
            </a:fld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1331640" y="2276872"/>
            <a:ext cx="7056784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400" b="1" dirty="0"/>
              <a:t>interface </a:t>
            </a:r>
            <a:r>
              <a:rPr lang="en-US" altLang="ko-KR" sz="1400" b="1" dirty="0" err="1"/>
              <a:t>MobilePhoneInterface</a:t>
            </a:r>
            <a:r>
              <a:rPr lang="en-US" altLang="ko-KR" sz="1400" b="1" dirty="0"/>
              <a:t> extends </a:t>
            </a:r>
            <a:r>
              <a:rPr lang="en-US" altLang="ko-KR" sz="1400" b="1" dirty="0" err="1"/>
              <a:t>PhoneInterface</a:t>
            </a:r>
            <a:r>
              <a:rPr lang="en-US" altLang="ko-KR" sz="1400" b="1" dirty="0"/>
              <a:t> </a:t>
            </a:r>
            <a:r>
              <a:rPr lang="en-US" altLang="ko-KR" sz="1400" dirty="0"/>
              <a:t>{</a:t>
            </a:r>
          </a:p>
          <a:p>
            <a:pPr defTabSz="180000"/>
            <a:r>
              <a:rPr lang="en-US" altLang="ko-KR" sz="1400" dirty="0" smtClean="0"/>
              <a:t>	void </a:t>
            </a:r>
            <a:r>
              <a:rPr lang="en-US" altLang="ko-KR" sz="1400" dirty="0" err="1"/>
              <a:t>sendSMS</a:t>
            </a:r>
            <a:r>
              <a:rPr lang="en-US" altLang="ko-KR" sz="1400" dirty="0"/>
              <a:t>(); </a:t>
            </a:r>
            <a:r>
              <a:rPr lang="en-US" altLang="ko-KR" sz="1400" dirty="0" smtClean="0"/>
              <a:t>		// </a:t>
            </a:r>
            <a:r>
              <a:rPr lang="ko-KR" altLang="en-US" sz="1400" dirty="0"/>
              <a:t>새로운 추상 </a:t>
            </a:r>
            <a:r>
              <a:rPr lang="ko-KR" altLang="en-US" sz="1400" dirty="0" err="1"/>
              <a:t>메소드</a:t>
            </a:r>
            <a:r>
              <a:rPr lang="ko-KR" altLang="en-US" sz="1400" dirty="0"/>
              <a:t> 추가</a:t>
            </a:r>
          </a:p>
          <a:p>
            <a:pPr defTabSz="180000"/>
            <a:r>
              <a:rPr lang="en-US" altLang="ko-KR" sz="1400" dirty="0" smtClean="0"/>
              <a:t>	void </a:t>
            </a:r>
            <a:r>
              <a:rPr lang="en-US" altLang="ko-KR" sz="1400" dirty="0" err="1"/>
              <a:t>receiveSMS</a:t>
            </a:r>
            <a:r>
              <a:rPr lang="en-US" altLang="ko-KR" sz="1400" dirty="0"/>
              <a:t>(); </a:t>
            </a:r>
            <a:r>
              <a:rPr lang="en-US" altLang="ko-KR" sz="1400" dirty="0" smtClean="0"/>
              <a:t>	// </a:t>
            </a:r>
            <a:r>
              <a:rPr lang="ko-KR" altLang="en-US" sz="1400" dirty="0"/>
              <a:t>새로운 추상 </a:t>
            </a:r>
            <a:r>
              <a:rPr lang="ko-KR" altLang="en-US" sz="1400" dirty="0" err="1"/>
              <a:t>메소드</a:t>
            </a:r>
            <a:r>
              <a:rPr lang="ko-KR" altLang="en-US" sz="1400" dirty="0"/>
              <a:t> 추가</a:t>
            </a:r>
          </a:p>
          <a:p>
            <a:pPr defTabSz="180000"/>
            <a:r>
              <a:rPr lang="en-US" altLang="ko-KR" sz="1400" dirty="0"/>
              <a:t>}</a:t>
            </a:r>
            <a:endParaRPr lang="ko-KR" altLang="en-US" sz="1400" dirty="0"/>
          </a:p>
        </p:txBody>
      </p:sp>
      <p:sp>
        <p:nvSpPr>
          <p:cNvPr id="6" name="직사각형 5"/>
          <p:cNvSpPr/>
          <p:nvPr/>
        </p:nvSpPr>
        <p:spPr>
          <a:xfrm>
            <a:off x="1331640" y="3933056"/>
            <a:ext cx="7056784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400" dirty="0"/>
              <a:t>interface MP3Interface {</a:t>
            </a:r>
          </a:p>
          <a:p>
            <a:pPr defTabSz="180000"/>
            <a:r>
              <a:rPr lang="en-US" altLang="ko-KR" sz="1400" dirty="0" smtClean="0"/>
              <a:t>	void </a:t>
            </a:r>
            <a:r>
              <a:rPr lang="en-US" altLang="ko-KR" sz="1400" dirty="0"/>
              <a:t>play(); // </a:t>
            </a:r>
            <a:r>
              <a:rPr lang="ko-KR" altLang="en-US" sz="1400" dirty="0"/>
              <a:t>추상 </a:t>
            </a:r>
            <a:r>
              <a:rPr lang="ko-KR" altLang="en-US" sz="1400" dirty="0" err="1" smtClean="0"/>
              <a:t>메소드</a:t>
            </a:r>
            <a:endParaRPr lang="en-US" altLang="ko-KR" sz="1400" dirty="0" smtClean="0"/>
          </a:p>
          <a:p>
            <a:pPr defTabSz="180000"/>
            <a:r>
              <a:rPr lang="en-US" altLang="ko-KR" sz="1400" dirty="0" smtClean="0"/>
              <a:t>	void </a:t>
            </a:r>
            <a:r>
              <a:rPr lang="en-US" altLang="ko-KR" sz="1400" dirty="0"/>
              <a:t>stop(); // </a:t>
            </a:r>
            <a:r>
              <a:rPr lang="ko-KR" altLang="en-US" sz="1400" dirty="0"/>
              <a:t>추상 </a:t>
            </a:r>
            <a:r>
              <a:rPr lang="ko-KR" altLang="en-US" sz="1400" dirty="0" err="1"/>
              <a:t>메소드</a:t>
            </a:r>
            <a:endParaRPr lang="ko-KR" altLang="en-US" sz="1400" dirty="0"/>
          </a:p>
          <a:p>
            <a:pPr defTabSz="180000"/>
            <a:r>
              <a:rPr lang="en-US" altLang="ko-KR" sz="1400" dirty="0"/>
              <a:t>}</a:t>
            </a:r>
          </a:p>
          <a:p>
            <a:pPr defTabSz="180000"/>
            <a:endParaRPr lang="en-US" altLang="ko-KR" sz="1400" dirty="0"/>
          </a:p>
          <a:p>
            <a:pPr defTabSz="180000"/>
            <a:r>
              <a:rPr lang="en-US" altLang="ko-KR" sz="1400" b="1" dirty="0"/>
              <a:t>interface </a:t>
            </a:r>
            <a:r>
              <a:rPr lang="en-US" altLang="ko-KR" sz="1400" b="1" dirty="0" err="1"/>
              <a:t>MusicPhoneInterface</a:t>
            </a:r>
            <a:r>
              <a:rPr lang="en-US" altLang="ko-KR" sz="1400" b="1" dirty="0"/>
              <a:t> extends </a:t>
            </a:r>
            <a:r>
              <a:rPr lang="en-US" altLang="ko-KR" sz="1400" b="1" dirty="0" err="1"/>
              <a:t>MobilePhoneInterface</a:t>
            </a:r>
            <a:r>
              <a:rPr lang="en-US" altLang="ko-KR" sz="1400" b="1" dirty="0"/>
              <a:t>, MP3Interface </a:t>
            </a:r>
            <a:r>
              <a:rPr lang="en-US" altLang="ko-KR" sz="1400" dirty="0"/>
              <a:t>{</a:t>
            </a:r>
          </a:p>
          <a:p>
            <a:pPr defTabSz="180000"/>
            <a:r>
              <a:rPr lang="en-US" altLang="ko-KR" sz="1400" dirty="0"/>
              <a:t>	void playMP3RingTone(); // </a:t>
            </a:r>
            <a:r>
              <a:rPr lang="ko-KR" altLang="en-US" sz="1400" dirty="0"/>
              <a:t>새로운 추상 </a:t>
            </a:r>
            <a:r>
              <a:rPr lang="ko-KR" altLang="en-US" sz="1400" dirty="0" err="1"/>
              <a:t>메소드</a:t>
            </a:r>
            <a:r>
              <a:rPr lang="ko-KR" altLang="en-US" sz="1400" dirty="0"/>
              <a:t> 추가</a:t>
            </a:r>
          </a:p>
          <a:p>
            <a:pPr defTabSz="180000"/>
            <a:r>
              <a:rPr lang="en-US" altLang="ko-KR" sz="1400" dirty="0"/>
              <a:t>}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719254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인터페이스의 목적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59</a:t>
            </a:fld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1403648" y="2420888"/>
            <a:ext cx="5806715" cy="3654439"/>
            <a:chOff x="1900642" y="1631452"/>
            <a:chExt cx="5806715" cy="3654439"/>
          </a:xfrm>
        </p:grpSpPr>
        <p:sp>
          <p:nvSpPr>
            <p:cNvPr id="12" name="모서리가 둥근 직사각형 11"/>
            <p:cNvSpPr/>
            <p:nvPr/>
          </p:nvSpPr>
          <p:spPr>
            <a:xfrm>
              <a:off x="6444208" y="2082460"/>
              <a:ext cx="1080120" cy="1440160"/>
            </a:xfrm>
            <a:prstGeom prst="roundRect">
              <a:avLst>
                <a:gd name="adj" fmla="val 10895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4984" y="2279524"/>
              <a:ext cx="1038570" cy="1195929"/>
            </a:xfrm>
            <a:prstGeom prst="rect">
              <a:avLst/>
            </a:prstGeom>
            <a:noFill/>
          </p:spPr>
        </p:pic>
        <p:sp>
          <p:nvSpPr>
            <p:cNvPr id="5" name="한쪽 모서리가 잘린 사각형 4"/>
            <p:cNvSpPr/>
            <p:nvPr/>
          </p:nvSpPr>
          <p:spPr>
            <a:xfrm>
              <a:off x="4257300" y="2132856"/>
              <a:ext cx="864096" cy="936104"/>
            </a:xfrm>
            <a:prstGeom prst="snip1Rect">
              <a:avLst/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u="sng" dirty="0" smtClean="0">
                  <a:solidFill>
                    <a:schemeClr val="tx1"/>
                  </a:solidFill>
                </a:rPr>
                <a:t>    </a:t>
              </a:r>
              <a:endParaRPr lang="ko-KR" altLang="en-US" sz="1400" u="sng" dirty="0">
                <a:solidFill>
                  <a:schemeClr val="tx1"/>
                </a:solidFill>
              </a:endParaRPr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3785311" y="1631452"/>
              <a:ext cx="171739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dirty="0" err="1" smtClean="0"/>
                <a:t>MobilePhoneInterface</a:t>
              </a:r>
              <a:endParaRPr lang="en-US" altLang="ko-KR" sz="1200" dirty="0" smtClean="0"/>
            </a:p>
            <a:p>
              <a:pPr algn="ctr"/>
              <a:r>
                <a:rPr lang="ko-KR" altLang="en-US" sz="1200" dirty="0" smtClean="0"/>
                <a:t>인터페이스</a:t>
              </a:r>
              <a:endParaRPr lang="ko-KR" altLang="en-US" sz="1200" dirty="0"/>
            </a:p>
          </p:txBody>
        </p:sp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10679" y="2217288"/>
              <a:ext cx="723602" cy="833239"/>
            </a:xfrm>
            <a:prstGeom prst="rect">
              <a:avLst/>
            </a:prstGeom>
            <a:noFill/>
          </p:spPr>
        </p:pic>
        <p:sp>
          <p:nvSpPr>
            <p:cNvPr id="8" name="모서리가 둥근 직사각형 7"/>
            <p:cNvSpPr/>
            <p:nvPr/>
          </p:nvSpPr>
          <p:spPr>
            <a:xfrm>
              <a:off x="4644008" y="3501008"/>
              <a:ext cx="1080120" cy="1440160"/>
            </a:xfrm>
            <a:prstGeom prst="roundRect">
              <a:avLst>
                <a:gd name="adj" fmla="val 10895"/>
              </a:avLst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모서리가 둥근 직사각형 10"/>
            <p:cNvSpPr/>
            <p:nvPr/>
          </p:nvSpPr>
          <p:spPr>
            <a:xfrm>
              <a:off x="5823205" y="3040482"/>
              <a:ext cx="1080120" cy="1440160"/>
            </a:xfrm>
            <a:prstGeom prst="roundRect">
              <a:avLst>
                <a:gd name="adj" fmla="val 10895"/>
              </a:avLst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9348" y="3752598"/>
              <a:ext cx="990326" cy="1140375"/>
            </a:xfrm>
            <a:prstGeom prst="rect">
              <a:avLst/>
            </a:prstGeom>
            <a:noFill/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61894" y="3287636"/>
              <a:ext cx="997724" cy="1148894"/>
            </a:xfrm>
            <a:prstGeom prst="rect">
              <a:avLst/>
            </a:prstGeom>
            <a:noFill/>
          </p:spPr>
        </p:pic>
        <p:cxnSp>
          <p:nvCxnSpPr>
            <p:cNvPr id="17" name="직선 화살표 연결선 16"/>
            <p:cNvCxnSpPr>
              <a:stCxn id="5" idx="1"/>
              <a:endCxn id="8" idx="0"/>
            </p:cNvCxnSpPr>
            <p:nvPr/>
          </p:nvCxnSpPr>
          <p:spPr>
            <a:xfrm>
              <a:off x="4689348" y="3068960"/>
              <a:ext cx="494720" cy="432048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직선 화살표 연결선 18"/>
            <p:cNvCxnSpPr/>
            <p:nvPr/>
          </p:nvCxnSpPr>
          <p:spPr>
            <a:xfrm>
              <a:off x="5141508" y="2845467"/>
              <a:ext cx="681697" cy="282730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화살표 연결선 21"/>
            <p:cNvCxnSpPr>
              <a:stCxn id="5" idx="0"/>
            </p:cNvCxnSpPr>
            <p:nvPr/>
          </p:nvCxnSpPr>
          <p:spPr>
            <a:xfrm flipV="1">
              <a:off x="5121396" y="2519889"/>
              <a:ext cx="1322812" cy="81019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직사각형 22"/>
            <p:cNvSpPr/>
            <p:nvPr/>
          </p:nvSpPr>
          <p:spPr>
            <a:xfrm>
              <a:off x="4524272" y="5008892"/>
              <a:ext cx="131959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dirty="0" err="1" smtClean="0"/>
                <a:t>SamsungPhone</a:t>
              </a:r>
              <a:r>
                <a:rPr lang="ko-KR" altLang="en-US" sz="1200" dirty="0" smtClean="0"/>
                <a:t> </a:t>
              </a:r>
              <a:endParaRPr lang="ko-KR" altLang="en-US" sz="1200" dirty="0"/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5976975" y="4483673"/>
              <a:ext cx="85741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dirty="0" err="1" smtClean="0"/>
                <a:t>LGPhone</a:t>
              </a:r>
              <a:r>
                <a:rPr lang="ko-KR" altLang="en-US" sz="1200" dirty="0" smtClean="0"/>
                <a:t> </a:t>
              </a:r>
              <a:endParaRPr lang="ko-KR" altLang="en-US" sz="1200" dirty="0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6984082" y="3486227"/>
              <a:ext cx="72327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dirty="0" smtClean="0"/>
                <a:t>IPhone</a:t>
              </a:r>
              <a:r>
                <a:rPr lang="ko-KR" altLang="en-US" sz="1200" dirty="0" smtClean="0"/>
                <a:t> </a:t>
              </a:r>
              <a:endParaRPr lang="ko-KR" altLang="en-US" sz="1200" dirty="0"/>
            </a:p>
          </p:txBody>
        </p:sp>
        <p:sp>
          <p:nvSpPr>
            <p:cNvPr id="27" name="모서리가 둥근 직사각형 26"/>
            <p:cNvSpPr/>
            <p:nvPr/>
          </p:nvSpPr>
          <p:spPr>
            <a:xfrm>
              <a:off x="1900642" y="3182012"/>
              <a:ext cx="1368152" cy="1440160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2078234" y="4622172"/>
              <a:ext cx="116249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200" dirty="0" smtClean="0"/>
                <a:t>전화기 모듈</a:t>
              </a:r>
              <a:endParaRPr lang="en-US" altLang="ko-KR" sz="1200" dirty="0" smtClean="0"/>
            </a:p>
            <a:p>
              <a:pPr algn="ctr"/>
              <a:r>
                <a:rPr lang="ko-KR" altLang="en-US" sz="1200" dirty="0" smtClean="0"/>
                <a:t>응용프로그램 </a:t>
              </a:r>
              <a:endParaRPr lang="en-US" altLang="ko-KR" sz="1200" dirty="0" smtClean="0"/>
            </a:p>
            <a:p>
              <a:pPr algn="ctr"/>
              <a:r>
                <a:rPr lang="ko-KR" altLang="en-US" sz="1200" dirty="0" smtClean="0"/>
                <a:t>코드 </a:t>
              </a:r>
              <a:endParaRPr lang="ko-KR" altLang="en-US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906931" y="3156362"/>
              <a:ext cx="8643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err="1" smtClean="0"/>
                <a:t>sendCall</a:t>
              </a:r>
              <a:r>
                <a:rPr lang="en-US" altLang="ko-KR" sz="1200" dirty="0" smtClean="0"/>
                <a:t>()</a:t>
              </a:r>
              <a:endParaRPr lang="ko-KR" altLang="en-US" sz="12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90806" y="3593809"/>
              <a:ext cx="8643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err="1" smtClean="0"/>
                <a:t>sendCall</a:t>
              </a:r>
              <a:r>
                <a:rPr lang="en-US" altLang="ko-KR" sz="1200" dirty="0" smtClean="0"/>
                <a:t>()</a:t>
              </a:r>
              <a:endParaRPr lang="ko-KR" altLang="en-US" sz="12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639215" y="2193655"/>
              <a:ext cx="8643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err="1" smtClean="0"/>
                <a:t>sendCall</a:t>
              </a:r>
              <a:r>
                <a:rPr lang="en-US" altLang="ko-KR" sz="1200" dirty="0" smtClean="0"/>
                <a:t>()</a:t>
              </a:r>
              <a:endParaRPr lang="ko-KR" altLang="en-US" sz="1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257300" y="2091598"/>
              <a:ext cx="8643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dirty="0" err="1" smtClean="0"/>
                <a:t>sendCall</a:t>
              </a:r>
              <a:r>
                <a:rPr lang="en-US" altLang="ko-KR" sz="1200" dirty="0" smtClean="0"/>
                <a:t>()</a:t>
              </a:r>
              <a:endParaRPr lang="ko-KR" altLang="en-US" sz="1200" dirty="0"/>
            </a:p>
          </p:txBody>
        </p:sp>
        <p:cxnSp>
          <p:nvCxnSpPr>
            <p:cNvPr id="34" name="직선 화살표 연결선 33"/>
            <p:cNvCxnSpPr/>
            <p:nvPr/>
          </p:nvCxnSpPr>
          <p:spPr>
            <a:xfrm flipH="1">
              <a:off x="2915816" y="2942946"/>
              <a:ext cx="1341484" cy="342038"/>
            </a:xfrm>
            <a:prstGeom prst="straightConnector1">
              <a:avLst/>
            </a:prstGeom>
            <a:ln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502704" y="2348880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smtClean="0"/>
                <a:t>구현</a:t>
              </a:r>
              <a:endParaRPr lang="ko-KR" altLang="en-US" sz="110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62709" y="2794801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smtClean="0"/>
                <a:t>구현</a:t>
              </a:r>
              <a:endParaRPr lang="ko-KR" altLang="en-US" sz="110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922652" y="3132048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smtClean="0"/>
                <a:t>구현</a:t>
              </a:r>
              <a:endParaRPr lang="ko-KR" altLang="en-US" sz="110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302846" y="2843094"/>
              <a:ext cx="4667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100" dirty="0" smtClean="0"/>
                <a:t>참고</a:t>
              </a:r>
              <a:endParaRPr lang="ko-KR" altLang="en-US" sz="11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104085" y="3606673"/>
              <a:ext cx="9765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 err="1" smtClean="0"/>
                <a:t>sendCall</a:t>
              </a:r>
              <a:r>
                <a:rPr lang="en-US" altLang="ko-KR" sz="1400" dirty="0" smtClean="0"/>
                <a:t>()</a:t>
              </a:r>
              <a:endParaRPr lang="ko-KR" altLang="en-US" sz="1400" dirty="0"/>
            </a:p>
          </p:txBody>
        </p:sp>
        <p:cxnSp>
          <p:nvCxnSpPr>
            <p:cNvPr id="42" name="직선 화살표 연결선 41"/>
            <p:cNvCxnSpPr>
              <a:stCxn id="40" idx="3"/>
              <a:endCxn id="30" idx="1"/>
            </p:cNvCxnSpPr>
            <p:nvPr/>
          </p:nvCxnSpPr>
          <p:spPr>
            <a:xfrm flipV="1">
              <a:off x="3080634" y="3732309"/>
              <a:ext cx="1710172" cy="28253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직사각형 43"/>
            <p:cNvSpPr/>
            <p:nvPr/>
          </p:nvSpPr>
          <p:spPr>
            <a:xfrm>
              <a:off x="3710179" y="3522620"/>
              <a:ext cx="49244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200" dirty="0" smtClean="0"/>
                <a:t>호출</a:t>
              </a:r>
              <a:endParaRPr lang="ko-KR" altLang="en-US" sz="1200" dirty="0"/>
            </a:p>
          </p:txBody>
        </p:sp>
      </p:grpSp>
      <p:sp>
        <p:nvSpPr>
          <p:cNvPr id="9" name="직사각형 8"/>
          <p:cNvSpPr/>
          <p:nvPr/>
        </p:nvSpPr>
        <p:spPr>
          <a:xfrm>
            <a:off x="474803" y="1419836"/>
            <a:ext cx="8429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dirty="0">
                <a:latin typeface="YDVYMjOStd12"/>
              </a:rPr>
              <a:t>인터페이스는 </a:t>
            </a:r>
            <a:r>
              <a:rPr lang="ko-KR" altLang="en-US" sz="1600" dirty="0" err="1">
                <a:latin typeface="YDVYMjOStd12"/>
              </a:rPr>
              <a:t>스펙을</a:t>
            </a:r>
            <a:r>
              <a:rPr lang="ko-KR" altLang="en-US" sz="1600" dirty="0">
                <a:latin typeface="YDVYMjOStd12"/>
              </a:rPr>
              <a:t> 주어 클래스들이 그 기능을 서로 다르게 </a:t>
            </a:r>
            <a:r>
              <a:rPr lang="ko-KR" altLang="en-US" sz="1600" dirty="0" smtClean="0">
                <a:latin typeface="YDVYMjOStd12"/>
              </a:rPr>
              <a:t>구현할 </a:t>
            </a:r>
            <a:r>
              <a:rPr lang="ko-KR" altLang="en-US" sz="1600" dirty="0">
                <a:latin typeface="YDVYMjOStd12"/>
              </a:rPr>
              <a:t>수 있도록 하는 클래스의 규격 선언이며</a:t>
            </a:r>
            <a:r>
              <a:rPr lang="en-US" altLang="ko-KR" sz="1600" dirty="0">
                <a:latin typeface="YDVYMjOStd12"/>
              </a:rPr>
              <a:t>, </a:t>
            </a:r>
            <a:r>
              <a:rPr lang="ko-KR" altLang="en-US" sz="1600" dirty="0">
                <a:latin typeface="YDVYMjOStd12"/>
              </a:rPr>
              <a:t>클래스의 </a:t>
            </a:r>
            <a:r>
              <a:rPr lang="ko-KR" altLang="en-US" sz="1600" dirty="0" err="1">
                <a:latin typeface="YDVYMjOStd12"/>
              </a:rPr>
              <a:t>다형성을</a:t>
            </a:r>
            <a:r>
              <a:rPr lang="ko-KR" altLang="en-US" sz="1600" dirty="0">
                <a:latin typeface="YDVYMjOStd12"/>
              </a:rPr>
              <a:t> 실현하는 도구이다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52427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ko-KR" altLang="en-US" sz="2000" dirty="0" smtClean="0"/>
              <a:t>예제 </a:t>
            </a:r>
            <a:r>
              <a:rPr lang="en-US" altLang="ko-KR" sz="2000" dirty="0" smtClean="0"/>
              <a:t>5-1 : </a:t>
            </a:r>
            <a:r>
              <a:rPr lang="ko-KR" altLang="en-US" sz="2000" dirty="0" smtClean="0"/>
              <a:t>클래스 </a:t>
            </a:r>
            <a:r>
              <a:rPr lang="ko-KR" altLang="en-US" sz="2000" dirty="0"/>
              <a:t>상속 </a:t>
            </a:r>
            <a:r>
              <a:rPr lang="ko-KR" altLang="en-US" sz="2000" dirty="0" smtClean="0"/>
              <a:t>만들기 </a:t>
            </a:r>
            <a:r>
              <a:rPr lang="en-US" altLang="ko-KR" sz="2000" dirty="0" smtClean="0"/>
              <a:t>- </a:t>
            </a:r>
            <a:r>
              <a:rPr lang="en-US" altLang="ko-KR" sz="2000" dirty="0"/>
              <a:t>Point</a:t>
            </a:r>
            <a:r>
              <a:rPr lang="ko-KR" altLang="en-US" sz="2000" dirty="0"/>
              <a:t>와 </a:t>
            </a:r>
            <a:r>
              <a:rPr lang="en-US" altLang="ko-KR" sz="2000" dirty="0" err="1"/>
              <a:t>ColorPoint</a:t>
            </a:r>
            <a:r>
              <a:rPr lang="en-US" altLang="ko-KR" sz="2000" dirty="0"/>
              <a:t> </a:t>
            </a:r>
            <a:r>
              <a:rPr lang="ko-KR" altLang="en-US" sz="2000" dirty="0"/>
              <a:t>클래스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493144" y="1315698"/>
            <a:ext cx="8399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(x, y)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의 한 점을 표현하는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Point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클래스와 이를 상속받아 색을 가진 점을 표현하는 </a:t>
            </a:r>
            <a:r>
              <a:rPr lang="en-US" altLang="ko-KR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ColorPoint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클래스를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만들고 활용해보자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2059107"/>
            <a:ext cx="4320480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ko-KR"/>
            </a:defPPr>
            <a:lvl1pPr defTabSz="180000">
              <a:defRPr sz="1200" b="1"/>
            </a:lvl1pPr>
          </a:lstStyle>
          <a:p>
            <a:r>
              <a:rPr lang="en-US" altLang="ko-KR" dirty="0"/>
              <a:t>public class </a:t>
            </a:r>
            <a:r>
              <a:rPr lang="en-US" altLang="ko-KR" dirty="0" err="1"/>
              <a:t>ColorPointEx</a:t>
            </a:r>
            <a:r>
              <a:rPr lang="en-US" altLang="ko-KR" dirty="0"/>
              <a:t> </a:t>
            </a:r>
            <a:r>
              <a:rPr lang="en-US" altLang="ko-KR" b="0" dirty="0"/>
              <a:t>{</a:t>
            </a:r>
          </a:p>
          <a:p>
            <a:r>
              <a:rPr lang="en-US" altLang="ko-KR" b="0" dirty="0" smtClean="0"/>
              <a:t>	</a:t>
            </a:r>
            <a:r>
              <a:rPr lang="en-US" altLang="ko-KR" dirty="0" smtClean="0"/>
              <a:t>public </a:t>
            </a:r>
            <a:r>
              <a:rPr lang="en-US" altLang="ko-KR" dirty="0"/>
              <a:t>static void main(String [] </a:t>
            </a:r>
            <a:r>
              <a:rPr lang="en-US" altLang="ko-KR" dirty="0" err="1"/>
              <a:t>args</a:t>
            </a:r>
            <a:r>
              <a:rPr lang="en-US" altLang="ko-KR" dirty="0"/>
              <a:t>) {</a:t>
            </a:r>
          </a:p>
          <a:p>
            <a:r>
              <a:rPr lang="en-US" altLang="ko-KR" b="0" dirty="0" smtClean="0"/>
              <a:t>		</a:t>
            </a:r>
            <a:r>
              <a:rPr lang="en-US" altLang="ko-KR" dirty="0" smtClean="0"/>
              <a:t>Point </a:t>
            </a:r>
            <a:r>
              <a:rPr lang="en-US" altLang="ko-KR" dirty="0"/>
              <a:t>p = new Point(); </a:t>
            </a:r>
            <a:r>
              <a:rPr lang="en-US" altLang="ko-KR" b="0" dirty="0"/>
              <a:t>// Point </a:t>
            </a:r>
            <a:r>
              <a:rPr lang="ko-KR" altLang="en-US" b="0" dirty="0"/>
              <a:t>객체 생성</a:t>
            </a:r>
          </a:p>
          <a:p>
            <a:r>
              <a:rPr lang="en-US" altLang="ko-KR" b="0" dirty="0" smtClean="0"/>
              <a:t>		</a:t>
            </a:r>
            <a:r>
              <a:rPr lang="en-US" altLang="ko-KR" b="0" dirty="0" err="1" smtClean="0"/>
              <a:t>p.set</a:t>
            </a:r>
            <a:r>
              <a:rPr lang="en-US" altLang="ko-KR" b="0" dirty="0" smtClean="0"/>
              <a:t>(1</a:t>
            </a:r>
            <a:r>
              <a:rPr lang="en-US" altLang="ko-KR" b="0" dirty="0"/>
              <a:t>, 2); // Point </a:t>
            </a:r>
            <a:r>
              <a:rPr lang="ko-KR" altLang="en-US" b="0" dirty="0"/>
              <a:t>클래스의 </a:t>
            </a:r>
            <a:r>
              <a:rPr lang="en-US" altLang="ko-KR" b="0" dirty="0"/>
              <a:t>set() </a:t>
            </a:r>
            <a:r>
              <a:rPr lang="ko-KR" altLang="en-US" b="0" dirty="0"/>
              <a:t>호출</a:t>
            </a:r>
          </a:p>
          <a:p>
            <a:r>
              <a:rPr lang="en-US" altLang="ko-KR" b="0" dirty="0" smtClean="0"/>
              <a:t>		</a:t>
            </a:r>
            <a:r>
              <a:rPr lang="en-US" altLang="ko-KR" b="0" dirty="0" err="1" smtClean="0"/>
              <a:t>p.showPoint</a:t>
            </a:r>
            <a:r>
              <a:rPr lang="en-US" altLang="ko-KR" b="0" dirty="0"/>
              <a:t>();</a:t>
            </a:r>
          </a:p>
          <a:p>
            <a:endParaRPr lang="en-US" altLang="ko-KR" b="0" dirty="0" smtClean="0"/>
          </a:p>
          <a:p>
            <a:r>
              <a:rPr lang="en-US" altLang="ko-KR" b="0" dirty="0"/>
              <a:t>	</a:t>
            </a:r>
            <a:r>
              <a:rPr lang="en-US" altLang="ko-KR" b="0" dirty="0" smtClean="0"/>
              <a:t>	</a:t>
            </a:r>
            <a:r>
              <a:rPr lang="en-US" altLang="ko-KR" dirty="0" err="1" smtClean="0"/>
              <a:t>ColorPoint</a:t>
            </a:r>
            <a:r>
              <a:rPr lang="en-US" altLang="ko-KR" dirty="0" smtClean="0"/>
              <a:t> </a:t>
            </a:r>
            <a:r>
              <a:rPr lang="en-US" altLang="ko-KR" dirty="0" err="1"/>
              <a:t>cp</a:t>
            </a:r>
            <a:r>
              <a:rPr lang="en-US" altLang="ko-KR" dirty="0"/>
              <a:t> = new </a:t>
            </a:r>
            <a:r>
              <a:rPr lang="en-US" altLang="ko-KR" dirty="0" err="1"/>
              <a:t>ColorPoint</a:t>
            </a:r>
            <a:r>
              <a:rPr lang="en-US" altLang="ko-KR" dirty="0"/>
              <a:t>();</a:t>
            </a:r>
            <a:r>
              <a:rPr lang="en-US" altLang="ko-KR" b="0" dirty="0"/>
              <a:t> // </a:t>
            </a:r>
            <a:r>
              <a:rPr lang="en-US" altLang="ko-KR" b="0" dirty="0" err="1"/>
              <a:t>ColorPoint</a:t>
            </a:r>
            <a:r>
              <a:rPr lang="en-US" altLang="ko-KR" b="0" dirty="0"/>
              <a:t> </a:t>
            </a:r>
            <a:r>
              <a:rPr lang="ko-KR" altLang="en-US" b="0" dirty="0"/>
              <a:t>객체 </a:t>
            </a:r>
          </a:p>
          <a:p>
            <a:r>
              <a:rPr lang="en-US" altLang="ko-KR" b="0" dirty="0" smtClean="0"/>
              <a:t>		</a:t>
            </a:r>
            <a:r>
              <a:rPr lang="en-US" altLang="ko-KR" b="0" dirty="0" err="1" smtClean="0"/>
              <a:t>cp.set</a:t>
            </a:r>
            <a:r>
              <a:rPr lang="en-US" altLang="ko-KR" b="0" dirty="0" smtClean="0"/>
              <a:t>(3</a:t>
            </a:r>
            <a:r>
              <a:rPr lang="en-US" altLang="ko-KR" b="0" dirty="0"/>
              <a:t>, 4); // </a:t>
            </a:r>
            <a:r>
              <a:rPr lang="en-US" altLang="ko-KR" b="0" dirty="0" smtClean="0"/>
              <a:t>Point</a:t>
            </a:r>
            <a:r>
              <a:rPr lang="ko-KR" altLang="en-US" b="0" dirty="0" smtClean="0"/>
              <a:t>의 </a:t>
            </a:r>
            <a:r>
              <a:rPr lang="en-US" altLang="ko-KR" b="0" dirty="0"/>
              <a:t>set() </a:t>
            </a:r>
            <a:r>
              <a:rPr lang="ko-KR" altLang="en-US" b="0" dirty="0"/>
              <a:t>호출</a:t>
            </a:r>
          </a:p>
          <a:p>
            <a:r>
              <a:rPr lang="en-US" altLang="ko-KR" b="0" dirty="0" smtClean="0"/>
              <a:t>		</a:t>
            </a:r>
            <a:r>
              <a:rPr lang="en-US" altLang="ko-KR" b="0" dirty="0" err="1" smtClean="0"/>
              <a:t>cp.setColor</a:t>
            </a:r>
            <a:r>
              <a:rPr lang="en-US" altLang="ko-KR" b="0" dirty="0"/>
              <a:t>("red"); // </a:t>
            </a:r>
            <a:r>
              <a:rPr lang="en-US" altLang="ko-KR" b="0" dirty="0" err="1" smtClean="0"/>
              <a:t>ColorPoint</a:t>
            </a:r>
            <a:r>
              <a:rPr lang="ko-KR" altLang="en-US" b="0" dirty="0" smtClean="0"/>
              <a:t>의 </a:t>
            </a:r>
            <a:r>
              <a:rPr lang="en-US" altLang="ko-KR" b="0" dirty="0" err="1"/>
              <a:t>setColor</a:t>
            </a:r>
            <a:r>
              <a:rPr lang="en-US" altLang="ko-KR" b="0" dirty="0"/>
              <a:t>() </a:t>
            </a:r>
            <a:r>
              <a:rPr lang="ko-KR" altLang="en-US" b="0" dirty="0"/>
              <a:t>호출</a:t>
            </a:r>
          </a:p>
          <a:p>
            <a:r>
              <a:rPr lang="en-US" altLang="ko-KR" b="0" dirty="0" smtClean="0"/>
              <a:t>		</a:t>
            </a:r>
            <a:r>
              <a:rPr lang="en-US" altLang="ko-KR" b="0" dirty="0" err="1" smtClean="0"/>
              <a:t>cp.showColorPoint</a:t>
            </a:r>
            <a:r>
              <a:rPr lang="en-US" altLang="ko-KR" b="0" dirty="0"/>
              <a:t>(); // </a:t>
            </a:r>
            <a:r>
              <a:rPr lang="ko-KR" altLang="en-US" b="0" dirty="0"/>
              <a:t>컬러와 좌표 출력</a:t>
            </a:r>
          </a:p>
          <a:p>
            <a:r>
              <a:rPr lang="en-US" altLang="ko-KR" b="0" dirty="0" smtClean="0"/>
              <a:t>	}</a:t>
            </a:r>
            <a:endParaRPr lang="en-US" altLang="ko-KR" b="0" dirty="0"/>
          </a:p>
          <a:p>
            <a:r>
              <a:rPr lang="en-US" altLang="ko-KR" b="0" dirty="0"/>
              <a:t>}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188636" y="2059107"/>
            <a:ext cx="4167340" cy="175432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200" b="1" dirty="0"/>
              <a:t>class Point </a:t>
            </a:r>
            <a:r>
              <a:rPr lang="en-US" altLang="ko-KR" sz="1200" dirty="0"/>
              <a:t>{</a:t>
            </a:r>
          </a:p>
          <a:p>
            <a:pPr defTabSz="180000"/>
            <a:r>
              <a:rPr lang="en-US" altLang="ko-KR" sz="1200" dirty="0"/>
              <a:t>	</a:t>
            </a:r>
            <a:r>
              <a:rPr lang="en-US" altLang="ko-KR" sz="1200" dirty="0" smtClean="0"/>
              <a:t>private </a:t>
            </a:r>
            <a:r>
              <a:rPr lang="en-US" altLang="ko-KR" sz="1200" dirty="0" err="1" smtClean="0"/>
              <a:t>int</a:t>
            </a:r>
            <a:r>
              <a:rPr lang="en-US" altLang="ko-KR" sz="1200" dirty="0" smtClean="0"/>
              <a:t> </a:t>
            </a:r>
            <a:r>
              <a:rPr lang="en-US" altLang="ko-KR" sz="1200" dirty="0"/>
              <a:t>x, y; // </a:t>
            </a:r>
            <a:r>
              <a:rPr lang="ko-KR" altLang="en-US" sz="1200" dirty="0"/>
              <a:t>한 점을 구성하는 </a:t>
            </a:r>
            <a:r>
              <a:rPr lang="en-US" altLang="ko-KR" sz="1200" dirty="0"/>
              <a:t>x, y </a:t>
            </a:r>
            <a:r>
              <a:rPr lang="ko-KR" altLang="en-US" sz="1200" dirty="0"/>
              <a:t>좌표</a:t>
            </a:r>
          </a:p>
          <a:p>
            <a:pPr defTabSz="180000"/>
            <a:r>
              <a:rPr lang="ko-KR" altLang="en-US" sz="1200" dirty="0"/>
              <a:t>	</a:t>
            </a:r>
            <a:r>
              <a:rPr lang="en-US" altLang="ko-KR" sz="1200" dirty="0" smtClean="0"/>
              <a:t>public void </a:t>
            </a:r>
            <a:r>
              <a:rPr lang="en-US" altLang="ko-KR" sz="1200" dirty="0"/>
              <a:t>set(</a:t>
            </a:r>
            <a:r>
              <a:rPr lang="en-US" altLang="ko-KR" sz="1200" dirty="0" err="1"/>
              <a:t>int</a:t>
            </a:r>
            <a:r>
              <a:rPr lang="en-US" altLang="ko-KR" sz="1200" dirty="0"/>
              <a:t> x, </a:t>
            </a:r>
            <a:r>
              <a:rPr lang="en-US" altLang="ko-KR" sz="1200" dirty="0" err="1"/>
              <a:t>int</a:t>
            </a:r>
            <a:r>
              <a:rPr lang="en-US" altLang="ko-KR" sz="1200" dirty="0"/>
              <a:t> y) {</a:t>
            </a:r>
          </a:p>
          <a:p>
            <a:pPr defTabSz="180000"/>
            <a:r>
              <a:rPr lang="en-US" altLang="ko-KR" sz="1200" dirty="0"/>
              <a:t>		</a:t>
            </a:r>
            <a:r>
              <a:rPr lang="en-US" altLang="ko-KR" sz="1200" dirty="0" err="1"/>
              <a:t>this.x</a:t>
            </a:r>
            <a:r>
              <a:rPr lang="en-US" altLang="ko-KR" sz="1200" dirty="0"/>
              <a:t> = x; </a:t>
            </a:r>
            <a:r>
              <a:rPr lang="en-US" altLang="ko-KR" sz="1200" dirty="0" err="1"/>
              <a:t>this.y</a:t>
            </a:r>
            <a:r>
              <a:rPr lang="en-US" altLang="ko-KR" sz="1200" dirty="0"/>
              <a:t> = y;</a:t>
            </a:r>
          </a:p>
          <a:p>
            <a:pPr defTabSz="180000"/>
            <a:r>
              <a:rPr lang="en-US" altLang="ko-KR" sz="1200" dirty="0"/>
              <a:t>	}</a:t>
            </a:r>
          </a:p>
          <a:p>
            <a:pPr defTabSz="180000"/>
            <a:r>
              <a:rPr lang="en-US" altLang="ko-KR" sz="1200" dirty="0"/>
              <a:t>	</a:t>
            </a:r>
            <a:r>
              <a:rPr lang="en-US" altLang="ko-KR" sz="1200" dirty="0" smtClean="0"/>
              <a:t>public void </a:t>
            </a:r>
            <a:r>
              <a:rPr lang="en-US" altLang="ko-KR" sz="1200" dirty="0" err="1"/>
              <a:t>showPoint</a:t>
            </a:r>
            <a:r>
              <a:rPr lang="en-US" altLang="ko-KR" sz="1200" dirty="0"/>
              <a:t>() { // </a:t>
            </a:r>
            <a:r>
              <a:rPr lang="ko-KR" altLang="en-US" sz="1200" dirty="0"/>
              <a:t>점의 좌표 출력</a:t>
            </a:r>
          </a:p>
          <a:p>
            <a:pPr defTabSz="180000"/>
            <a:r>
              <a:rPr lang="ko-KR" altLang="en-US" sz="1200" dirty="0"/>
              <a:t>		</a:t>
            </a:r>
            <a:r>
              <a:rPr lang="en-US" altLang="ko-KR" sz="1200" dirty="0" err="1"/>
              <a:t>System.out.println</a:t>
            </a:r>
            <a:r>
              <a:rPr lang="en-US" altLang="ko-KR" sz="1200" dirty="0"/>
              <a:t>("(" + x + "," + y + ")");</a:t>
            </a:r>
          </a:p>
          <a:p>
            <a:pPr defTabSz="180000"/>
            <a:r>
              <a:rPr lang="en-US" altLang="ko-KR" sz="1200" dirty="0"/>
              <a:t>	}</a:t>
            </a:r>
          </a:p>
          <a:p>
            <a:pPr defTabSz="180000"/>
            <a:r>
              <a:rPr lang="en-US" altLang="ko-KR" sz="1200" dirty="0"/>
              <a:t>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1" y="4496507"/>
            <a:ext cx="4320479" cy="523220"/>
          </a:xfrm>
          <a:prstGeom prst="rect">
            <a:avLst/>
          </a:prstGeom>
          <a:solidFill>
            <a:srgbClr val="DAEEC4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200">
                <a:solidFill>
                  <a:srgbClr val="00B050"/>
                </a:solidFill>
              </a:defRPr>
            </a:lvl1pPr>
          </a:lstStyle>
          <a:p>
            <a:r>
              <a:rPr lang="en-US" altLang="ko-KR" sz="1400" dirty="0">
                <a:solidFill>
                  <a:schemeClr val="tx1"/>
                </a:solidFill>
              </a:rPr>
              <a:t>(1,2)</a:t>
            </a:r>
          </a:p>
          <a:p>
            <a:r>
              <a:rPr lang="en-US" altLang="ko-KR" sz="1400" dirty="0">
                <a:solidFill>
                  <a:schemeClr val="tx1"/>
                </a:solidFill>
              </a:rPr>
              <a:t>red(3,4)</a:t>
            </a: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6</a:t>
            </a:fld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188636" y="4051735"/>
            <a:ext cx="4167340" cy="2123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200" dirty="0" smtClean="0"/>
              <a:t>// </a:t>
            </a:r>
            <a:r>
              <a:rPr lang="en-US" altLang="ko-KR" sz="1200" dirty="0"/>
              <a:t>Point</a:t>
            </a:r>
            <a:r>
              <a:rPr lang="ko-KR" altLang="en-US" sz="1200" dirty="0"/>
              <a:t>를 상속받은 </a:t>
            </a:r>
            <a:r>
              <a:rPr lang="en-US" altLang="ko-KR" sz="1200" dirty="0" err="1"/>
              <a:t>ColorPoint</a:t>
            </a:r>
            <a:r>
              <a:rPr lang="en-US" altLang="ko-KR" sz="1200" dirty="0"/>
              <a:t> </a:t>
            </a:r>
            <a:r>
              <a:rPr lang="ko-KR" altLang="en-US" sz="1200" dirty="0"/>
              <a:t>선언</a:t>
            </a:r>
          </a:p>
          <a:p>
            <a:pPr defTabSz="180000"/>
            <a:r>
              <a:rPr lang="en-US" altLang="ko-KR" sz="1200" b="1" dirty="0" smtClean="0"/>
              <a:t>class </a:t>
            </a:r>
            <a:r>
              <a:rPr lang="en-US" altLang="ko-KR" sz="1200" b="1" dirty="0" err="1"/>
              <a:t>ColorPoint</a:t>
            </a:r>
            <a:r>
              <a:rPr lang="en-US" altLang="ko-KR" sz="1200" b="1" dirty="0"/>
              <a:t> extends Point </a:t>
            </a:r>
            <a:r>
              <a:rPr lang="en-US" altLang="ko-KR" sz="1200" dirty="0"/>
              <a:t>{ </a:t>
            </a:r>
          </a:p>
          <a:p>
            <a:pPr defTabSz="180000"/>
            <a:r>
              <a:rPr lang="ko-KR" altLang="en-US" sz="1200" dirty="0"/>
              <a:t>	</a:t>
            </a:r>
            <a:r>
              <a:rPr lang="en-US" altLang="ko-KR" sz="1200" dirty="0"/>
              <a:t>private String color; // </a:t>
            </a:r>
            <a:r>
              <a:rPr lang="ko-KR" altLang="en-US" sz="1200" dirty="0"/>
              <a:t>점의 색</a:t>
            </a:r>
          </a:p>
          <a:p>
            <a:pPr defTabSz="180000"/>
            <a:r>
              <a:rPr lang="ko-KR" altLang="en-US" sz="1200" dirty="0"/>
              <a:t>	</a:t>
            </a:r>
            <a:r>
              <a:rPr lang="en-US" altLang="ko-KR" sz="1200" dirty="0"/>
              <a:t>public void </a:t>
            </a:r>
            <a:r>
              <a:rPr lang="en-US" altLang="ko-KR" sz="1200" dirty="0" err="1"/>
              <a:t>setColor</a:t>
            </a:r>
            <a:r>
              <a:rPr lang="en-US" altLang="ko-KR" sz="1200" dirty="0"/>
              <a:t>(String color) {</a:t>
            </a:r>
          </a:p>
          <a:p>
            <a:pPr defTabSz="180000"/>
            <a:r>
              <a:rPr lang="en-US" altLang="ko-KR" sz="1200" dirty="0"/>
              <a:t>		</a:t>
            </a:r>
            <a:r>
              <a:rPr lang="en-US" altLang="ko-KR" sz="1200" dirty="0" err="1"/>
              <a:t>this.color</a:t>
            </a:r>
            <a:r>
              <a:rPr lang="en-US" altLang="ko-KR" sz="1200" dirty="0"/>
              <a:t> = color;</a:t>
            </a:r>
          </a:p>
          <a:p>
            <a:pPr defTabSz="180000"/>
            <a:r>
              <a:rPr lang="en-US" altLang="ko-KR" sz="1200" dirty="0"/>
              <a:t>	}</a:t>
            </a:r>
          </a:p>
          <a:p>
            <a:pPr defTabSz="180000"/>
            <a:r>
              <a:rPr lang="en-US" altLang="ko-KR" sz="1200" dirty="0"/>
              <a:t>	</a:t>
            </a:r>
            <a:r>
              <a:rPr lang="en-US" altLang="ko-KR" sz="1200" dirty="0" smtClean="0"/>
              <a:t>public </a:t>
            </a:r>
            <a:r>
              <a:rPr lang="en-US" altLang="ko-KR" sz="1200" dirty="0"/>
              <a:t>void </a:t>
            </a:r>
            <a:r>
              <a:rPr lang="en-US" altLang="ko-KR" sz="1200" dirty="0" err="1"/>
              <a:t>showColorPoint</a:t>
            </a:r>
            <a:r>
              <a:rPr lang="en-US" altLang="ko-KR" sz="1200" dirty="0"/>
              <a:t>() { // </a:t>
            </a:r>
            <a:r>
              <a:rPr lang="ko-KR" altLang="en-US" sz="1200" dirty="0"/>
              <a:t>컬러 점의 좌표 출력</a:t>
            </a:r>
          </a:p>
          <a:p>
            <a:pPr defTabSz="180000"/>
            <a:r>
              <a:rPr lang="ko-KR" altLang="en-US" sz="1200" dirty="0"/>
              <a:t>	</a:t>
            </a:r>
            <a:r>
              <a:rPr lang="en-US" altLang="ko-KR" sz="1200" dirty="0" smtClean="0"/>
              <a:t>	</a:t>
            </a:r>
            <a:r>
              <a:rPr lang="en-US" altLang="ko-KR" sz="1200" dirty="0" err="1" smtClean="0"/>
              <a:t>System.out.print</a:t>
            </a:r>
            <a:r>
              <a:rPr lang="en-US" altLang="ko-KR" sz="1200" dirty="0" smtClean="0"/>
              <a:t>(color</a:t>
            </a:r>
            <a:r>
              <a:rPr lang="en-US" altLang="ko-KR" sz="1200" dirty="0"/>
              <a:t>);</a:t>
            </a:r>
          </a:p>
          <a:p>
            <a:pPr defTabSz="180000"/>
            <a:r>
              <a:rPr lang="en-US" altLang="ko-KR" sz="1200" dirty="0" smtClean="0"/>
              <a:t>	</a:t>
            </a:r>
            <a:r>
              <a:rPr lang="en-US" altLang="ko-KR" sz="1200" dirty="0"/>
              <a:t>	</a:t>
            </a:r>
            <a:r>
              <a:rPr lang="en-US" altLang="ko-KR" sz="1200" dirty="0" err="1" smtClean="0"/>
              <a:t>showPoint</a:t>
            </a:r>
            <a:r>
              <a:rPr lang="en-US" altLang="ko-KR" sz="1200" dirty="0"/>
              <a:t>(); // Point </a:t>
            </a:r>
            <a:r>
              <a:rPr lang="ko-KR" altLang="en-US" sz="1200" dirty="0"/>
              <a:t>클래스의 </a:t>
            </a:r>
            <a:r>
              <a:rPr lang="en-US" altLang="ko-KR" sz="1200" dirty="0" err="1"/>
              <a:t>showPoint</a:t>
            </a:r>
            <a:r>
              <a:rPr lang="en-US" altLang="ko-KR" sz="1200" dirty="0"/>
              <a:t>() </a:t>
            </a:r>
            <a:r>
              <a:rPr lang="ko-KR" altLang="en-US" sz="1200" dirty="0"/>
              <a:t>호출 </a:t>
            </a:r>
          </a:p>
          <a:p>
            <a:pPr defTabSz="180000"/>
            <a:r>
              <a:rPr lang="ko-KR" altLang="en-US" sz="1200" dirty="0"/>
              <a:t>	</a:t>
            </a:r>
            <a:r>
              <a:rPr lang="en-US" altLang="ko-KR" sz="1200" dirty="0" smtClean="0"/>
              <a:t>}</a:t>
            </a:r>
          </a:p>
          <a:p>
            <a:pPr defTabSz="180000"/>
            <a:r>
              <a:rPr lang="en-US" altLang="ko-KR" sz="12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2916782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인터페이스의 다중 구현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60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12648" y="1916832"/>
            <a:ext cx="7776864" cy="41857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400" b="1" dirty="0"/>
              <a:t>interface </a:t>
            </a:r>
            <a:r>
              <a:rPr lang="en-US" altLang="ko-KR" sz="1400" b="1" dirty="0" err="1"/>
              <a:t>AIInterface</a:t>
            </a:r>
            <a:r>
              <a:rPr lang="en-US" altLang="ko-KR" sz="1400" dirty="0"/>
              <a:t> {</a:t>
            </a:r>
          </a:p>
          <a:p>
            <a:pPr defTabSz="180000"/>
            <a:r>
              <a:rPr lang="en-US" altLang="ko-KR" sz="1400" dirty="0" smtClean="0"/>
              <a:t>	void </a:t>
            </a:r>
            <a:r>
              <a:rPr lang="en-US" altLang="ko-KR" sz="1400" dirty="0" err="1"/>
              <a:t>recognizeSpeech</a:t>
            </a:r>
            <a:r>
              <a:rPr lang="en-US" altLang="ko-KR" sz="1400" dirty="0"/>
              <a:t>(); // </a:t>
            </a:r>
            <a:r>
              <a:rPr lang="ko-KR" altLang="en-US" sz="1400" dirty="0"/>
              <a:t>음성 인식</a:t>
            </a:r>
          </a:p>
          <a:p>
            <a:pPr defTabSz="180000"/>
            <a:r>
              <a:rPr lang="en-US" altLang="ko-KR" sz="1400" dirty="0" smtClean="0"/>
              <a:t>	void </a:t>
            </a:r>
            <a:r>
              <a:rPr lang="en-US" altLang="ko-KR" sz="1400" dirty="0" err="1"/>
              <a:t>synthesizeSpeech</a:t>
            </a:r>
            <a:r>
              <a:rPr lang="en-US" altLang="ko-KR" sz="1400" dirty="0"/>
              <a:t>(); // </a:t>
            </a:r>
            <a:r>
              <a:rPr lang="ko-KR" altLang="en-US" sz="1400" dirty="0"/>
              <a:t>음성 합성</a:t>
            </a:r>
          </a:p>
          <a:p>
            <a:pPr defTabSz="180000"/>
            <a:r>
              <a:rPr lang="en-US" altLang="ko-KR" sz="1400" dirty="0"/>
              <a:t>}</a:t>
            </a:r>
          </a:p>
          <a:p>
            <a:pPr defTabSz="180000"/>
            <a:endParaRPr lang="en-US" altLang="ko-KR" sz="1400" dirty="0" smtClean="0"/>
          </a:p>
          <a:p>
            <a:pPr defTabSz="180000"/>
            <a:r>
              <a:rPr lang="en-US" altLang="ko-KR" sz="1400" b="1" dirty="0" smtClean="0"/>
              <a:t>class </a:t>
            </a:r>
            <a:r>
              <a:rPr lang="en-US" altLang="ko-KR" sz="1400" b="1" dirty="0" err="1"/>
              <a:t>AIPhone</a:t>
            </a:r>
            <a:r>
              <a:rPr lang="en-US" altLang="ko-KR" sz="1400" b="1" dirty="0"/>
              <a:t> implements </a:t>
            </a:r>
            <a:r>
              <a:rPr lang="en-US" altLang="ko-KR" sz="1400" b="1" dirty="0" err="1"/>
              <a:t>MobilePhoneInterface</a:t>
            </a:r>
            <a:r>
              <a:rPr lang="en-US" altLang="ko-KR" sz="1400" b="1" dirty="0"/>
              <a:t>, </a:t>
            </a:r>
            <a:r>
              <a:rPr lang="en-US" altLang="ko-KR" sz="1400" b="1" dirty="0" err="1"/>
              <a:t>AIInterface</a:t>
            </a:r>
            <a:r>
              <a:rPr lang="en-US" altLang="ko-KR" sz="1400" b="1" dirty="0"/>
              <a:t> </a:t>
            </a:r>
            <a:r>
              <a:rPr lang="en-US" altLang="ko-KR" sz="1400" dirty="0"/>
              <a:t>{ // </a:t>
            </a:r>
            <a:r>
              <a:rPr lang="ko-KR" altLang="en-US" sz="1400" dirty="0"/>
              <a:t>인터페이스 구현</a:t>
            </a:r>
          </a:p>
          <a:p>
            <a:pPr defTabSz="180000"/>
            <a:r>
              <a:rPr lang="en-US" altLang="ko-KR" sz="1400" dirty="0" smtClean="0"/>
              <a:t>	</a:t>
            </a:r>
            <a:r>
              <a:rPr lang="en-US" altLang="ko-KR" sz="1400" b="1" dirty="0" smtClean="0"/>
              <a:t>// </a:t>
            </a:r>
            <a:r>
              <a:rPr lang="en-US" altLang="ko-KR" sz="1400" b="1" dirty="0" err="1"/>
              <a:t>MobilePhoneInterface</a:t>
            </a:r>
            <a:r>
              <a:rPr lang="ko-KR" altLang="en-US" sz="1400" b="1" dirty="0"/>
              <a:t>의 모든 </a:t>
            </a:r>
            <a:r>
              <a:rPr lang="ko-KR" altLang="en-US" sz="1400" b="1" dirty="0" err="1"/>
              <a:t>메소드를</a:t>
            </a:r>
            <a:r>
              <a:rPr lang="ko-KR" altLang="en-US" sz="1400" b="1" dirty="0"/>
              <a:t> 구현한다</a:t>
            </a:r>
            <a:r>
              <a:rPr lang="en-US" altLang="ko-KR" sz="1400" b="1" dirty="0"/>
              <a:t>.</a:t>
            </a:r>
          </a:p>
          <a:p>
            <a:pPr defTabSz="180000"/>
            <a:r>
              <a:rPr lang="en-US" altLang="ko-KR" sz="1400" dirty="0" smtClean="0"/>
              <a:t>	public </a:t>
            </a:r>
            <a:r>
              <a:rPr lang="en-US" altLang="ko-KR" sz="1400" dirty="0"/>
              <a:t>void </a:t>
            </a:r>
            <a:r>
              <a:rPr lang="en-US" altLang="ko-KR" sz="1400" dirty="0" err="1"/>
              <a:t>sendCall</a:t>
            </a:r>
            <a:r>
              <a:rPr lang="en-US" altLang="ko-KR" sz="1400" dirty="0"/>
              <a:t>() { ... }</a:t>
            </a:r>
          </a:p>
          <a:p>
            <a:pPr defTabSz="180000"/>
            <a:r>
              <a:rPr lang="en-US" altLang="ko-KR" sz="1400" dirty="0" smtClean="0"/>
              <a:t>	public </a:t>
            </a:r>
            <a:r>
              <a:rPr lang="en-US" altLang="ko-KR" sz="1400" dirty="0"/>
              <a:t>void </a:t>
            </a:r>
            <a:r>
              <a:rPr lang="en-US" altLang="ko-KR" sz="1400" dirty="0" err="1"/>
              <a:t>receiveCall</a:t>
            </a:r>
            <a:r>
              <a:rPr lang="en-US" altLang="ko-KR" sz="1400" dirty="0"/>
              <a:t>() { ... }</a:t>
            </a:r>
          </a:p>
          <a:p>
            <a:pPr defTabSz="180000"/>
            <a:r>
              <a:rPr lang="en-US" altLang="ko-KR" sz="1400" dirty="0" smtClean="0"/>
              <a:t>	public </a:t>
            </a:r>
            <a:r>
              <a:rPr lang="en-US" altLang="ko-KR" sz="1400" dirty="0"/>
              <a:t>void </a:t>
            </a:r>
            <a:r>
              <a:rPr lang="en-US" altLang="ko-KR" sz="1400" dirty="0" err="1"/>
              <a:t>sendSMS</a:t>
            </a:r>
            <a:r>
              <a:rPr lang="en-US" altLang="ko-KR" sz="1400" dirty="0"/>
              <a:t>() { ... }</a:t>
            </a:r>
          </a:p>
          <a:p>
            <a:pPr defTabSz="180000"/>
            <a:r>
              <a:rPr lang="en-US" altLang="ko-KR" sz="1400" dirty="0" smtClean="0"/>
              <a:t>	public </a:t>
            </a:r>
            <a:r>
              <a:rPr lang="en-US" altLang="ko-KR" sz="1400" dirty="0"/>
              <a:t>void </a:t>
            </a:r>
            <a:r>
              <a:rPr lang="en-US" altLang="ko-KR" sz="1400" dirty="0" err="1"/>
              <a:t>receiveSMS</a:t>
            </a:r>
            <a:r>
              <a:rPr lang="en-US" altLang="ko-KR" sz="1400" dirty="0"/>
              <a:t>() { ... }</a:t>
            </a:r>
          </a:p>
          <a:p>
            <a:pPr defTabSz="180000"/>
            <a:endParaRPr lang="en-US" altLang="ko-KR" sz="1400" dirty="0" smtClean="0"/>
          </a:p>
          <a:p>
            <a:pPr defTabSz="180000"/>
            <a:r>
              <a:rPr lang="en-US" altLang="ko-KR" sz="1400" dirty="0" smtClean="0"/>
              <a:t>	</a:t>
            </a:r>
            <a:r>
              <a:rPr lang="en-US" altLang="ko-KR" sz="1400" b="1" dirty="0" smtClean="0"/>
              <a:t>// </a:t>
            </a:r>
            <a:r>
              <a:rPr lang="en-US" altLang="ko-KR" sz="1400" b="1" dirty="0" err="1"/>
              <a:t>AIInterface</a:t>
            </a:r>
            <a:r>
              <a:rPr lang="ko-KR" altLang="en-US" sz="1400" b="1" dirty="0"/>
              <a:t>의 모든 </a:t>
            </a:r>
            <a:r>
              <a:rPr lang="ko-KR" altLang="en-US" sz="1400" b="1" dirty="0" err="1"/>
              <a:t>메소드를</a:t>
            </a:r>
            <a:r>
              <a:rPr lang="ko-KR" altLang="en-US" sz="1400" b="1" dirty="0"/>
              <a:t> 구현한다</a:t>
            </a:r>
            <a:r>
              <a:rPr lang="en-US" altLang="ko-KR" sz="1400" b="1" dirty="0"/>
              <a:t>.</a:t>
            </a:r>
          </a:p>
          <a:p>
            <a:pPr defTabSz="180000"/>
            <a:r>
              <a:rPr lang="en-US" altLang="ko-KR" sz="1400" dirty="0" smtClean="0"/>
              <a:t>	public </a:t>
            </a:r>
            <a:r>
              <a:rPr lang="en-US" altLang="ko-KR" sz="1400" dirty="0"/>
              <a:t>void </a:t>
            </a:r>
            <a:r>
              <a:rPr lang="en-US" altLang="ko-KR" sz="1400" dirty="0" err="1"/>
              <a:t>recognizeSpeech</a:t>
            </a:r>
            <a:r>
              <a:rPr lang="en-US" altLang="ko-KR" sz="1400" dirty="0"/>
              <a:t>() { ... } // </a:t>
            </a:r>
            <a:r>
              <a:rPr lang="ko-KR" altLang="en-US" sz="1400" dirty="0"/>
              <a:t>음성 인식</a:t>
            </a:r>
          </a:p>
          <a:p>
            <a:pPr defTabSz="180000"/>
            <a:r>
              <a:rPr lang="en-US" altLang="ko-KR" sz="1400" dirty="0" smtClean="0"/>
              <a:t>	public </a:t>
            </a:r>
            <a:r>
              <a:rPr lang="en-US" altLang="ko-KR" sz="1400" dirty="0"/>
              <a:t>void </a:t>
            </a:r>
            <a:r>
              <a:rPr lang="en-US" altLang="ko-KR" sz="1400" dirty="0" err="1"/>
              <a:t>synthesizeSpeech</a:t>
            </a:r>
            <a:r>
              <a:rPr lang="en-US" altLang="ko-KR" sz="1400" dirty="0"/>
              <a:t>() { ... } // </a:t>
            </a:r>
            <a:r>
              <a:rPr lang="ko-KR" altLang="en-US" sz="1400" dirty="0"/>
              <a:t>음성 합성</a:t>
            </a:r>
          </a:p>
          <a:p>
            <a:pPr defTabSz="180000"/>
            <a:endParaRPr lang="en-US" altLang="ko-KR" sz="1400" dirty="0" smtClean="0"/>
          </a:p>
          <a:p>
            <a:pPr defTabSz="180000"/>
            <a:r>
              <a:rPr lang="en-US" altLang="ko-KR" sz="1400" dirty="0"/>
              <a:t>	</a:t>
            </a:r>
            <a:r>
              <a:rPr lang="en-US" altLang="ko-KR" sz="1400" b="1" dirty="0" smtClean="0"/>
              <a:t>// </a:t>
            </a:r>
            <a:r>
              <a:rPr lang="ko-KR" altLang="en-US" sz="1400" b="1" dirty="0"/>
              <a:t>추가적으로 다른 </a:t>
            </a:r>
            <a:r>
              <a:rPr lang="ko-KR" altLang="en-US" sz="1400" b="1" dirty="0" err="1"/>
              <a:t>메소드를</a:t>
            </a:r>
            <a:r>
              <a:rPr lang="ko-KR" altLang="en-US" sz="1400" b="1" dirty="0"/>
              <a:t> 작성할 수 있다</a:t>
            </a:r>
            <a:r>
              <a:rPr lang="en-US" altLang="ko-KR" sz="1400" b="1" dirty="0"/>
              <a:t>.</a:t>
            </a:r>
          </a:p>
          <a:p>
            <a:pPr defTabSz="180000"/>
            <a:r>
              <a:rPr lang="en-US" altLang="ko-KR" sz="1400" dirty="0" smtClean="0"/>
              <a:t>	public 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 touch() { ... }</a:t>
            </a:r>
          </a:p>
          <a:p>
            <a:pPr defTabSz="180000"/>
            <a:r>
              <a:rPr lang="en-US" altLang="ko-KR" sz="1400" dirty="0"/>
              <a:t>}</a:t>
            </a:r>
            <a:endParaRPr lang="ko-KR" altLang="en-US" sz="1400" dirty="0"/>
          </a:p>
        </p:txBody>
      </p:sp>
      <p:sp>
        <p:nvSpPr>
          <p:cNvPr id="4" name="직사각형 3"/>
          <p:cNvSpPr/>
          <p:nvPr/>
        </p:nvSpPr>
        <p:spPr>
          <a:xfrm>
            <a:off x="524674" y="1367984"/>
            <a:ext cx="7647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>
                <a:latin typeface="YDVYMjOStd12"/>
              </a:rPr>
              <a:t>클래스는 하나 이상의 인터페이스를 </a:t>
            </a:r>
            <a:r>
              <a:rPr lang="ko-KR" altLang="en-US" dirty="0" smtClean="0">
                <a:latin typeface="YDVYMjOStd12"/>
              </a:rPr>
              <a:t>구현할 수 있음</a:t>
            </a:r>
            <a:endParaRPr lang="ko-KR" altLang="en-US" dirty="0"/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3923928" y="3645024"/>
            <a:ext cx="2952328" cy="442674"/>
          </a:xfrm>
          <a:prstGeom prst="wedgeRoundRectCallout">
            <a:avLst>
              <a:gd name="adj1" fmla="val -57882"/>
              <a:gd name="adj2" fmla="val 1020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ko-KR" altLang="en-US" sz="1000" dirty="0">
                <a:latin typeface="YDVYGOStd12"/>
              </a:rPr>
              <a:t>클래스에서 인터페이스의 </a:t>
            </a:r>
            <a:r>
              <a:rPr lang="ko-KR" altLang="en-US" sz="1000" dirty="0" err="1">
                <a:latin typeface="YDVYGOStd12"/>
              </a:rPr>
              <a:t>메소드를</a:t>
            </a:r>
            <a:r>
              <a:rPr lang="ko-KR" altLang="en-US" sz="1000" dirty="0">
                <a:latin typeface="YDVYGOStd12"/>
              </a:rPr>
              <a:t> 구현할 때</a:t>
            </a:r>
          </a:p>
          <a:p>
            <a:r>
              <a:rPr lang="en-US" altLang="ko-KR" sz="1000" dirty="0">
                <a:latin typeface="Consolas" panose="020B0609020204030204" pitchFamily="49" charset="0"/>
              </a:rPr>
              <a:t>public</a:t>
            </a:r>
            <a:r>
              <a:rPr lang="ko-KR" altLang="en-US" sz="1000" dirty="0">
                <a:latin typeface="YDVYGOStd12"/>
              </a:rPr>
              <a:t>을 생략하면 오류 발생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3042127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예제 </a:t>
            </a:r>
            <a:r>
              <a:rPr lang="en-US" altLang="ko-KR" dirty="0" smtClean="0"/>
              <a:t>5-9 : </a:t>
            </a:r>
            <a:r>
              <a:rPr lang="ko-KR" altLang="en-US" dirty="0"/>
              <a:t>인터페이스를 구현하고 동시에 클래스를 상속받는 사례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61</a:t>
            </a:fld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404860" y="1291479"/>
            <a:ext cx="3960440" cy="547842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000" b="1" dirty="0"/>
              <a:t>interface </a:t>
            </a:r>
            <a:r>
              <a:rPr lang="en-US" altLang="ko-KR" sz="1000" b="1" dirty="0" err="1"/>
              <a:t>PhoneInterface</a:t>
            </a:r>
            <a:r>
              <a:rPr lang="en-US" altLang="ko-KR" sz="1000" b="1" dirty="0"/>
              <a:t> </a:t>
            </a:r>
            <a:r>
              <a:rPr lang="en-US" altLang="ko-KR" sz="1000" dirty="0"/>
              <a:t>{ // </a:t>
            </a:r>
            <a:r>
              <a:rPr lang="ko-KR" altLang="en-US" sz="1000" dirty="0"/>
              <a:t>인터페이스 선언</a:t>
            </a:r>
          </a:p>
          <a:p>
            <a:pPr defTabSz="180000"/>
            <a:r>
              <a:rPr lang="en-US" altLang="ko-KR" sz="1000" dirty="0" smtClean="0"/>
              <a:t>	final </a:t>
            </a:r>
            <a:r>
              <a:rPr lang="en-US" altLang="ko-KR" sz="1000" dirty="0" err="1"/>
              <a:t>int</a:t>
            </a:r>
            <a:r>
              <a:rPr lang="en-US" altLang="ko-KR" sz="1000" dirty="0"/>
              <a:t> TIMEOUT = 10000; // </a:t>
            </a:r>
            <a:r>
              <a:rPr lang="ko-KR" altLang="en-US" sz="1000" dirty="0"/>
              <a:t>상수 필드 선언</a:t>
            </a:r>
          </a:p>
          <a:p>
            <a:pPr defTabSz="180000"/>
            <a:r>
              <a:rPr lang="en-US" altLang="ko-KR" sz="1000" dirty="0" smtClean="0"/>
              <a:t>	void </a:t>
            </a:r>
            <a:r>
              <a:rPr lang="en-US" altLang="ko-KR" sz="1000" dirty="0" err="1"/>
              <a:t>sendCall</a:t>
            </a:r>
            <a:r>
              <a:rPr lang="en-US" altLang="ko-KR" sz="1000" dirty="0"/>
              <a:t>(); // </a:t>
            </a:r>
            <a:r>
              <a:rPr lang="ko-KR" altLang="en-US" sz="1000" dirty="0"/>
              <a:t>추상 </a:t>
            </a:r>
            <a:r>
              <a:rPr lang="ko-KR" altLang="en-US" sz="1000" dirty="0" err="1"/>
              <a:t>메소드</a:t>
            </a:r>
            <a:endParaRPr lang="ko-KR" altLang="en-US" sz="1000" dirty="0"/>
          </a:p>
          <a:p>
            <a:pPr defTabSz="180000"/>
            <a:r>
              <a:rPr lang="en-US" altLang="ko-KR" sz="1000" dirty="0" smtClean="0"/>
              <a:t>	void </a:t>
            </a:r>
            <a:r>
              <a:rPr lang="en-US" altLang="ko-KR" sz="1000" dirty="0" err="1"/>
              <a:t>receiveCall</a:t>
            </a:r>
            <a:r>
              <a:rPr lang="en-US" altLang="ko-KR" sz="1000" dirty="0"/>
              <a:t>(); // </a:t>
            </a:r>
            <a:r>
              <a:rPr lang="ko-KR" altLang="en-US" sz="1000" dirty="0"/>
              <a:t>추상 </a:t>
            </a:r>
            <a:r>
              <a:rPr lang="ko-KR" altLang="en-US" sz="1000" dirty="0" err="1"/>
              <a:t>메소드</a:t>
            </a:r>
            <a:endParaRPr lang="ko-KR" altLang="en-US" sz="1000" dirty="0"/>
          </a:p>
          <a:p>
            <a:pPr defTabSz="180000"/>
            <a:r>
              <a:rPr lang="en-US" altLang="ko-KR" sz="1000" dirty="0" smtClean="0"/>
              <a:t>	default </a:t>
            </a:r>
            <a:r>
              <a:rPr lang="en-US" altLang="ko-KR" sz="1000" dirty="0"/>
              <a:t>void </a:t>
            </a:r>
            <a:r>
              <a:rPr lang="en-US" altLang="ko-KR" sz="1000" dirty="0" err="1"/>
              <a:t>printLogo</a:t>
            </a:r>
            <a:r>
              <a:rPr lang="en-US" altLang="ko-KR" sz="1000" dirty="0"/>
              <a:t>() { // default </a:t>
            </a:r>
            <a:r>
              <a:rPr lang="ko-KR" altLang="en-US" sz="1000" dirty="0" err="1"/>
              <a:t>메소드</a:t>
            </a:r>
            <a:endParaRPr lang="ko-KR" altLang="en-US" sz="1000" dirty="0"/>
          </a:p>
          <a:p>
            <a:pPr defTabSz="180000"/>
            <a:r>
              <a:rPr lang="en-US" altLang="ko-KR" sz="1000" dirty="0" smtClean="0"/>
              <a:t>		</a:t>
            </a:r>
            <a:r>
              <a:rPr lang="en-US" altLang="ko-KR" sz="1000" dirty="0" err="1" smtClean="0"/>
              <a:t>System.out.println</a:t>
            </a:r>
            <a:r>
              <a:rPr lang="en-US" altLang="ko-KR" sz="1000" dirty="0"/>
              <a:t>("** Phone **");</a:t>
            </a:r>
          </a:p>
          <a:p>
            <a:pPr defTabSz="180000"/>
            <a:r>
              <a:rPr lang="en-US" altLang="ko-KR" sz="1000" dirty="0" smtClean="0"/>
              <a:t>	}</a:t>
            </a:r>
            <a:endParaRPr lang="en-US" altLang="ko-KR" sz="1000" dirty="0"/>
          </a:p>
          <a:p>
            <a:pPr defTabSz="180000"/>
            <a:r>
              <a:rPr lang="en-US" altLang="ko-KR" sz="1000" dirty="0" smtClean="0"/>
              <a:t>}</a:t>
            </a:r>
          </a:p>
          <a:p>
            <a:pPr defTabSz="180000"/>
            <a:r>
              <a:rPr lang="en-US" altLang="ko-KR" sz="1000" b="1" dirty="0"/>
              <a:t>interface </a:t>
            </a:r>
            <a:r>
              <a:rPr lang="en-US" altLang="ko-KR" sz="1000" b="1" dirty="0" err="1"/>
              <a:t>MobilePhoneInterface</a:t>
            </a:r>
            <a:r>
              <a:rPr lang="en-US" altLang="ko-KR" sz="1000" b="1" dirty="0"/>
              <a:t> extends </a:t>
            </a:r>
            <a:r>
              <a:rPr lang="en-US" altLang="ko-KR" sz="1000" b="1" dirty="0" err="1"/>
              <a:t>PhoneInterface</a:t>
            </a:r>
            <a:r>
              <a:rPr lang="en-US" altLang="ko-KR" sz="1000" b="1" dirty="0"/>
              <a:t> </a:t>
            </a:r>
            <a:r>
              <a:rPr lang="en-US" altLang="ko-KR" sz="1000" dirty="0" smtClean="0"/>
              <a:t>{</a:t>
            </a:r>
            <a:endParaRPr lang="ko-KR" altLang="en-US" sz="1000" dirty="0"/>
          </a:p>
          <a:p>
            <a:pPr defTabSz="180000"/>
            <a:r>
              <a:rPr lang="en-US" altLang="ko-KR" sz="1000" dirty="0" smtClean="0"/>
              <a:t>	void </a:t>
            </a:r>
            <a:r>
              <a:rPr lang="en-US" altLang="ko-KR" sz="1000" dirty="0" err="1"/>
              <a:t>sendSMS</a:t>
            </a:r>
            <a:r>
              <a:rPr lang="en-US" altLang="ko-KR" sz="1000" dirty="0"/>
              <a:t>();</a:t>
            </a:r>
          </a:p>
          <a:p>
            <a:pPr defTabSz="180000"/>
            <a:r>
              <a:rPr lang="en-US" altLang="ko-KR" sz="1000" dirty="0" smtClean="0"/>
              <a:t>	void </a:t>
            </a:r>
            <a:r>
              <a:rPr lang="en-US" altLang="ko-KR" sz="1000" dirty="0" err="1"/>
              <a:t>receiveSMS</a:t>
            </a:r>
            <a:r>
              <a:rPr lang="en-US" altLang="ko-KR" sz="1000" dirty="0"/>
              <a:t>();</a:t>
            </a:r>
          </a:p>
          <a:p>
            <a:pPr defTabSz="180000"/>
            <a:r>
              <a:rPr lang="en-US" altLang="ko-KR" sz="1000" dirty="0"/>
              <a:t>}</a:t>
            </a:r>
          </a:p>
          <a:p>
            <a:pPr defTabSz="180000"/>
            <a:r>
              <a:rPr lang="en-US" altLang="ko-KR" sz="1000" b="1" dirty="0"/>
              <a:t>interface MP3Interface</a:t>
            </a:r>
            <a:r>
              <a:rPr lang="en-US" altLang="ko-KR" sz="1000" dirty="0"/>
              <a:t> { // </a:t>
            </a:r>
            <a:r>
              <a:rPr lang="ko-KR" altLang="en-US" sz="1000" dirty="0"/>
              <a:t>인터페이스 선언</a:t>
            </a:r>
          </a:p>
          <a:p>
            <a:pPr defTabSz="180000"/>
            <a:r>
              <a:rPr lang="en-US" altLang="ko-KR" sz="1000" dirty="0" smtClean="0"/>
              <a:t>	public </a:t>
            </a:r>
            <a:r>
              <a:rPr lang="en-US" altLang="ko-KR" sz="1000" dirty="0"/>
              <a:t>void play();</a:t>
            </a:r>
          </a:p>
          <a:p>
            <a:pPr defTabSz="180000"/>
            <a:r>
              <a:rPr lang="en-US" altLang="ko-KR" sz="1000" dirty="0" smtClean="0"/>
              <a:t>	public </a:t>
            </a:r>
            <a:r>
              <a:rPr lang="en-US" altLang="ko-KR" sz="1000" dirty="0"/>
              <a:t>void stop();</a:t>
            </a:r>
          </a:p>
          <a:p>
            <a:pPr defTabSz="180000"/>
            <a:r>
              <a:rPr lang="en-US" altLang="ko-KR" sz="1000" dirty="0"/>
              <a:t>}</a:t>
            </a:r>
          </a:p>
          <a:p>
            <a:pPr defTabSz="180000"/>
            <a:r>
              <a:rPr lang="en-US" altLang="ko-KR" sz="1000" b="1" dirty="0"/>
              <a:t>class PDA</a:t>
            </a:r>
            <a:r>
              <a:rPr lang="en-US" altLang="ko-KR" sz="1000" dirty="0"/>
              <a:t> { // </a:t>
            </a:r>
            <a:r>
              <a:rPr lang="ko-KR" altLang="en-US" sz="1000" dirty="0"/>
              <a:t>클래스 작성</a:t>
            </a:r>
          </a:p>
          <a:p>
            <a:pPr defTabSz="180000"/>
            <a:r>
              <a:rPr lang="en-US" altLang="ko-KR" sz="1000" dirty="0" smtClean="0"/>
              <a:t>	public </a:t>
            </a:r>
            <a:r>
              <a:rPr lang="en-US" altLang="ko-KR" sz="1000" dirty="0" err="1"/>
              <a:t>int</a:t>
            </a:r>
            <a:r>
              <a:rPr lang="en-US" altLang="ko-KR" sz="1000" dirty="0"/>
              <a:t> calculate(</a:t>
            </a:r>
            <a:r>
              <a:rPr lang="en-US" altLang="ko-KR" sz="1000" dirty="0" err="1"/>
              <a:t>int</a:t>
            </a:r>
            <a:r>
              <a:rPr lang="en-US" altLang="ko-KR" sz="1000" dirty="0"/>
              <a:t> x, </a:t>
            </a:r>
            <a:r>
              <a:rPr lang="en-US" altLang="ko-KR" sz="1000" dirty="0" err="1"/>
              <a:t>int</a:t>
            </a:r>
            <a:r>
              <a:rPr lang="en-US" altLang="ko-KR" sz="1000" dirty="0"/>
              <a:t> y) {</a:t>
            </a:r>
          </a:p>
          <a:p>
            <a:pPr defTabSz="180000"/>
            <a:r>
              <a:rPr lang="en-US" altLang="ko-KR" sz="1000" dirty="0" smtClean="0"/>
              <a:t>		return </a:t>
            </a:r>
            <a:r>
              <a:rPr lang="en-US" altLang="ko-KR" sz="1000" dirty="0"/>
              <a:t>x + y;</a:t>
            </a:r>
          </a:p>
          <a:p>
            <a:pPr defTabSz="180000"/>
            <a:r>
              <a:rPr lang="en-US" altLang="ko-KR" sz="1000" dirty="0" smtClean="0"/>
              <a:t>	}</a:t>
            </a:r>
            <a:endParaRPr lang="en-US" altLang="ko-KR" sz="1000" dirty="0"/>
          </a:p>
          <a:p>
            <a:pPr defTabSz="180000"/>
            <a:r>
              <a:rPr lang="en-US" altLang="ko-KR" sz="1000" dirty="0"/>
              <a:t>}</a:t>
            </a:r>
          </a:p>
          <a:p>
            <a:pPr defTabSz="180000"/>
            <a:r>
              <a:rPr lang="en-US" altLang="ko-KR" sz="1000" dirty="0"/>
              <a:t>// </a:t>
            </a:r>
            <a:r>
              <a:rPr lang="en-US" altLang="ko-KR" sz="1000" dirty="0" err="1"/>
              <a:t>SmartPhone</a:t>
            </a:r>
            <a:r>
              <a:rPr lang="en-US" altLang="ko-KR" sz="1000" dirty="0"/>
              <a:t> </a:t>
            </a:r>
            <a:r>
              <a:rPr lang="ko-KR" altLang="en-US" sz="1000" dirty="0"/>
              <a:t>클래스는 </a:t>
            </a:r>
            <a:r>
              <a:rPr lang="en-US" altLang="ko-KR" sz="1000" dirty="0"/>
              <a:t>PDA</a:t>
            </a:r>
            <a:r>
              <a:rPr lang="ko-KR" altLang="en-US" sz="1000" dirty="0"/>
              <a:t>를 상속받고</a:t>
            </a:r>
            <a:r>
              <a:rPr lang="en-US" altLang="ko-KR" sz="1000" dirty="0"/>
              <a:t>,</a:t>
            </a:r>
          </a:p>
          <a:p>
            <a:pPr defTabSz="180000"/>
            <a:r>
              <a:rPr lang="en-US" altLang="ko-KR" sz="1000" dirty="0"/>
              <a:t>// </a:t>
            </a:r>
            <a:r>
              <a:rPr lang="en-US" altLang="ko-KR" sz="1000" dirty="0" err="1"/>
              <a:t>MobilePhoneInterface</a:t>
            </a:r>
            <a:r>
              <a:rPr lang="ko-KR" altLang="en-US" sz="1000" dirty="0"/>
              <a:t>와 </a:t>
            </a:r>
            <a:r>
              <a:rPr lang="en-US" altLang="ko-KR" sz="1000" dirty="0"/>
              <a:t>MP3Interface </a:t>
            </a:r>
            <a:r>
              <a:rPr lang="ko-KR" altLang="en-US" sz="1000" dirty="0"/>
              <a:t>인터페이스에 선언된 추상 </a:t>
            </a:r>
            <a:r>
              <a:rPr lang="ko-KR" altLang="en-US" sz="1000" dirty="0" err="1"/>
              <a:t>메소드를</a:t>
            </a:r>
            <a:r>
              <a:rPr lang="ko-KR" altLang="en-US" sz="1000" dirty="0"/>
              <a:t> 모두 구현한다</a:t>
            </a:r>
            <a:r>
              <a:rPr lang="en-US" altLang="ko-KR" sz="1000" dirty="0"/>
              <a:t>.</a:t>
            </a:r>
          </a:p>
          <a:p>
            <a:pPr defTabSz="180000"/>
            <a:r>
              <a:rPr lang="en-US" altLang="ko-KR" sz="1000" b="1" dirty="0"/>
              <a:t>class </a:t>
            </a:r>
            <a:r>
              <a:rPr lang="en-US" altLang="ko-KR" sz="1000" b="1" dirty="0" err="1"/>
              <a:t>SmartPhone</a:t>
            </a:r>
            <a:r>
              <a:rPr lang="en-US" altLang="ko-KR" sz="1000" b="1" dirty="0"/>
              <a:t> extends PDA implements </a:t>
            </a:r>
            <a:r>
              <a:rPr lang="en-US" altLang="ko-KR" sz="1000" b="1" dirty="0" err="1"/>
              <a:t>MobilePhoneInterface</a:t>
            </a:r>
            <a:r>
              <a:rPr lang="en-US" altLang="ko-KR" sz="1000" b="1" dirty="0"/>
              <a:t>, MP3Interface </a:t>
            </a:r>
            <a:r>
              <a:rPr lang="en-US" altLang="ko-KR" sz="1000" dirty="0"/>
              <a:t>{</a:t>
            </a:r>
          </a:p>
          <a:p>
            <a:pPr defTabSz="180000"/>
            <a:r>
              <a:rPr lang="en-US" altLang="ko-KR" sz="1000" dirty="0" smtClean="0"/>
              <a:t>	// </a:t>
            </a:r>
            <a:r>
              <a:rPr lang="en-US" altLang="ko-KR" sz="1000" dirty="0" err="1"/>
              <a:t>MobilePhoneInterface</a:t>
            </a:r>
            <a:r>
              <a:rPr lang="ko-KR" altLang="en-US" sz="1000" dirty="0"/>
              <a:t>의 추상 </a:t>
            </a:r>
            <a:r>
              <a:rPr lang="ko-KR" altLang="en-US" sz="1000" dirty="0" err="1"/>
              <a:t>메소드</a:t>
            </a:r>
            <a:r>
              <a:rPr lang="ko-KR" altLang="en-US" sz="1000" dirty="0"/>
              <a:t> 구현</a:t>
            </a:r>
          </a:p>
          <a:p>
            <a:pPr defTabSz="180000"/>
            <a:r>
              <a:rPr lang="en-US" altLang="ko-KR" sz="1000" dirty="0" smtClean="0"/>
              <a:t>	@</a:t>
            </a:r>
            <a:r>
              <a:rPr lang="en-US" altLang="ko-KR" sz="1000" dirty="0"/>
              <a:t>Override</a:t>
            </a:r>
          </a:p>
          <a:p>
            <a:pPr defTabSz="180000"/>
            <a:r>
              <a:rPr lang="en-US" altLang="ko-KR" sz="1000" dirty="0" smtClean="0"/>
              <a:t>	public </a:t>
            </a:r>
            <a:r>
              <a:rPr lang="en-US" altLang="ko-KR" sz="1000" dirty="0"/>
              <a:t>void </a:t>
            </a:r>
            <a:r>
              <a:rPr lang="en-US" altLang="ko-KR" sz="1000" dirty="0" err="1"/>
              <a:t>sendCall</a:t>
            </a:r>
            <a:r>
              <a:rPr lang="en-US" altLang="ko-KR" sz="1000" dirty="0"/>
              <a:t>() {</a:t>
            </a:r>
          </a:p>
          <a:p>
            <a:pPr defTabSz="180000"/>
            <a:r>
              <a:rPr lang="en-US" altLang="ko-KR" sz="1000" dirty="0" smtClean="0"/>
              <a:t>		</a:t>
            </a:r>
            <a:r>
              <a:rPr lang="en-US" altLang="ko-KR" sz="1000" dirty="0" err="1" smtClean="0"/>
              <a:t>System.out.println</a:t>
            </a:r>
            <a:r>
              <a:rPr lang="en-US" altLang="ko-KR" sz="1000" dirty="0"/>
              <a:t>("</a:t>
            </a:r>
            <a:r>
              <a:rPr lang="ko-KR" altLang="en-US" sz="1000" dirty="0" err="1"/>
              <a:t>따르릉따르릉</a:t>
            </a:r>
            <a:r>
              <a:rPr lang="en-US" altLang="ko-KR" sz="1000" dirty="0"/>
              <a:t>~~");</a:t>
            </a:r>
          </a:p>
          <a:p>
            <a:pPr defTabSz="180000"/>
            <a:r>
              <a:rPr lang="en-US" altLang="ko-KR" sz="1000" dirty="0" smtClean="0"/>
              <a:t>	}</a:t>
            </a:r>
          </a:p>
          <a:p>
            <a:pPr defTabSz="180000"/>
            <a:r>
              <a:rPr lang="en-US" altLang="ko-KR" sz="1000" dirty="0"/>
              <a:t>	@Override</a:t>
            </a:r>
          </a:p>
          <a:p>
            <a:pPr defTabSz="180000"/>
            <a:r>
              <a:rPr lang="en-US" altLang="ko-KR" sz="1000" dirty="0"/>
              <a:t>	public void </a:t>
            </a:r>
            <a:r>
              <a:rPr lang="en-US" altLang="ko-KR" sz="1000" dirty="0" err="1"/>
              <a:t>receiveCall</a:t>
            </a:r>
            <a:r>
              <a:rPr lang="en-US" altLang="ko-KR" sz="1000" dirty="0"/>
              <a:t>() {</a:t>
            </a:r>
          </a:p>
          <a:p>
            <a:pPr defTabSz="180000"/>
            <a:r>
              <a:rPr lang="en-US" altLang="ko-KR" sz="1000" dirty="0"/>
              <a:t>		</a:t>
            </a:r>
            <a:r>
              <a:rPr lang="en-US" altLang="ko-KR" sz="1000" dirty="0" err="1"/>
              <a:t>System.out.println</a:t>
            </a:r>
            <a:r>
              <a:rPr lang="en-US" altLang="ko-KR" sz="1000" dirty="0"/>
              <a:t>("</a:t>
            </a:r>
            <a:r>
              <a:rPr lang="ko-KR" altLang="en-US" sz="1000" dirty="0"/>
              <a:t>전화 왔어요</a:t>
            </a:r>
            <a:r>
              <a:rPr lang="en-US" altLang="ko-KR" sz="1000" dirty="0" smtClean="0"/>
              <a:t>.");</a:t>
            </a:r>
          </a:p>
          <a:p>
            <a:pPr defTabSz="180000"/>
            <a:r>
              <a:rPr lang="en-US" altLang="ko-KR" sz="1000" dirty="0"/>
              <a:t>	</a:t>
            </a:r>
            <a:r>
              <a:rPr lang="en-US" altLang="ko-KR" sz="1000" dirty="0" smtClean="0"/>
              <a:t>}</a:t>
            </a:r>
            <a:endParaRPr lang="en-US" altLang="ko-KR" sz="1000" dirty="0"/>
          </a:p>
        </p:txBody>
      </p:sp>
      <p:sp>
        <p:nvSpPr>
          <p:cNvPr id="7" name="직사각형 6"/>
          <p:cNvSpPr/>
          <p:nvPr/>
        </p:nvSpPr>
        <p:spPr>
          <a:xfrm>
            <a:off x="4506461" y="1340768"/>
            <a:ext cx="3007691" cy="542913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noAutofit/>
          </a:bodyPr>
          <a:lstStyle/>
          <a:p>
            <a:pPr defTabSz="180000"/>
            <a:r>
              <a:rPr lang="en-US" altLang="ko-KR" sz="1000" dirty="0" smtClean="0"/>
              <a:t>	@</a:t>
            </a:r>
            <a:r>
              <a:rPr lang="en-US" altLang="ko-KR" sz="1000" dirty="0"/>
              <a:t>Override</a:t>
            </a:r>
          </a:p>
          <a:p>
            <a:pPr defTabSz="180000"/>
            <a:r>
              <a:rPr lang="en-US" altLang="ko-KR" sz="1000" dirty="0" smtClean="0"/>
              <a:t>	public </a:t>
            </a:r>
            <a:r>
              <a:rPr lang="en-US" altLang="ko-KR" sz="1000" dirty="0"/>
              <a:t>void </a:t>
            </a:r>
            <a:r>
              <a:rPr lang="en-US" altLang="ko-KR" sz="1000" dirty="0" err="1"/>
              <a:t>sendSMS</a:t>
            </a:r>
            <a:r>
              <a:rPr lang="en-US" altLang="ko-KR" sz="1000" dirty="0"/>
              <a:t>() {</a:t>
            </a:r>
          </a:p>
          <a:p>
            <a:pPr defTabSz="180000"/>
            <a:r>
              <a:rPr lang="en-US" altLang="ko-KR" sz="1000" dirty="0" smtClean="0"/>
              <a:t>		</a:t>
            </a:r>
            <a:r>
              <a:rPr lang="en-US" altLang="ko-KR" sz="1000" dirty="0" err="1" smtClean="0"/>
              <a:t>System.out.println</a:t>
            </a:r>
            <a:r>
              <a:rPr lang="en-US" altLang="ko-KR" sz="1000" dirty="0"/>
              <a:t>("</a:t>
            </a:r>
            <a:r>
              <a:rPr lang="ko-KR" altLang="en-US" sz="1000" dirty="0" err="1"/>
              <a:t>문자갑니다</a:t>
            </a:r>
            <a:r>
              <a:rPr lang="en-US" altLang="ko-KR" sz="1000" dirty="0"/>
              <a:t>.");</a:t>
            </a:r>
          </a:p>
          <a:p>
            <a:pPr defTabSz="180000"/>
            <a:r>
              <a:rPr lang="en-US" altLang="ko-KR" sz="1000" dirty="0" smtClean="0"/>
              <a:t>	}</a:t>
            </a:r>
            <a:endParaRPr lang="en-US" altLang="ko-KR" sz="1000" dirty="0"/>
          </a:p>
          <a:p>
            <a:pPr defTabSz="180000"/>
            <a:r>
              <a:rPr lang="en-US" altLang="ko-KR" sz="1000" dirty="0" smtClean="0"/>
              <a:t>	@</a:t>
            </a:r>
            <a:r>
              <a:rPr lang="en-US" altLang="ko-KR" sz="1000" dirty="0"/>
              <a:t>Override</a:t>
            </a:r>
          </a:p>
          <a:p>
            <a:pPr defTabSz="180000"/>
            <a:r>
              <a:rPr lang="en-US" altLang="ko-KR" sz="1000" dirty="0" smtClean="0"/>
              <a:t>	public </a:t>
            </a:r>
            <a:r>
              <a:rPr lang="en-US" altLang="ko-KR" sz="1000" dirty="0"/>
              <a:t>void </a:t>
            </a:r>
            <a:r>
              <a:rPr lang="en-US" altLang="ko-KR" sz="1000" dirty="0" err="1"/>
              <a:t>receiveSMS</a:t>
            </a:r>
            <a:r>
              <a:rPr lang="en-US" altLang="ko-KR" sz="1000" dirty="0"/>
              <a:t>() {</a:t>
            </a:r>
          </a:p>
          <a:p>
            <a:pPr defTabSz="180000"/>
            <a:r>
              <a:rPr lang="en-US" altLang="ko-KR" sz="1000" dirty="0" smtClean="0"/>
              <a:t>		</a:t>
            </a:r>
            <a:r>
              <a:rPr lang="en-US" altLang="ko-KR" sz="1000" dirty="0" err="1" smtClean="0"/>
              <a:t>System.out.println</a:t>
            </a:r>
            <a:r>
              <a:rPr lang="en-US" altLang="ko-KR" sz="1000" dirty="0"/>
              <a:t>("</a:t>
            </a:r>
            <a:r>
              <a:rPr lang="ko-KR" altLang="en-US" sz="1000" dirty="0" err="1"/>
              <a:t>문자왔어요</a:t>
            </a:r>
            <a:r>
              <a:rPr lang="en-US" altLang="ko-KR" sz="1000" dirty="0"/>
              <a:t>.");</a:t>
            </a:r>
          </a:p>
          <a:p>
            <a:pPr defTabSz="180000"/>
            <a:r>
              <a:rPr lang="en-US" altLang="ko-KR" sz="1000" dirty="0" smtClean="0"/>
              <a:t>	}</a:t>
            </a:r>
            <a:endParaRPr lang="en-US" altLang="ko-KR" sz="1000" dirty="0"/>
          </a:p>
          <a:p>
            <a:pPr defTabSz="180000"/>
            <a:r>
              <a:rPr lang="en-US" altLang="ko-KR" sz="1000" dirty="0" smtClean="0"/>
              <a:t>	// </a:t>
            </a:r>
            <a:r>
              <a:rPr lang="en-US" altLang="ko-KR" sz="1000" dirty="0"/>
              <a:t>MP3Interface</a:t>
            </a:r>
            <a:r>
              <a:rPr lang="ko-KR" altLang="en-US" sz="1000" dirty="0"/>
              <a:t>의 추상 </a:t>
            </a:r>
            <a:r>
              <a:rPr lang="ko-KR" altLang="en-US" sz="1000" dirty="0" err="1"/>
              <a:t>메소드</a:t>
            </a:r>
            <a:r>
              <a:rPr lang="ko-KR" altLang="en-US" sz="1000" dirty="0"/>
              <a:t> 구현</a:t>
            </a:r>
          </a:p>
          <a:p>
            <a:pPr defTabSz="180000"/>
            <a:r>
              <a:rPr lang="en-US" altLang="ko-KR" sz="1000" dirty="0" smtClean="0"/>
              <a:t>	@</a:t>
            </a:r>
            <a:r>
              <a:rPr lang="en-US" altLang="ko-KR" sz="1000" dirty="0"/>
              <a:t>Override</a:t>
            </a:r>
          </a:p>
          <a:p>
            <a:pPr defTabSz="180000"/>
            <a:r>
              <a:rPr lang="en-US" altLang="ko-KR" sz="1000" dirty="0" smtClean="0"/>
              <a:t>	public </a:t>
            </a:r>
            <a:r>
              <a:rPr lang="en-US" altLang="ko-KR" sz="1000" dirty="0"/>
              <a:t>void play() {</a:t>
            </a:r>
          </a:p>
          <a:p>
            <a:pPr defTabSz="180000"/>
            <a:r>
              <a:rPr lang="en-US" altLang="ko-KR" sz="1000" dirty="0" smtClean="0"/>
              <a:t>		</a:t>
            </a:r>
            <a:r>
              <a:rPr lang="en-US" altLang="ko-KR" sz="1000" dirty="0" err="1" smtClean="0"/>
              <a:t>System.out.println</a:t>
            </a:r>
            <a:r>
              <a:rPr lang="en-US" altLang="ko-KR" sz="1000" dirty="0"/>
              <a:t>("</a:t>
            </a:r>
            <a:r>
              <a:rPr lang="ko-KR" altLang="en-US" sz="1000" dirty="0"/>
              <a:t>음악 연주합니다</a:t>
            </a:r>
            <a:r>
              <a:rPr lang="en-US" altLang="ko-KR" sz="1000" dirty="0"/>
              <a:t>.");</a:t>
            </a:r>
          </a:p>
          <a:p>
            <a:pPr defTabSz="180000"/>
            <a:r>
              <a:rPr lang="en-US" altLang="ko-KR" sz="1000" dirty="0" smtClean="0"/>
              <a:t>	}</a:t>
            </a:r>
            <a:endParaRPr lang="en-US" altLang="ko-KR" sz="1000" dirty="0"/>
          </a:p>
          <a:p>
            <a:pPr defTabSz="180000"/>
            <a:r>
              <a:rPr lang="en-US" altLang="ko-KR" sz="1000" dirty="0" smtClean="0"/>
              <a:t>	@</a:t>
            </a:r>
            <a:r>
              <a:rPr lang="en-US" altLang="ko-KR" sz="1000" dirty="0"/>
              <a:t>Override</a:t>
            </a:r>
          </a:p>
          <a:p>
            <a:pPr defTabSz="180000"/>
            <a:r>
              <a:rPr lang="en-US" altLang="ko-KR" sz="1000" dirty="0" smtClean="0"/>
              <a:t>	public </a:t>
            </a:r>
            <a:r>
              <a:rPr lang="en-US" altLang="ko-KR" sz="1000" dirty="0"/>
              <a:t>void stop() {</a:t>
            </a:r>
          </a:p>
          <a:p>
            <a:pPr defTabSz="180000"/>
            <a:r>
              <a:rPr lang="en-US" altLang="ko-KR" sz="1000" dirty="0" smtClean="0"/>
              <a:t>		</a:t>
            </a:r>
            <a:r>
              <a:rPr lang="en-US" altLang="ko-KR" sz="1000" dirty="0" err="1" smtClean="0"/>
              <a:t>System.out.println</a:t>
            </a:r>
            <a:r>
              <a:rPr lang="en-US" altLang="ko-KR" sz="1000" dirty="0"/>
              <a:t>("</a:t>
            </a:r>
            <a:r>
              <a:rPr lang="ko-KR" altLang="en-US" sz="1000" dirty="0"/>
              <a:t>음악 중단합니다</a:t>
            </a:r>
            <a:r>
              <a:rPr lang="en-US" altLang="ko-KR" sz="1000" dirty="0"/>
              <a:t>.");</a:t>
            </a:r>
          </a:p>
          <a:p>
            <a:pPr defTabSz="180000"/>
            <a:r>
              <a:rPr lang="en-US" altLang="ko-KR" sz="1000" dirty="0" smtClean="0"/>
              <a:t>	}</a:t>
            </a:r>
            <a:endParaRPr lang="en-US" altLang="ko-KR" sz="1000" dirty="0"/>
          </a:p>
          <a:p>
            <a:pPr defTabSz="180000"/>
            <a:r>
              <a:rPr lang="en-US" altLang="ko-KR" sz="1000" dirty="0" smtClean="0"/>
              <a:t>	// </a:t>
            </a:r>
            <a:r>
              <a:rPr lang="ko-KR" altLang="en-US" sz="1000" dirty="0"/>
              <a:t>추가로 작성한 </a:t>
            </a:r>
            <a:r>
              <a:rPr lang="ko-KR" altLang="en-US" sz="1000" dirty="0" err="1"/>
              <a:t>메소드</a:t>
            </a:r>
            <a:endParaRPr lang="ko-KR" altLang="en-US" sz="1000" dirty="0"/>
          </a:p>
          <a:p>
            <a:pPr defTabSz="180000"/>
            <a:r>
              <a:rPr lang="en-US" altLang="ko-KR" sz="1000" dirty="0" smtClean="0"/>
              <a:t>	public </a:t>
            </a:r>
            <a:r>
              <a:rPr lang="en-US" altLang="ko-KR" sz="1000" dirty="0"/>
              <a:t>void schedule() {</a:t>
            </a:r>
          </a:p>
          <a:p>
            <a:pPr defTabSz="180000"/>
            <a:r>
              <a:rPr lang="en-US" altLang="ko-KR" sz="1000" dirty="0" smtClean="0"/>
              <a:t>		</a:t>
            </a:r>
            <a:r>
              <a:rPr lang="en-US" altLang="ko-KR" sz="1000" dirty="0" err="1" smtClean="0"/>
              <a:t>System.out.println</a:t>
            </a:r>
            <a:r>
              <a:rPr lang="en-US" altLang="ko-KR" sz="1000" dirty="0"/>
              <a:t>("</a:t>
            </a:r>
            <a:r>
              <a:rPr lang="ko-KR" altLang="en-US" sz="1000" dirty="0"/>
              <a:t>일정 관리합니다</a:t>
            </a:r>
            <a:r>
              <a:rPr lang="en-US" altLang="ko-KR" sz="1000" dirty="0"/>
              <a:t>.");</a:t>
            </a:r>
          </a:p>
          <a:p>
            <a:pPr defTabSz="180000"/>
            <a:r>
              <a:rPr lang="en-US" altLang="ko-KR" sz="1000" dirty="0" smtClean="0"/>
              <a:t>	}</a:t>
            </a:r>
            <a:endParaRPr lang="en-US" altLang="ko-KR" sz="1000" dirty="0"/>
          </a:p>
          <a:p>
            <a:pPr defTabSz="180000"/>
            <a:r>
              <a:rPr lang="en-US" altLang="ko-KR" sz="1000" dirty="0"/>
              <a:t>}</a:t>
            </a:r>
          </a:p>
          <a:p>
            <a:pPr defTabSz="180000"/>
            <a:r>
              <a:rPr lang="en-US" altLang="ko-KR" sz="1000" b="1" dirty="0"/>
              <a:t>public class </a:t>
            </a:r>
            <a:r>
              <a:rPr lang="en-US" altLang="ko-KR" sz="1000" b="1" dirty="0" err="1"/>
              <a:t>InterfaceEx</a:t>
            </a:r>
            <a:r>
              <a:rPr lang="en-US" altLang="ko-KR" sz="1000" b="1" dirty="0"/>
              <a:t> </a:t>
            </a:r>
            <a:r>
              <a:rPr lang="en-US" altLang="ko-KR" sz="1000" dirty="0"/>
              <a:t>{</a:t>
            </a:r>
          </a:p>
          <a:p>
            <a:pPr defTabSz="180000"/>
            <a:r>
              <a:rPr lang="en-US" altLang="ko-KR" sz="1000" dirty="0" smtClean="0"/>
              <a:t>	public </a:t>
            </a:r>
            <a:r>
              <a:rPr lang="en-US" altLang="ko-KR" sz="1000" dirty="0"/>
              <a:t>static void main(String [] </a:t>
            </a:r>
            <a:r>
              <a:rPr lang="en-US" altLang="ko-KR" sz="1000" dirty="0" err="1"/>
              <a:t>args</a:t>
            </a:r>
            <a:r>
              <a:rPr lang="en-US" altLang="ko-KR" sz="1000" dirty="0"/>
              <a:t>) {</a:t>
            </a:r>
          </a:p>
          <a:p>
            <a:pPr defTabSz="180000"/>
            <a:r>
              <a:rPr lang="en-US" altLang="ko-KR" sz="1000" dirty="0" smtClean="0"/>
              <a:t>	</a:t>
            </a:r>
            <a:r>
              <a:rPr lang="en-US" altLang="ko-KR" sz="1000" b="1" dirty="0" err="1" smtClean="0"/>
              <a:t>SmartPhone</a:t>
            </a:r>
            <a:r>
              <a:rPr lang="en-US" altLang="ko-KR" sz="1000" b="1" dirty="0" smtClean="0"/>
              <a:t> </a:t>
            </a:r>
            <a:r>
              <a:rPr lang="en-US" altLang="ko-KR" sz="1000" b="1" dirty="0"/>
              <a:t>phone = new </a:t>
            </a:r>
            <a:r>
              <a:rPr lang="en-US" altLang="ko-KR" sz="1000" b="1" dirty="0" err="1"/>
              <a:t>SmartPhone</a:t>
            </a:r>
            <a:r>
              <a:rPr lang="en-US" altLang="ko-KR" sz="1000" b="1" dirty="0"/>
              <a:t>();</a:t>
            </a:r>
          </a:p>
          <a:p>
            <a:pPr defTabSz="180000"/>
            <a:r>
              <a:rPr lang="en-US" altLang="ko-KR" sz="1000" dirty="0" smtClean="0"/>
              <a:t>	</a:t>
            </a:r>
            <a:r>
              <a:rPr lang="en-US" altLang="ko-KR" sz="1000" dirty="0" err="1" smtClean="0"/>
              <a:t>phone.printLogo</a:t>
            </a:r>
            <a:r>
              <a:rPr lang="en-US" altLang="ko-KR" sz="1000" dirty="0"/>
              <a:t>();</a:t>
            </a:r>
          </a:p>
          <a:p>
            <a:pPr defTabSz="180000"/>
            <a:r>
              <a:rPr lang="en-US" altLang="ko-KR" sz="1000" dirty="0" smtClean="0"/>
              <a:t>	</a:t>
            </a:r>
            <a:r>
              <a:rPr lang="en-US" altLang="ko-KR" sz="1000" dirty="0" err="1" smtClean="0"/>
              <a:t>phone.sendCall</a:t>
            </a:r>
            <a:r>
              <a:rPr lang="en-US" altLang="ko-KR" sz="1000" dirty="0"/>
              <a:t>();</a:t>
            </a:r>
          </a:p>
          <a:p>
            <a:pPr defTabSz="180000"/>
            <a:r>
              <a:rPr lang="en-US" altLang="ko-KR" sz="1000" dirty="0" smtClean="0"/>
              <a:t>	</a:t>
            </a:r>
            <a:r>
              <a:rPr lang="en-US" altLang="ko-KR" sz="1000" dirty="0" err="1" smtClean="0"/>
              <a:t>phone.play</a:t>
            </a:r>
            <a:r>
              <a:rPr lang="en-US" altLang="ko-KR" sz="1000" dirty="0"/>
              <a:t>();</a:t>
            </a:r>
          </a:p>
          <a:p>
            <a:pPr defTabSz="180000"/>
            <a:r>
              <a:rPr lang="en-US" altLang="ko-KR" sz="1000" dirty="0" smtClean="0"/>
              <a:t>	</a:t>
            </a:r>
            <a:r>
              <a:rPr lang="en-US" altLang="ko-KR" sz="1000" dirty="0" err="1" smtClean="0"/>
              <a:t>System.out.println</a:t>
            </a:r>
            <a:r>
              <a:rPr lang="en-US" altLang="ko-KR" sz="1000" dirty="0"/>
              <a:t>("3</a:t>
            </a:r>
            <a:r>
              <a:rPr lang="ko-KR" altLang="en-US" sz="1000" dirty="0"/>
              <a:t>과 </a:t>
            </a:r>
            <a:r>
              <a:rPr lang="en-US" altLang="ko-KR" sz="1000" dirty="0"/>
              <a:t>5</a:t>
            </a:r>
            <a:r>
              <a:rPr lang="ko-KR" altLang="en-US" sz="1000" dirty="0"/>
              <a:t>를 더하면 </a:t>
            </a:r>
            <a:r>
              <a:rPr lang="en-US" altLang="ko-KR" sz="1000" dirty="0"/>
              <a:t>" </a:t>
            </a:r>
            <a:r>
              <a:rPr lang="en-US" altLang="ko-KR" sz="1000" dirty="0" smtClean="0"/>
              <a:t>+</a:t>
            </a:r>
          </a:p>
          <a:p>
            <a:pPr defTabSz="180000"/>
            <a:r>
              <a:rPr lang="en-US" altLang="ko-KR" sz="1000" dirty="0"/>
              <a:t>	</a:t>
            </a:r>
            <a:r>
              <a:rPr lang="en-US" altLang="ko-KR" sz="1000" dirty="0" smtClean="0"/>
              <a:t>	 </a:t>
            </a:r>
            <a:r>
              <a:rPr lang="en-US" altLang="ko-KR" sz="1000" dirty="0" err="1"/>
              <a:t>phone.calculate</a:t>
            </a:r>
            <a:r>
              <a:rPr lang="en-US" altLang="ko-KR" sz="1000" dirty="0"/>
              <a:t>(3,5));</a:t>
            </a:r>
          </a:p>
          <a:p>
            <a:pPr defTabSz="180000"/>
            <a:r>
              <a:rPr lang="en-US" altLang="ko-KR" sz="1000" dirty="0" smtClean="0"/>
              <a:t>	</a:t>
            </a:r>
            <a:r>
              <a:rPr lang="en-US" altLang="ko-KR" sz="1000" dirty="0" err="1" smtClean="0"/>
              <a:t>phone.schedule</a:t>
            </a:r>
            <a:r>
              <a:rPr lang="en-US" altLang="ko-KR" sz="1000" dirty="0"/>
              <a:t>();</a:t>
            </a:r>
          </a:p>
          <a:p>
            <a:pPr defTabSz="180000"/>
            <a:r>
              <a:rPr lang="en-US" altLang="ko-KR" sz="1000" dirty="0" smtClean="0"/>
              <a:t>	}</a:t>
            </a:r>
            <a:endParaRPr lang="en-US" altLang="ko-KR" sz="1000" dirty="0"/>
          </a:p>
          <a:p>
            <a:pPr defTabSz="180000"/>
            <a:r>
              <a:rPr lang="en-US" altLang="ko-KR" sz="1000" dirty="0"/>
              <a:t>}</a:t>
            </a:r>
            <a:endParaRPr lang="ko-KR" altLang="en-US" sz="1000" dirty="0"/>
          </a:p>
        </p:txBody>
      </p:sp>
      <p:sp>
        <p:nvSpPr>
          <p:cNvPr id="8" name="직사각형 7"/>
          <p:cNvSpPr/>
          <p:nvPr/>
        </p:nvSpPr>
        <p:spPr>
          <a:xfrm>
            <a:off x="7655313" y="5831183"/>
            <a:ext cx="1280347" cy="938719"/>
          </a:xfrm>
          <a:prstGeom prst="rect">
            <a:avLst/>
          </a:prstGeom>
          <a:solidFill>
            <a:srgbClr val="D0EAB4"/>
          </a:solidFill>
        </p:spPr>
        <p:txBody>
          <a:bodyPr wrap="square">
            <a:spAutoFit/>
          </a:bodyPr>
          <a:lstStyle/>
          <a:p>
            <a:r>
              <a:rPr lang="en-US" altLang="ko-KR" sz="1100" dirty="0"/>
              <a:t>** Phone **</a:t>
            </a:r>
          </a:p>
          <a:p>
            <a:r>
              <a:rPr lang="ko-KR" altLang="en-US" sz="1100" dirty="0" err="1"/>
              <a:t>따르릉따르릉</a:t>
            </a:r>
            <a:r>
              <a:rPr lang="en-US" altLang="ko-KR" sz="1100" dirty="0"/>
              <a:t>~~</a:t>
            </a:r>
          </a:p>
          <a:p>
            <a:r>
              <a:rPr lang="ko-KR" altLang="en-US" sz="1100" dirty="0"/>
              <a:t>음악 연주합니다</a:t>
            </a:r>
            <a:r>
              <a:rPr lang="en-US" altLang="ko-KR" sz="1100" dirty="0"/>
              <a:t>.</a:t>
            </a:r>
          </a:p>
          <a:p>
            <a:r>
              <a:rPr lang="en-US" altLang="ko-KR" sz="1100" dirty="0"/>
              <a:t>3</a:t>
            </a:r>
            <a:r>
              <a:rPr lang="ko-KR" altLang="en-US" sz="1100" dirty="0"/>
              <a:t>과 </a:t>
            </a:r>
            <a:r>
              <a:rPr lang="en-US" altLang="ko-KR" sz="1100" dirty="0"/>
              <a:t>5</a:t>
            </a:r>
            <a:r>
              <a:rPr lang="ko-KR" altLang="en-US" sz="1100" dirty="0"/>
              <a:t>를 더하면 </a:t>
            </a:r>
            <a:r>
              <a:rPr lang="en-US" altLang="ko-KR" sz="1100" dirty="0"/>
              <a:t>8</a:t>
            </a:r>
          </a:p>
          <a:p>
            <a:r>
              <a:rPr lang="ko-KR" altLang="en-US" sz="1100" dirty="0"/>
              <a:t>일정 관리합니다</a:t>
            </a:r>
            <a:r>
              <a:rPr lang="en-US" altLang="ko-KR" sz="1100" dirty="0"/>
              <a:t>.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4442259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추상 클래스와 인터페이스 비교</a:t>
            </a:r>
            <a:endParaRPr lang="ko-KR" altLang="en-US" dirty="0"/>
          </a:p>
        </p:txBody>
      </p:sp>
      <p:sp>
        <p:nvSpPr>
          <p:cNvPr id="6" name="내용 개체 틀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유사점</a:t>
            </a:r>
            <a:endParaRPr lang="en-US" altLang="ko-KR" dirty="0"/>
          </a:p>
          <a:p>
            <a:pPr lvl="1"/>
            <a:r>
              <a:rPr lang="ko-KR" altLang="en-US" dirty="0" smtClean="0"/>
              <a:t>객체를 </a:t>
            </a:r>
            <a:r>
              <a:rPr lang="ko-KR" altLang="en-US" dirty="0"/>
              <a:t>생성할 수 없고</a:t>
            </a:r>
            <a:r>
              <a:rPr lang="en-US" altLang="ko-KR" dirty="0"/>
              <a:t>, </a:t>
            </a:r>
            <a:r>
              <a:rPr lang="ko-KR" altLang="en-US" dirty="0"/>
              <a:t>상속을 위한 슈퍼 클래스로만 </a:t>
            </a:r>
            <a:r>
              <a:rPr lang="ko-KR" altLang="en-US" dirty="0" smtClean="0"/>
              <a:t>사용</a:t>
            </a:r>
            <a:endParaRPr lang="en-US" altLang="ko-KR" dirty="0"/>
          </a:p>
          <a:p>
            <a:pPr lvl="1"/>
            <a:r>
              <a:rPr lang="ko-KR" altLang="en-US" dirty="0" smtClean="0"/>
              <a:t>클래스의 </a:t>
            </a:r>
            <a:r>
              <a:rPr lang="ko-KR" altLang="en-US" dirty="0" err="1"/>
              <a:t>다형성을</a:t>
            </a:r>
            <a:r>
              <a:rPr lang="ko-KR" altLang="en-US" dirty="0"/>
              <a:t> 실현하기 위한 </a:t>
            </a:r>
            <a:r>
              <a:rPr lang="ko-KR" altLang="en-US" dirty="0" smtClean="0"/>
              <a:t>목적</a:t>
            </a:r>
            <a:endParaRPr lang="en-US" altLang="ko-KR" dirty="0" smtClean="0"/>
          </a:p>
          <a:p>
            <a:r>
              <a:rPr lang="ko-KR" altLang="en-US" dirty="0" smtClean="0"/>
              <a:t>다른 점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62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068960"/>
            <a:ext cx="7046595" cy="343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0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예제 </a:t>
            </a:r>
            <a:r>
              <a:rPr lang="en-US" altLang="ko-KR" dirty="0" smtClean="0"/>
              <a:t>5-1</a:t>
            </a:r>
            <a:r>
              <a:rPr lang="ko-KR" altLang="en-US" dirty="0" smtClean="0"/>
              <a:t>의 객체 생성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7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12776"/>
            <a:ext cx="8514528" cy="45223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088" y="5940484"/>
            <a:ext cx="3135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FF0000"/>
                </a:solidFill>
              </a:rPr>
              <a:t>* new </a:t>
            </a:r>
            <a:r>
              <a:rPr lang="en-US" altLang="ko-KR" sz="1600" dirty="0" err="1" smtClean="0">
                <a:solidFill>
                  <a:srgbClr val="FF0000"/>
                </a:solidFill>
              </a:rPr>
              <a:t>ColorPoint</a:t>
            </a:r>
            <a:r>
              <a:rPr lang="en-US" altLang="ko-KR" sz="1600" dirty="0" smtClean="0">
                <a:solidFill>
                  <a:srgbClr val="FF0000"/>
                </a:solidFill>
              </a:rPr>
              <a:t>()</a:t>
            </a:r>
            <a:r>
              <a:rPr lang="ko-KR" altLang="en-US" sz="1600" dirty="0" smtClean="0">
                <a:solidFill>
                  <a:srgbClr val="FF0000"/>
                </a:solidFill>
              </a:rPr>
              <a:t>에 의해 생긴 </a:t>
            </a:r>
            <a:endParaRPr lang="en-US" altLang="ko-KR" sz="1600" dirty="0" smtClean="0">
              <a:solidFill>
                <a:srgbClr val="FF0000"/>
              </a:solidFill>
            </a:endParaRPr>
          </a:p>
          <a:p>
            <a:r>
              <a:rPr lang="ko-KR" altLang="en-US" sz="1600" dirty="0" smtClean="0">
                <a:solidFill>
                  <a:srgbClr val="FF0000"/>
                </a:solidFill>
              </a:rPr>
              <a:t>  서브 </a:t>
            </a:r>
            <a:r>
              <a:rPr lang="ko-KR" altLang="en-US" sz="1600" dirty="0">
                <a:solidFill>
                  <a:srgbClr val="FF0000"/>
                </a:solidFill>
              </a:rPr>
              <a:t>클래스 </a:t>
            </a:r>
            <a:r>
              <a:rPr lang="ko-KR" altLang="en-US" sz="1600" dirty="0" smtClean="0">
                <a:solidFill>
                  <a:srgbClr val="FF0000"/>
                </a:solidFill>
              </a:rPr>
              <a:t>객체에 주목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2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서브클래스에서 슈퍼 클래스의 멤버 접근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8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412776"/>
            <a:ext cx="6552728" cy="520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73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자바 상속의 특징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12648" y="1340768"/>
            <a:ext cx="8153400" cy="1872208"/>
          </a:xfrm>
        </p:spPr>
        <p:txBody>
          <a:bodyPr>
            <a:normAutofit fontScale="92500" lnSpcReduction="10000"/>
          </a:bodyPr>
          <a:lstStyle/>
          <a:p>
            <a:r>
              <a:rPr lang="ko-KR" altLang="en-US" dirty="0"/>
              <a:t>클래스의 다중 </a:t>
            </a:r>
            <a:r>
              <a:rPr lang="ko-KR" altLang="en-US" dirty="0" smtClean="0"/>
              <a:t>상속 </a:t>
            </a:r>
            <a:r>
              <a:rPr lang="ko-KR" altLang="en-US" dirty="0"/>
              <a:t>지원하지 </a:t>
            </a:r>
            <a:r>
              <a:rPr lang="ko-KR" altLang="en-US" dirty="0" smtClean="0"/>
              <a:t>않음</a:t>
            </a:r>
            <a:endParaRPr lang="en-US" altLang="ko-KR" dirty="0" smtClean="0"/>
          </a:p>
          <a:p>
            <a:r>
              <a:rPr lang="ko-KR" altLang="en-US" dirty="0" smtClean="0"/>
              <a:t>상속 </a:t>
            </a:r>
            <a:r>
              <a:rPr lang="ko-KR" altLang="en-US" dirty="0"/>
              <a:t>횟수 </a:t>
            </a:r>
            <a:r>
              <a:rPr lang="ko-KR" altLang="en-US" dirty="0" smtClean="0"/>
              <a:t>무제한</a:t>
            </a:r>
            <a:endParaRPr lang="en-US" altLang="ko-KR" dirty="0" smtClean="0"/>
          </a:p>
          <a:p>
            <a:r>
              <a:rPr lang="ko-KR" altLang="en-US" dirty="0" smtClean="0"/>
              <a:t>상속의 </a:t>
            </a:r>
            <a:r>
              <a:rPr lang="ko-KR" altLang="en-US" dirty="0"/>
              <a:t>최상위 조상 클래스는 </a:t>
            </a:r>
            <a:r>
              <a:rPr lang="en-US" altLang="ko-KR" dirty="0" err="1"/>
              <a:t>java.lang.Object</a:t>
            </a:r>
            <a:r>
              <a:rPr lang="en-US" altLang="ko-KR" dirty="0"/>
              <a:t> </a:t>
            </a:r>
            <a:r>
              <a:rPr lang="ko-KR" altLang="en-US" dirty="0"/>
              <a:t>클래스</a:t>
            </a:r>
            <a:endParaRPr lang="en-US" altLang="ko-KR" dirty="0"/>
          </a:p>
          <a:p>
            <a:pPr lvl="2"/>
            <a:r>
              <a:rPr lang="ko-KR" altLang="en-US" dirty="0"/>
              <a:t>모든 클래스는 자동으로 </a:t>
            </a:r>
            <a:r>
              <a:rPr lang="en-US" altLang="ko-KR" dirty="0" err="1"/>
              <a:t>java.lang.Object</a:t>
            </a:r>
            <a:r>
              <a:rPr lang="ko-KR" altLang="en-US" dirty="0"/>
              <a:t>를 </a:t>
            </a:r>
            <a:r>
              <a:rPr lang="ko-KR" altLang="en-US" dirty="0" smtClean="0"/>
              <a:t>상속받음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자바 컴파일러에 의해 자동으로 이루어짐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9</a:t>
            </a:fld>
            <a:endParaRPr lang="ko-KR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56992"/>
            <a:ext cx="6048672" cy="32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1845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가을">
  <a:themeElements>
    <a:clrScheme name="가을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가을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3797</TotalTime>
  <Words>2186</Words>
  <Application>Microsoft Office PowerPoint</Application>
  <PresentationFormat>화면 슬라이드 쇼(4:3)</PresentationFormat>
  <Paragraphs>863</Paragraphs>
  <Slides>62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62</vt:i4>
      </vt:variant>
    </vt:vector>
  </HeadingPairs>
  <TitlesOfParts>
    <vt:vector size="72" baseType="lpstr">
      <vt:lpstr>YDVYGOStd12</vt:lpstr>
      <vt:lpstr>YDVYMjOStd12</vt:lpstr>
      <vt:lpstr>YDVYMjOStd13</vt:lpstr>
      <vt:lpstr>맑은 고딕</vt:lpstr>
      <vt:lpstr>휴먼편지체</vt:lpstr>
      <vt:lpstr>Arial</vt:lpstr>
      <vt:lpstr>Consolas</vt:lpstr>
      <vt:lpstr>Wingdings</vt:lpstr>
      <vt:lpstr>Wingdings 2</vt:lpstr>
      <vt:lpstr>가을</vt:lpstr>
      <vt:lpstr>PowerPoint 프레젠테이션</vt:lpstr>
      <vt:lpstr>상속 (inheritance)</vt:lpstr>
      <vt:lpstr>상속의 편리한 사례</vt:lpstr>
      <vt:lpstr>객체 지향에서 상속의 장점</vt:lpstr>
      <vt:lpstr>클래스 상속과 객체</vt:lpstr>
      <vt:lpstr>예제 5-1 : 클래스 상속 만들기 - Point와 ColorPoint 클래스</vt:lpstr>
      <vt:lpstr>예제 5-1의 객체 생성</vt:lpstr>
      <vt:lpstr>서브클래스에서 슈퍼 클래스의 멤버 접근</vt:lpstr>
      <vt:lpstr>자바 상속의 특징</vt:lpstr>
      <vt:lpstr>상속과 접근 지정자 </vt:lpstr>
      <vt:lpstr>슈퍼 클래스의 멤버에 대한 서브 클래스의 접근</vt:lpstr>
      <vt:lpstr>예제 5-2: 상속 관계에 있는 클래스 간 멤버 접근</vt:lpstr>
      <vt:lpstr>서브 클래스/슈퍼 클래스의 생성자 호출 및 실행 </vt:lpstr>
      <vt:lpstr>슈퍼클래스와 서브 클래스의 생성자간의 호출 및 실행 관계</vt:lpstr>
      <vt:lpstr>서브 클래스에서 슈퍼 클래스의 생성자 선택</vt:lpstr>
      <vt:lpstr>PowerPoint 프레젠테이션</vt:lpstr>
      <vt:lpstr>슈퍼 클래스에 기본 생성자가 없어 오류 난 경우</vt:lpstr>
      <vt:lpstr>PowerPoint 프레젠테이션</vt:lpstr>
      <vt:lpstr>super()를 이용하여 명시적으로 슈퍼 클래스 생성자 선택</vt:lpstr>
      <vt:lpstr>super()를 이용한 사례</vt:lpstr>
      <vt:lpstr>예제 5-3 : super()를 활용한 ColorPoint 작성</vt:lpstr>
      <vt:lpstr>사람은 생물이다.</vt:lpstr>
      <vt:lpstr>업캐스팅(upcasting)</vt:lpstr>
      <vt:lpstr>업캐스팅 사례</vt:lpstr>
      <vt:lpstr>다운캐스팅(downcasting)</vt:lpstr>
      <vt:lpstr>다운캐스팅 사례</vt:lpstr>
      <vt:lpstr>instanceof 연산자와 객체의 타입 판단</vt:lpstr>
      <vt:lpstr>업캐스팅 레퍼런스가 가리키는 객체는?</vt:lpstr>
      <vt:lpstr>Person 타입의 레퍼런스 person이 어떤 타입의 객체를 가리키는지 알 수 없음</vt:lpstr>
      <vt:lpstr>instanceof 사용 예</vt:lpstr>
      <vt:lpstr>예제 5-4 : instanceof 연산자 활용</vt:lpstr>
      <vt:lpstr>메소드 오버라이딩</vt:lpstr>
      <vt:lpstr>메소드 오버라이딩 사례</vt:lpstr>
      <vt:lpstr>오버라이딩에 의해 서브 클래스의 메소드 호출</vt:lpstr>
      <vt:lpstr>오버라이딩의 목적, 다형성 실현</vt:lpstr>
      <vt:lpstr>예제 5-5 : 메소드 오버라이딩으로 다형성 실현</vt:lpstr>
      <vt:lpstr>예제 실행 과정</vt:lpstr>
      <vt:lpstr>오버라이딩 활용</vt:lpstr>
      <vt:lpstr>동적 바인딩</vt:lpstr>
      <vt:lpstr>오버라이딩과 super 키워드</vt:lpstr>
      <vt:lpstr>예제 5-6 : 메소드 오버라이딩</vt:lpstr>
      <vt:lpstr>오버라이딩 vs. 오버로딩</vt:lpstr>
      <vt:lpstr>추상 메소드와 추상 클래스</vt:lpstr>
      <vt:lpstr>2 가지 종류의 추상 클래스 사례</vt:lpstr>
      <vt:lpstr>추상 클래스는 객체를 생성할 수 없다</vt:lpstr>
      <vt:lpstr>추상 클래스의 상속</vt:lpstr>
      <vt:lpstr>추상 클래스의 구현 및 활용 예</vt:lpstr>
      <vt:lpstr>추상 클래스의 용도</vt:lpstr>
      <vt:lpstr>예제 5-7 : 추상 클래스의 구현 연습</vt:lpstr>
      <vt:lpstr>예제 5-7 정답</vt:lpstr>
      <vt:lpstr>실세계의 인터페이스</vt:lpstr>
      <vt:lpstr>자바의 인터페이스</vt:lpstr>
      <vt:lpstr>자바 인터페이스 사례</vt:lpstr>
      <vt:lpstr>인터페이스의 구성 요소들의 특징</vt:lpstr>
      <vt:lpstr>자바 인터페이스의 전체적인 특징</vt:lpstr>
      <vt:lpstr>인터페이스 구현</vt:lpstr>
      <vt:lpstr>예제 5-8 인터페이스 구현</vt:lpstr>
      <vt:lpstr>인터페이스 상속</vt:lpstr>
      <vt:lpstr>인터페이스의 목적</vt:lpstr>
      <vt:lpstr>인터페이스의 다중 구현</vt:lpstr>
      <vt:lpstr>예제 5-9 : 인터페이스를 구현하고 동시에 클래스를 상속받는 사례</vt:lpstr>
      <vt:lpstr>추상 클래스와 인터페이스 비교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Kitae</dc:creator>
  <cp:lastModifiedBy>Windows 사용자</cp:lastModifiedBy>
  <cp:revision>228</cp:revision>
  <dcterms:created xsi:type="dcterms:W3CDTF">2011-08-27T14:53:28Z</dcterms:created>
  <dcterms:modified xsi:type="dcterms:W3CDTF">2018-05-17T03:03:02Z</dcterms:modified>
</cp:coreProperties>
</file>