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324" r:id="rId6"/>
    <p:sldId id="260" r:id="rId7"/>
    <p:sldId id="261" r:id="rId8"/>
    <p:sldId id="322" r:id="rId9"/>
    <p:sldId id="268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325" r:id="rId20"/>
    <p:sldId id="326" r:id="rId21"/>
    <p:sldId id="327" r:id="rId22"/>
    <p:sldId id="328" r:id="rId23"/>
    <p:sldId id="329" r:id="rId24"/>
    <p:sldId id="330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323" r:id="rId35"/>
    <p:sldId id="289" r:id="rId36"/>
    <p:sldId id="290" r:id="rId37"/>
    <p:sldId id="291" r:id="rId38"/>
    <p:sldId id="292" r:id="rId39"/>
    <p:sldId id="293" r:id="rId40"/>
    <p:sldId id="294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15" r:id="rId53"/>
    <p:sldId id="317" r:id="rId54"/>
    <p:sldId id="318" r:id="rId55"/>
    <p:sldId id="319" r:id="rId56"/>
    <p:sldId id="320" r:id="rId57"/>
    <p:sldId id="321" r:id="rId5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EC4"/>
    <a:srgbClr val="D0EAB4"/>
    <a:srgbClr val="C0E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44" autoAdjust="0"/>
    <p:restoredTop sz="94625" autoAdjust="0"/>
  </p:normalViewPr>
  <p:slideViewPr>
    <p:cSldViewPr>
      <p:cViewPr varScale="1">
        <p:scale>
          <a:sx n="98" d="100"/>
          <a:sy n="98" d="100"/>
        </p:scale>
        <p:origin x="78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897E-559B-4802-87FD-BDDBC21CBABC}" type="datetimeFigureOut">
              <a:rPr lang="ko-KR" altLang="en-US" smtClean="0"/>
              <a:t>2020-04-22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ADCE-4523-43FE-B0A8-90B87F2F6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CA48A-C2EC-40C8-B749-566CD4BBC886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447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CA48A-C2EC-40C8-B749-566CD4BBC886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260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CA48A-C2EC-40C8-B749-566CD4BBC886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8726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CA48A-C2EC-40C8-B749-566CD4BBC886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718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6CA48A-C2EC-40C8-B749-566CD4BBC886}" type="slidenum">
              <a:rPr lang="ko-KR" altLang="en-US" smtClean="0"/>
              <a:pPr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1056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C000"/>
                </a:solidFill>
              </a:defRPr>
            </a:lvl1pPr>
          </a:lstStyle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3CF3B71A-966A-471E-8596-7D1D6A8996FF}" type="datetime1">
              <a:rPr lang="ko-KR" altLang="en-US" smtClean="0"/>
              <a:t>2020-04-22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AD64A7B2-A2B0-4C9D-895B-FE1D68BE16F8}" type="datetime1">
              <a:rPr lang="ko-KR" altLang="en-US" smtClean="0"/>
              <a:t>2020-04-22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+mj-ea"/>
                <a:ea typeface="+mj-ea"/>
              </a:defRPr>
            </a:lvl3pPr>
            <a:lvl4pPr>
              <a:defRPr sz="1400">
                <a:latin typeface="휴먼편지체" pitchFamily="18" charset="-127"/>
                <a:ea typeface="휴먼편지체" pitchFamily="18" charset="-127"/>
              </a:defRPr>
            </a:lvl4pPr>
            <a:lvl5pPr>
              <a:defRPr sz="1200"/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B31271CA-DFBA-4144-9186-0BE3AC6EE4B1}" type="datetime1">
              <a:rPr lang="ko-KR" altLang="en-US" smtClean="0"/>
              <a:t>2020-04-22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87F4F71-3D90-4F92-8CFE-D11B433509C0}" type="datetime1">
              <a:rPr lang="ko-KR" altLang="en-US" smtClean="0"/>
              <a:t>2020-04-22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D200F4F1-024E-465C-B59D-A4FFBC6118A5}" type="datetime1">
              <a:rPr lang="ko-KR" altLang="en-US" smtClean="0"/>
              <a:t>2020-04-22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-8725" y="10368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docs.oracle.com/javase/8/docs/api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2C2-3D3B-4E94-BD92-61B02C5F4DEE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854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902266"/>
            <a:ext cx="3816424" cy="5773426"/>
          </a:xfrm>
          <a:prstGeom prst="rect">
            <a:avLst/>
          </a:prstGeom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6BD2C2-3D3B-4E94-BD92-61B02C5F4DEE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8153400" cy="679450"/>
          </a:xfrm>
        </p:spPr>
        <p:txBody>
          <a:bodyPr/>
          <a:lstStyle/>
          <a:p>
            <a:r>
              <a:rPr lang="ko-KR" altLang="en-US" smtClean="0"/>
              <a:t>프로젝트 작성</a:t>
            </a:r>
            <a:r>
              <a:rPr lang="en-US" altLang="ko-KR" smtClean="0"/>
              <a:t>(</a:t>
            </a:r>
            <a:r>
              <a:rPr lang="ko-KR" altLang="en-US" smtClean="0"/>
              <a:t>프로젝트 이름 </a:t>
            </a:r>
            <a:r>
              <a:rPr lang="en-US" altLang="ko-KR" smtClean="0"/>
              <a:t>: PackageEx)</a:t>
            </a:r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타원 4"/>
          <p:cNvSpPr/>
          <p:nvPr/>
        </p:nvSpPr>
        <p:spPr>
          <a:xfrm>
            <a:off x="3000364" y="1844824"/>
            <a:ext cx="1214446" cy="2750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70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패키지 </a:t>
            </a:r>
            <a:r>
              <a:rPr lang="en-US" altLang="ko-KR" dirty="0" smtClean="0"/>
              <a:t>lib, app </a:t>
            </a:r>
            <a:r>
              <a:rPr lang="ko-KR" altLang="en-US" dirty="0" smtClean="0"/>
              <a:t>작성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4376172" cy="32875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타원 4"/>
          <p:cNvSpPr/>
          <p:nvPr/>
        </p:nvSpPr>
        <p:spPr>
          <a:xfrm>
            <a:off x="1495036" y="3136374"/>
            <a:ext cx="1214446" cy="2750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276872"/>
            <a:ext cx="4506804" cy="329845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타원 10"/>
          <p:cNvSpPr/>
          <p:nvPr/>
        </p:nvSpPr>
        <p:spPr>
          <a:xfrm>
            <a:off x="3723863" y="3851992"/>
            <a:ext cx="1214446" cy="2750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761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패키지 작성이 완료된 결과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1115616" y="1772816"/>
            <a:ext cx="6150589" cy="3597823"/>
            <a:chOff x="1115616" y="1136650"/>
            <a:chExt cx="6150589" cy="3597823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616" y="1136650"/>
              <a:ext cx="6150589" cy="3597823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8" name="모서리가 둥근 사각형 설명선 7"/>
            <p:cNvSpPr/>
            <p:nvPr/>
          </p:nvSpPr>
          <p:spPr>
            <a:xfrm>
              <a:off x="2771800" y="2780928"/>
              <a:ext cx="1486594" cy="638312"/>
            </a:xfrm>
            <a:prstGeom prst="wedgeRoundRectCallout">
              <a:avLst>
                <a:gd name="adj1" fmla="val -91514"/>
                <a:gd name="adj2" fmla="val 43163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1100" dirty="0" smtClean="0">
                  <a:solidFill>
                    <a:schemeClr val="tx1"/>
                  </a:solidFill>
                </a:rPr>
                <a:t>패키지 탐색 창에 </a:t>
              </a:r>
              <a:r>
                <a:rPr lang="en-US" altLang="ko-KR" sz="1100" dirty="0" smtClean="0">
                  <a:solidFill>
                    <a:schemeClr val="tx1"/>
                  </a:solidFill>
                </a:rPr>
                <a:t>app </a:t>
              </a:r>
              <a:r>
                <a:rPr lang="ko-KR" altLang="en-US" sz="1100" dirty="0" smtClean="0">
                  <a:solidFill>
                    <a:schemeClr val="tx1"/>
                  </a:solidFill>
                </a:rPr>
                <a:t>패키지와 </a:t>
              </a:r>
              <a:r>
                <a:rPr lang="en-US" altLang="ko-KR" sz="1100" dirty="0" smtClean="0">
                  <a:solidFill>
                    <a:schemeClr val="tx1"/>
                  </a:solidFill>
                </a:rPr>
                <a:t>lib </a:t>
              </a:r>
              <a:r>
                <a:rPr lang="ko-KR" altLang="en-US" sz="1100" dirty="0" smtClean="0">
                  <a:solidFill>
                    <a:schemeClr val="tx1"/>
                  </a:solidFill>
                </a:rPr>
                <a:t>패키지가 보인다</a:t>
              </a:r>
              <a:r>
                <a:rPr lang="en-US" altLang="ko-KR" sz="1100" dirty="0" smtClean="0">
                  <a:solidFill>
                    <a:schemeClr val="tx1"/>
                  </a:solidFill>
                </a:rPr>
                <a:t>.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549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6BD2C2-3D3B-4E94-BD92-61B02C5F4DEE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8153400" cy="679450"/>
          </a:xfrm>
        </p:spPr>
        <p:txBody>
          <a:bodyPr/>
          <a:lstStyle/>
          <a:p>
            <a:r>
              <a:rPr lang="ko-KR" altLang="en-US" smtClean="0"/>
              <a:t>클래스 </a:t>
            </a:r>
            <a:r>
              <a:rPr lang="en-US" altLang="ko-KR" smtClean="0"/>
              <a:t>Calculator </a:t>
            </a:r>
            <a:r>
              <a:rPr lang="ko-KR" altLang="en-US" smtClean="0"/>
              <a:t>만들기</a:t>
            </a:r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1691680" y="850440"/>
            <a:ext cx="5474812" cy="5847446"/>
            <a:chOff x="1691680" y="850440"/>
            <a:chExt cx="5474812" cy="5847446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850440"/>
              <a:ext cx="4968552" cy="5847446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13" name="타원 12"/>
            <p:cNvSpPr/>
            <p:nvPr/>
          </p:nvSpPr>
          <p:spPr>
            <a:xfrm>
              <a:off x="2555776" y="3068960"/>
              <a:ext cx="772332" cy="45180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5829014" y="2094156"/>
              <a:ext cx="615194" cy="3077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7" name="모서리가 둥근 사각형 설명선 16"/>
            <p:cNvSpPr/>
            <p:nvPr/>
          </p:nvSpPr>
          <p:spPr>
            <a:xfrm>
              <a:off x="2190796" y="3774163"/>
              <a:ext cx="1569359" cy="590941"/>
            </a:xfrm>
            <a:prstGeom prst="wedgeRoundRectCallout">
              <a:avLst>
                <a:gd name="adj1" fmla="val -12624"/>
                <a:gd name="adj2" fmla="val -91635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100" dirty="0" smtClean="0">
                  <a:solidFill>
                    <a:schemeClr val="tx1"/>
                  </a:solidFill>
                </a:rPr>
                <a:t>Calculator </a:t>
              </a:r>
              <a:r>
                <a:rPr lang="ko-KR" altLang="en-US" sz="1100" dirty="0" smtClean="0">
                  <a:solidFill>
                    <a:schemeClr val="tx1"/>
                  </a:solidFill>
                </a:rPr>
                <a:t>클래스를 </a:t>
              </a:r>
              <a:r>
                <a:rPr lang="en-US" altLang="ko-KR" sz="1100" dirty="0" smtClean="0">
                  <a:solidFill>
                    <a:schemeClr val="tx1"/>
                  </a:solidFill>
                </a:rPr>
                <a:t>public abstract </a:t>
              </a:r>
              <a:r>
                <a:rPr lang="ko-KR" altLang="en-US" sz="1100" dirty="0" smtClean="0">
                  <a:solidFill>
                    <a:schemeClr val="tx1"/>
                  </a:solidFill>
                </a:rPr>
                <a:t>속성으로 생성한다</a:t>
              </a:r>
              <a:r>
                <a:rPr lang="en-US" altLang="ko-KR" sz="1100" dirty="0" smtClean="0">
                  <a:solidFill>
                    <a:schemeClr val="tx1"/>
                  </a:solidFill>
                </a:rPr>
                <a:t>.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직선 화살표 연결선 15"/>
            <p:cNvCxnSpPr/>
            <p:nvPr/>
          </p:nvCxnSpPr>
          <p:spPr>
            <a:xfrm flipH="1">
              <a:off x="6006826" y="2401944"/>
              <a:ext cx="90076" cy="23886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그룹 4"/>
            <p:cNvGrpSpPr/>
            <p:nvPr/>
          </p:nvGrpSpPr>
          <p:grpSpPr>
            <a:xfrm>
              <a:off x="4156513" y="2632227"/>
              <a:ext cx="3009979" cy="3646810"/>
              <a:chOff x="5039534" y="2986727"/>
              <a:chExt cx="3009979" cy="3646810"/>
            </a:xfrm>
          </p:grpSpPr>
          <p:pic>
            <p:nvPicPr>
              <p:cNvPr id="4" name="그림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39534" y="2986727"/>
                <a:ext cx="3009979" cy="3646810"/>
              </a:xfrm>
              <a:prstGeom prst="rect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</p:pic>
          <p:sp>
            <p:nvSpPr>
              <p:cNvPr id="14" name="타원 13"/>
              <p:cNvSpPr/>
              <p:nvPr/>
            </p:nvSpPr>
            <p:spPr>
              <a:xfrm>
                <a:off x="5148064" y="4293096"/>
                <a:ext cx="540383" cy="22590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490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6BD2C2-3D3B-4E94-BD92-61B02C5F4DEE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8153400" cy="679450"/>
          </a:xfrm>
        </p:spPr>
        <p:txBody>
          <a:bodyPr/>
          <a:lstStyle/>
          <a:p>
            <a:r>
              <a:rPr lang="en-US" altLang="ko-KR" smtClean="0"/>
              <a:t>Calculator </a:t>
            </a:r>
            <a:r>
              <a:rPr lang="ko-KR" altLang="en-US" smtClean="0"/>
              <a:t>소스 수정</a:t>
            </a:r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1043608" y="1052736"/>
            <a:ext cx="7051792" cy="4196553"/>
            <a:chOff x="1043608" y="1052736"/>
            <a:chExt cx="7051792" cy="4196553"/>
          </a:xfrm>
        </p:grpSpPr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159" y="1052736"/>
              <a:ext cx="7043241" cy="4196553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6" name="타원 5"/>
            <p:cNvSpPr/>
            <p:nvPr/>
          </p:nvSpPr>
          <p:spPr>
            <a:xfrm>
              <a:off x="3203848" y="2319889"/>
              <a:ext cx="1214446" cy="275027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모서리가 둥근 사각형 설명선 8"/>
            <p:cNvSpPr/>
            <p:nvPr/>
          </p:nvSpPr>
          <p:spPr>
            <a:xfrm>
              <a:off x="1043608" y="3933056"/>
              <a:ext cx="2160240" cy="707262"/>
            </a:xfrm>
            <a:prstGeom prst="wedgeRoundRectCallout">
              <a:avLst>
                <a:gd name="adj1" fmla="val 54372"/>
                <a:gd name="adj2" fmla="val -202722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sz="1100" dirty="0">
                  <a:solidFill>
                    <a:schemeClr val="tx1"/>
                  </a:solidFill>
                </a:rPr>
                <a:t>다른 패키지</a:t>
              </a:r>
              <a:r>
                <a:rPr lang="en-US" altLang="ko-KR" sz="1100" dirty="0">
                  <a:solidFill>
                    <a:schemeClr val="tx1"/>
                  </a:solidFill>
                </a:rPr>
                <a:t>,</a:t>
              </a:r>
              <a:r>
                <a:rPr lang="ko-KR" altLang="en-US" sz="1100" dirty="0">
                  <a:solidFill>
                    <a:schemeClr val="tx1"/>
                  </a:solidFill>
                </a:rPr>
                <a:t> 즉 </a:t>
              </a:r>
              <a:r>
                <a:rPr lang="en-US" altLang="ko-KR" sz="1100" dirty="0">
                  <a:solidFill>
                    <a:schemeClr val="tx1"/>
                  </a:solidFill>
                </a:rPr>
                <a:t>app </a:t>
              </a:r>
              <a:r>
                <a:rPr lang="ko-KR" altLang="en-US" sz="1100" dirty="0">
                  <a:solidFill>
                    <a:schemeClr val="tx1"/>
                  </a:solidFill>
                </a:rPr>
                <a:t>패키지의 클래스에서 접근할 수 있도록 하기 위해 클래스의 접근 지정자 </a:t>
              </a:r>
              <a:r>
                <a:rPr lang="en-US" altLang="ko-KR" sz="1100" dirty="0">
                  <a:solidFill>
                    <a:schemeClr val="tx1"/>
                  </a:solidFill>
                </a:rPr>
                <a:t>public</a:t>
              </a:r>
              <a:r>
                <a:rPr lang="ko-KR" altLang="en-US" sz="1100" dirty="0">
                  <a:solidFill>
                    <a:schemeClr val="tx1"/>
                  </a:solidFill>
                </a:rPr>
                <a:t>을 반드시 삽입</a:t>
              </a:r>
              <a:r>
                <a:rPr lang="en-US" altLang="ko-KR" sz="1100" dirty="0">
                  <a:solidFill>
                    <a:schemeClr val="tx1"/>
                  </a:solidFill>
                </a:rPr>
                <a:t>.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410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5506"/>
            <a:ext cx="7337451" cy="520265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6BD2C2-3D3B-4E94-BD92-61B02C5F4DEE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8153400" cy="679450"/>
          </a:xfrm>
        </p:spPr>
        <p:txBody>
          <a:bodyPr/>
          <a:lstStyle/>
          <a:p>
            <a:r>
              <a:rPr lang="en-US" altLang="ko-KR" dirty="0" smtClean="0"/>
              <a:t>GoodCalc.java </a:t>
            </a:r>
            <a:r>
              <a:rPr lang="ko-KR" altLang="en-US" dirty="0" smtClean="0"/>
              <a:t>작성 후 소스 수정</a:t>
            </a:r>
            <a:endParaRPr lang="ko-KR" altLang="en-US" dirty="0"/>
          </a:p>
        </p:txBody>
      </p:sp>
      <p:sp>
        <p:nvSpPr>
          <p:cNvPr id="9" name="모서리가 둥근 사각형 설명선 8"/>
          <p:cNvSpPr/>
          <p:nvPr/>
        </p:nvSpPr>
        <p:spPr>
          <a:xfrm>
            <a:off x="5508104" y="1988841"/>
            <a:ext cx="3240360" cy="720080"/>
          </a:xfrm>
          <a:prstGeom prst="wedgeRoundRectCallout">
            <a:avLst>
              <a:gd name="adj1" fmla="val -70803"/>
              <a:gd name="adj2" fmla="val 2234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100" dirty="0">
                <a:solidFill>
                  <a:schemeClr val="tx1"/>
                </a:solidFill>
              </a:rPr>
              <a:t>import </a:t>
            </a:r>
            <a:r>
              <a:rPr lang="ko-KR" altLang="en-US" sz="1100" dirty="0">
                <a:solidFill>
                  <a:schemeClr val="tx1"/>
                </a:solidFill>
              </a:rPr>
              <a:t>문 삽입</a:t>
            </a:r>
            <a:r>
              <a:rPr lang="en-US" altLang="ko-KR" sz="1100" dirty="0">
                <a:solidFill>
                  <a:schemeClr val="tx1"/>
                </a:solidFill>
              </a:rPr>
              <a:t>.</a:t>
            </a:r>
          </a:p>
          <a:p>
            <a:r>
              <a:rPr lang="en-US" altLang="ko-KR" sz="1100" dirty="0" smtClean="0">
                <a:solidFill>
                  <a:schemeClr val="tx1"/>
                </a:solidFill>
              </a:rPr>
              <a:t>Calculator </a:t>
            </a:r>
            <a:r>
              <a:rPr lang="ko-KR" altLang="en-US" sz="1100" dirty="0" smtClean="0">
                <a:solidFill>
                  <a:schemeClr val="tx1"/>
                </a:solidFill>
              </a:rPr>
              <a:t>클래스를 사용하기 </a:t>
            </a:r>
            <a:r>
              <a:rPr lang="ko-KR" altLang="en-US" sz="1100" dirty="0">
                <a:solidFill>
                  <a:schemeClr val="tx1"/>
                </a:solidFill>
              </a:rPr>
              <a:t>위해서는 </a:t>
            </a:r>
            <a:r>
              <a:rPr lang="ko-KR" altLang="en-US" sz="1100" dirty="0" smtClean="0">
                <a:solidFill>
                  <a:schemeClr val="tx1"/>
                </a:solidFill>
              </a:rPr>
              <a:t>패키지를 포함하는 </a:t>
            </a:r>
            <a:r>
              <a:rPr lang="ko-KR" altLang="en-US" sz="1100" dirty="0">
                <a:solidFill>
                  <a:schemeClr val="tx1"/>
                </a:solidFill>
              </a:rPr>
              <a:t>정확한 </a:t>
            </a:r>
            <a:r>
              <a:rPr lang="ko-KR" altLang="en-US" sz="1100" dirty="0" smtClean="0">
                <a:solidFill>
                  <a:schemeClr val="tx1"/>
                </a:solidFill>
              </a:rPr>
              <a:t>경로명을 컴파일러에게 </a:t>
            </a:r>
            <a:r>
              <a:rPr lang="ko-KR" altLang="en-US" sz="1100" dirty="0">
                <a:solidFill>
                  <a:schemeClr val="tx1"/>
                </a:solidFill>
              </a:rPr>
              <a:t>알려줘야 함</a:t>
            </a:r>
            <a:r>
              <a:rPr lang="en-US" altLang="ko-KR" sz="11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374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슬라이드 번호 개체 틀 1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6BD2C2-3D3B-4E94-BD92-61B02C5F4DEE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 idx="4294967295"/>
          </p:nvPr>
        </p:nvSpPr>
        <p:spPr>
          <a:xfrm>
            <a:off x="5384806" y="35752"/>
            <a:ext cx="3795706" cy="471440"/>
          </a:xfrm>
        </p:spPr>
        <p:txBody>
          <a:bodyPr>
            <a:noAutofit/>
          </a:bodyPr>
          <a:lstStyle/>
          <a:p>
            <a:r>
              <a:rPr lang="ko-KR" altLang="en-US" sz="1600" dirty="0" smtClean="0"/>
              <a:t>실행을 위한 </a:t>
            </a:r>
            <a:r>
              <a:rPr lang="en-US" altLang="ko-KR" sz="1600" dirty="0" smtClean="0"/>
              <a:t>Run Configurations </a:t>
            </a:r>
            <a:r>
              <a:rPr lang="ko-KR" altLang="en-US" sz="1600" dirty="0" smtClean="0"/>
              <a:t>작성</a:t>
            </a:r>
            <a:endParaRPr lang="ko-KR" altLang="en-US" sz="1600" dirty="0"/>
          </a:p>
        </p:txBody>
      </p:sp>
      <p:grpSp>
        <p:nvGrpSpPr>
          <p:cNvPr id="4" name="그룹 3"/>
          <p:cNvGrpSpPr/>
          <p:nvPr/>
        </p:nvGrpSpPr>
        <p:grpSpPr>
          <a:xfrm>
            <a:off x="611560" y="541083"/>
            <a:ext cx="8175385" cy="6097570"/>
            <a:chOff x="-36512" y="247904"/>
            <a:chExt cx="8175385" cy="6097570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548680"/>
              <a:ext cx="8175385" cy="5796794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15" name="타원 14"/>
            <p:cNvSpPr/>
            <p:nvPr/>
          </p:nvSpPr>
          <p:spPr>
            <a:xfrm>
              <a:off x="2123728" y="999587"/>
              <a:ext cx="185565" cy="197165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6" name="모서리가 둥근 사각형 설명선 15"/>
            <p:cNvSpPr/>
            <p:nvPr/>
          </p:nvSpPr>
          <p:spPr>
            <a:xfrm>
              <a:off x="2165277" y="247904"/>
              <a:ext cx="3024336" cy="353630"/>
            </a:xfrm>
            <a:prstGeom prst="wedgeRoundRectCallout">
              <a:avLst>
                <a:gd name="adj1" fmla="val -47379"/>
                <a:gd name="adj2" fmla="val 169714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ko-KR" altLang="en-US" sz="1100" dirty="0" err="1" smtClean="0">
                  <a:solidFill>
                    <a:schemeClr val="tx1"/>
                  </a:solidFill>
                </a:rPr>
                <a:t>푸시다운</a:t>
              </a:r>
              <a:r>
                <a:rPr lang="ko-KR" altLang="en-US" sz="1100" dirty="0" smtClean="0">
                  <a:solidFill>
                    <a:schemeClr val="tx1"/>
                  </a:solidFill>
                </a:rPr>
                <a:t> 버튼을 누르면 아래 메뉴가 보인다</a:t>
              </a:r>
              <a:r>
                <a:rPr lang="en-US" altLang="ko-KR" sz="1100" dirty="0" smtClean="0">
                  <a:solidFill>
                    <a:schemeClr val="tx1"/>
                  </a:solidFill>
                </a:rPr>
                <a:t>.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20" name="타원 19"/>
            <p:cNvSpPr/>
            <p:nvPr/>
          </p:nvSpPr>
          <p:spPr>
            <a:xfrm>
              <a:off x="2082179" y="1623738"/>
              <a:ext cx="1235225" cy="191686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1988840"/>
              <a:ext cx="4277123" cy="3837089"/>
            </a:xfrm>
            <a:prstGeom prst="rect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</p:pic>
        <p:sp>
          <p:nvSpPr>
            <p:cNvPr id="18" name="타원 17"/>
            <p:cNvSpPr/>
            <p:nvPr/>
          </p:nvSpPr>
          <p:spPr>
            <a:xfrm>
              <a:off x="6333740" y="5487598"/>
              <a:ext cx="720080" cy="307788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9" name="모서리가 둥근 사각형 설명선 18"/>
            <p:cNvSpPr/>
            <p:nvPr/>
          </p:nvSpPr>
          <p:spPr>
            <a:xfrm>
              <a:off x="3635896" y="4509120"/>
              <a:ext cx="1296144" cy="504056"/>
            </a:xfrm>
            <a:prstGeom prst="wedgeRoundRectCallout">
              <a:avLst>
                <a:gd name="adj1" fmla="val 55796"/>
                <a:gd name="adj2" fmla="val -130373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100" dirty="0" smtClean="0">
                  <a:solidFill>
                    <a:schemeClr val="tx1"/>
                  </a:solidFill>
                </a:rPr>
                <a:t>main() </a:t>
              </a:r>
              <a:r>
                <a:rPr lang="ko-KR" altLang="en-US" sz="1100" dirty="0" err="1" smtClean="0">
                  <a:solidFill>
                    <a:schemeClr val="tx1"/>
                  </a:solidFill>
                </a:rPr>
                <a:t>메소드를</a:t>
              </a:r>
              <a:r>
                <a:rPr lang="ko-KR" altLang="en-US" sz="1100" dirty="0" smtClean="0">
                  <a:solidFill>
                    <a:schemeClr val="tx1"/>
                  </a:solidFill>
                </a:rPr>
                <a:t> 가진 클래스를 지정한다</a:t>
              </a:r>
              <a:r>
                <a:rPr lang="en-US" altLang="ko-KR" sz="1100" dirty="0" smtClean="0">
                  <a:solidFill>
                    <a:schemeClr val="tx1"/>
                  </a:solidFill>
                </a:rPr>
                <a:t>.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7" name="타원 16"/>
            <p:cNvSpPr/>
            <p:nvPr/>
          </p:nvSpPr>
          <p:spPr>
            <a:xfrm>
              <a:off x="5024765" y="3891011"/>
              <a:ext cx="720080" cy="307788"/>
            </a:xfrm>
            <a:prstGeom prst="ellipse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1" name="자유형 20"/>
            <p:cNvSpPr/>
            <p:nvPr/>
          </p:nvSpPr>
          <p:spPr>
            <a:xfrm>
              <a:off x="3317405" y="1719581"/>
              <a:ext cx="1974676" cy="269260"/>
            </a:xfrm>
            <a:custGeom>
              <a:avLst/>
              <a:gdLst>
                <a:gd name="connsiteX0" fmla="*/ 0 w 261257"/>
                <a:gd name="connsiteY0" fmla="*/ 0 h 439387"/>
                <a:gd name="connsiteX1" fmla="*/ 201880 w 261257"/>
                <a:gd name="connsiteY1" fmla="*/ 130629 h 439387"/>
                <a:gd name="connsiteX2" fmla="*/ 261257 w 261257"/>
                <a:gd name="connsiteY2" fmla="*/ 439387 h 439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1257" h="439387">
                  <a:moveTo>
                    <a:pt x="0" y="0"/>
                  </a:moveTo>
                  <a:cubicBezTo>
                    <a:pt x="79168" y="28699"/>
                    <a:pt x="158337" y="57398"/>
                    <a:pt x="201880" y="130629"/>
                  </a:cubicBezTo>
                  <a:cubicBezTo>
                    <a:pt x="245423" y="203860"/>
                    <a:pt x="253340" y="321623"/>
                    <a:pt x="261257" y="439387"/>
                  </a:cubicBezTo>
                </a:path>
              </a:pathLst>
            </a:custGeom>
            <a:noFill/>
            <a:ln w="12700">
              <a:solidFill>
                <a:schemeClr val="accent1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2901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프로젝트 </a:t>
            </a:r>
            <a:r>
              <a:rPr lang="en-US" altLang="ko-KR" smtClean="0"/>
              <a:t>PackageEx </a:t>
            </a:r>
            <a:r>
              <a:rPr lang="ko-KR" altLang="en-US" smtClean="0"/>
              <a:t>실행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17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4387058" cy="150771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4363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디폴트 패키지와 패키지의 특징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디폴트 패키지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package </a:t>
            </a:r>
            <a:r>
              <a:rPr lang="ko-KR" altLang="en-US" dirty="0" smtClean="0"/>
              <a:t>선언문이 없이 만들어진 클래스의 패키지</a:t>
            </a:r>
            <a:endParaRPr lang="en-US" altLang="ko-KR" dirty="0" smtClean="0"/>
          </a:p>
          <a:p>
            <a:pPr lvl="1"/>
            <a:r>
              <a:rPr lang="ko-KR" altLang="en-US" dirty="0"/>
              <a:t>디폴트 패키지는 현재 </a:t>
            </a:r>
            <a:r>
              <a:rPr lang="ko-KR" altLang="en-US" dirty="0" smtClean="0"/>
              <a:t>디렉터리</a:t>
            </a:r>
            <a:endParaRPr lang="en-US" altLang="ko-KR" dirty="0"/>
          </a:p>
          <a:p>
            <a:r>
              <a:rPr lang="ko-KR" altLang="en-US" dirty="0" smtClean="0"/>
              <a:t>패키지의 특징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패키지 계층구조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관련된 클래스 파일을 하나의 패키지로 계층화하여 관리 용이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패키지별</a:t>
            </a:r>
            <a:r>
              <a:rPr lang="ko-KR" altLang="en-US" dirty="0" smtClean="0"/>
              <a:t> </a:t>
            </a:r>
            <a:r>
              <a:rPr lang="ko-KR" altLang="en-US" dirty="0"/>
              <a:t>접근 </a:t>
            </a:r>
            <a:r>
              <a:rPr lang="ko-KR" altLang="en-US" dirty="0" smtClean="0"/>
              <a:t>제한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패키지 별로 접근 권한 가능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동일한 이름의 클래스와 인터페이스의 사용 가능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서로 다른 패키지에 이름이 같은 클래스와 인터페이스 존재 가능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높은 소프트웨어 </a:t>
            </a:r>
            <a:r>
              <a:rPr lang="ko-KR" altLang="en-US" dirty="0" err="1" smtClean="0"/>
              <a:t>재사용성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921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모듈 개념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모듈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Java 9</a:t>
            </a:r>
            <a:r>
              <a:rPr lang="ko-KR" altLang="en-US" dirty="0" smtClean="0"/>
              <a:t>에서 도입된 개념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패키지와 이미지 등의 리소스를 담은 컨테이너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모듈 파일</a:t>
            </a:r>
            <a:r>
              <a:rPr lang="en-US" altLang="ko-KR" dirty="0" smtClean="0"/>
              <a:t>(.</a:t>
            </a:r>
            <a:r>
              <a:rPr lang="en-US" altLang="ko-KR" dirty="0" err="1" smtClean="0"/>
              <a:t>jmod</a:t>
            </a:r>
            <a:r>
              <a:rPr lang="en-US" altLang="ko-KR" dirty="0" smtClean="0"/>
              <a:t>)</a:t>
            </a:r>
            <a:r>
              <a:rPr lang="ko-KR" altLang="en-US" dirty="0" smtClean="0"/>
              <a:t>로 저장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19</a:t>
            </a:fld>
            <a:endParaRPr lang="ko-KR" altLang="en-US" dirty="0"/>
          </a:p>
        </p:txBody>
      </p:sp>
      <p:grpSp>
        <p:nvGrpSpPr>
          <p:cNvPr id="68" name="그룹 67"/>
          <p:cNvGrpSpPr/>
          <p:nvPr/>
        </p:nvGrpSpPr>
        <p:grpSpPr>
          <a:xfrm>
            <a:off x="1619672" y="3215166"/>
            <a:ext cx="5804795" cy="3272321"/>
            <a:chOff x="1619672" y="3215166"/>
            <a:chExt cx="5804795" cy="3272321"/>
          </a:xfrm>
        </p:grpSpPr>
        <p:sp>
          <p:nvSpPr>
            <p:cNvPr id="5" name="모서리가 둥근 직사각형 4"/>
            <p:cNvSpPr/>
            <p:nvPr/>
          </p:nvSpPr>
          <p:spPr>
            <a:xfrm>
              <a:off x="4644008" y="3300678"/>
              <a:ext cx="2376264" cy="12385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모서리가 둥근 직사각형 5"/>
            <p:cNvSpPr/>
            <p:nvPr/>
          </p:nvSpPr>
          <p:spPr>
            <a:xfrm>
              <a:off x="1619672" y="3215166"/>
              <a:ext cx="2377074" cy="2908203"/>
            </a:xfrm>
            <a:prstGeom prst="roundRect">
              <a:avLst>
                <a:gd name="adj" fmla="val 638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그룹 6"/>
            <p:cNvGrpSpPr/>
            <p:nvPr/>
          </p:nvGrpSpPr>
          <p:grpSpPr>
            <a:xfrm>
              <a:off x="2282122" y="3342153"/>
              <a:ext cx="936104" cy="1199354"/>
              <a:chOff x="1043608" y="2420887"/>
              <a:chExt cx="936104" cy="1199354"/>
            </a:xfrm>
          </p:grpSpPr>
          <p:sp>
            <p:nvSpPr>
              <p:cNvPr id="8" name="순서도: 대체 처리 7"/>
              <p:cNvSpPr/>
              <p:nvPr/>
            </p:nvSpPr>
            <p:spPr>
              <a:xfrm>
                <a:off x="1043608" y="2420887"/>
                <a:ext cx="936104" cy="1199353"/>
              </a:xfrm>
              <a:prstGeom prst="flowChartAlternateProcess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9" name="그룹 8"/>
              <p:cNvGrpSpPr/>
              <p:nvPr/>
            </p:nvGrpSpPr>
            <p:grpSpPr>
              <a:xfrm>
                <a:off x="1105446" y="2603238"/>
                <a:ext cx="756084" cy="781374"/>
                <a:chOff x="1105446" y="2603238"/>
                <a:chExt cx="756084" cy="781374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11" name="순서도: 문서 10"/>
                <p:cNvSpPr/>
                <p:nvPr/>
              </p:nvSpPr>
              <p:spPr>
                <a:xfrm>
                  <a:off x="1105446" y="2603238"/>
                  <a:ext cx="504056" cy="387660"/>
                </a:xfrm>
                <a:prstGeom prst="flowChartDocument">
                  <a:avLst/>
                </a:prstGeom>
                <a:grp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800" dirty="0" smtClean="0">
                      <a:solidFill>
                        <a:schemeClr val="tx1"/>
                      </a:solidFill>
                    </a:rPr>
                    <a:t>클래스 파일</a:t>
                  </a:r>
                  <a:endParaRPr lang="ko-KR" altLang="en-US" sz="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순서도: 문서 11"/>
                <p:cNvSpPr/>
                <p:nvPr/>
              </p:nvSpPr>
              <p:spPr>
                <a:xfrm>
                  <a:off x="1224855" y="2816932"/>
                  <a:ext cx="504056" cy="360040"/>
                </a:xfrm>
                <a:prstGeom prst="flowChartDocument">
                  <a:avLst/>
                </a:prstGeom>
                <a:grp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800" smtClean="0">
                      <a:solidFill>
                        <a:schemeClr val="tx1"/>
                      </a:solidFill>
                    </a:rPr>
                    <a:t>클래스 파일</a:t>
                  </a:r>
                  <a:endParaRPr lang="ko-KR" altLang="en-US" sz="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순서도: 문서 12"/>
                <p:cNvSpPr/>
                <p:nvPr/>
              </p:nvSpPr>
              <p:spPr>
                <a:xfrm>
                  <a:off x="1357474" y="3024572"/>
                  <a:ext cx="504056" cy="360040"/>
                </a:xfrm>
                <a:prstGeom prst="flowChartDocument">
                  <a:avLst/>
                </a:prstGeom>
                <a:grp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800" dirty="0" smtClean="0">
                      <a:solidFill>
                        <a:schemeClr val="tx1"/>
                      </a:solidFill>
                    </a:rPr>
                    <a:t>클래스 파일</a:t>
                  </a:r>
                  <a:endParaRPr lang="ko-KR" altLang="en-US" sz="8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1226560" y="3374020"/>
                <a:ext cx="65434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smtClean="0"/>
                  <a:t>패키지</a:t>
                </a:r>
                <a:r>
                  <a:rPr lang="en-US" altLang="ko-KR" sz="1000" dirty="0" smtClean="0"/>
                  <a:t>A</a:t>
                </a:r>
                <a:endParaRPr lang="ko-KR" altLang="en-US" sz="1000" dirty="0"/>
              </a:p>
            </p:txBody>
          </p:sp>
        </p:grpSp>
        <p:sp>
          <p:nvSpPr>
            <p:cNvPr id="14" name="모서리가 둥근 직사각형 13"/>
            <p:cNvSpPr/>
            <p:nvPr/>
          </p:nvSpPr>
          <p:spPr>
            <a:xfrm>
              <a:off x="4519130" y="3215166"/>
              <a:ext cx="2645158" cy="2952328"/>
            </a:xfrm>
            <a:prstGeom prst="roundRect">
              <a:avLst>
                <a:gd name="adj" fmla="val 638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" name="그룹 14"/>
            <p:cNvGrpSpPr/>
            <p:nvPr/>
          </p:nvGrpSpPr>
          <p:grpSpPr>
            <a:xfrm>
              <a:off x="4757769" y="3370634"/>
              <a:ext cx="758572" cy="942735"/>
              <a:chOff x="1043608" y="2420888"/>
              <a:chExt cx="758572" cy="942735"/>
            </a:xfrm>
          </p:grpSpPr>
          <p:sp>
            <p:nvSpPr>
              <p:cNvPr id="16" name="순서도: 대체 처리 15"/>
              <p:cNvSpPr/>
              <p:nvPr/>
            </p:nvSpPr>
            <p:spPr>
              <a:xfrm>
                <a:off x="1043608" y="2420888"/>
                <a:ext cx="758572" cy="907549"/>
              </a:xfrm>
              <a:prstGeom prst="flowChartAlternateProcess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7" name="그룹 16"/>
              <p:cNvGrpSpPr/>
              <p:nvPr/>
            </p:nvGrpSpPr>
            <p:grpSpPr>
              <a:xfrm>
                <a:off x="1105446" y="2521923"/>
                <a:ext cx="623465" cy="573734"/>
                <a:chOff x="1105446" y="2521923"/>
                <a:chExt cx="623465" cy="573734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19" name="순서도: 문서 18"/>
                <p:cNvSpPr/>
                <p:nvPr/>
              </p:nvSpPr>
              <p:spPr>
                <a:xfrm>
                  <a:off x="1105446" y="2521923"/>
                  <a:ext cx="504056" cy="387660"/>
                </a:xfrm>
                <a:prstGeom prst="flowChartDocument">
                  <a:avLst/>
                </a:prstGeom>
                <a:grp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800" dirty="0" smtClean="0">
                      <a:solidFill>
                        <a:schemeClr val="tx1"/>
                      </a:solidFill>
                    </a:rPr>
                    <a:t>클래스 파일</a:t>
                  </a:r>
                  <a:endParaRPr lang="ko-KR" altLang="en-US" sz="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순서도: 문서 19"/>
                <p:cNvSpPr/>
                <p:nvPr/>
              </p:nvSpPr>
              <p:spPr>
                <a:xfrm>
                  <a:off x="1224855" y="2735617"/>
                  <a:ext cx="504056" cy="360040"/>
                </a:xfrm>
                <a:prstGeom prst="flowChartDocument">
                  <a:avLst/>
                </a:prstGeom>
                <a:grp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800" smtClean="0">
                      <a:solidFill>
                        <a:schemeClr val="tx1"/>
                      </a:solidFill>
                    </a:rPr>
                    <a:t>클래스 파일</a:t>
                  </a:r>
                  <a:endParaRPr lang="ko-KR" altLang="en-US" sz="8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8" name="TextBox 17"/>
              <p:cNvSpPr txBox="1"/>
              <p:nvPr/>
            </p:nvSpPr>
            <p:spPr>
              <a:xfrm>
                <a:off x="1111023" y="3117402"/>
                <a:ext cx="65434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smtClean="0"/>
                  <a:t>패키지</a:t>
                </a:r>
                <a:r>
                  <a:rPr lang="en-US" altLang="ko-KR" sz="1000" dirty="0" smtClean="0"/>
                  <a:t>A</a:t>
                </a:r>
                <a:endParaRPr lang="ko-KR" altLang="en-US" sz="1000" dirty="0"/>
              </a:p>
            </p:txBody>
          </p:sp>
        </p:grpSp>
        <p:sp>
          <p:nvSpPr>
            <p:cNvPr id="21" name="타원 20"/>
            <p:cNvSpPr/>
            <p:nvPr/>
          </p:nvSpPr>
          <p:spPr>
            <a:xfrm>
              <a:off x="6516216" y="3435965"/>
              <a:ext cx="288032" cy="291947"/>
            </a:xfrm>
            <a:prstGeom prst="ellipse">
              <a:avLst/>
            </a:prstGeom>
            <a:solidFill>
              <a:srgbClr val="FFC0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타원 21"/>
            <p:cNvSpPr/>
            <p:nvPr/>
          </p:nvSpPr>
          <p:spPr>
            <a:xfrm>
              <a:off x="6442947" y="3606533"/>
              <a:ext cx="288032" cy="291947"/>
            </a:xfrm>
            <a:prstGeom prst="ellipse">
              <a:avLst/>
            </a:prstGeom>
            <a:solidFill>
              <a:srgbClr val="FFFF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타원 22"/>
            <p:cNvSpPr/>
            <p:nvPr/>
          </p:nvSpPr>
          <p:spPr>
            <a:xfrm>
              <a:off x="6567825" y="3714028"/>
              <a:ext cx="288032" cy="291947"/>
            </a:xfrm>
            <a:prstGeom prst="ellipse">
              <a:avLst/>
            </a:prstGeom>
            <a:solidFill>
              <a:srgbClr val="92D05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38652" y="4014113"/>
              <a:ext cx="7425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 smtClean="0"/>
                <a:t>이미지 등</a:t>
              </a:r>
              <a:endParaRPr lang="en-US" altLang="ko-KR" sz="1000" dirty="0" smtClean="0"/>
            </a:p>
            <a:p>
              <a:r>
                <a:rPr lang="ko-KR" altLang="en-US" sz="1000" dirty="0" smtClean="0"/>
                <a:t>리소스</a:t>
              </a:r>
              <a:endParaRPr lang="ko-KR" altLang="en-US" sz="1000" dirty="0"/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4651482" y="4773995"/>
              <a:ext cx="2376264" cy="132149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타원 25"/>
            <p:cNvSpPr/>
            <p:nvPr/>
          </p:nvSpPr>
          <p:spPr>
            <a:xfrm>
              <a:off x="6523690" y="4889719"/>
              <a:ext cx="288032" cy="291947"/>
            </a:xfrm>
            <a:prstGeom prst="ellipse">
              <a:avLst/>
            </a:prstGeom>
            <a:solidFill>
              <a:srgbClr val="00B0F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타원 26"/>
            <p:cNvSpPr/>
            <p:nvPr/>
          </p:nvSpPr>
          <p:spPr>
            <a:xfrm>
              <a:off x="6450421" y="5060287"/>
              <a:ext cx="288032" cy="291947"/>
            </a:xfrm>
            <a:prstGeom prst="ellipse">
              <a:avLst/>
            </a:prstGeom>
            <a:solidFill>
              <a:srgbClr val="FFC0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타원 27"/>
            <p:cNvSpPr/>
            <p:nvPr/>
          </p:nvSpPr>
          <p:spPr>
            <a:xfrm>
              <a:off x="6575299" y="5167782"/>
              <a:ext cx="288032" cy="291947"/>
            </a:xfrm>
            <a:prstGeom prst="ellipse">
              <a:avLst/>
            </a:prstGeom>
            <a:solidFill>
              <a:srgbClr val="FFFF00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46126" y="5467867"/>
              <a:ext cx="7425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 smtClean="0"/>
                <a:t>이미지 등</a:t>
              </a:r>
              <a:endParaRPr lang="en-US" altLang="ko-KR" sz="1000" dirty="0" smtClean="0"/>
            </a:p>
            <a:p>
              <a:r>
                <a:rPr lang="ko-KR" altLang="en-US" sz="1000" dirty="0" smtClean="0"/>
                <a:t>리소스</a:t>
              </a:r>
              <a:endParaRPr lang="ko-KR" altLang="en-US" sz="1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69665" y="4397825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..............</a:t>
              </a:r>
              <a:endParaRPr lang="ko-KR" altLang="en-US" dirty="0"/>
            </a:p>
          </p:txBody>
        </p:sp>
        <p:grpSp>
          <p:nvGrpSpPr>
            <p:cNvPr id="31" name="그룹 30"/>
            <p:cNvGrpSpPr/>
            <p:nvPr/>
          </p:nvGrpSpPr>
          <p:grpSpPr>
            <a:xfrm>
              <a:off x="1779293" y="4708060"/>
              <a:ext cx="936104" cy="1199354"/>
              <a:chOff x="1043608" y="2420887"/>
              <a:chExt cx="936104" cy="1199354"/>
            </a:xfrm>
          </p:grpSpPr>
          <p:sp>
            <p:nvSpPr>
              <p:cNvPr id="32" name="순서도: 대체 처리 31"/>
              <p:cNvSpPr/>
              <p:nvPr/>
            </p:nvSpPr>
            <p:spPr>
              <a:xfrm>
                <a:off x="1043608" y="2420887"/>
                <a:ext cx="936104" cy="1199353"/>
              </a:xfrm>
              <a:prstGeom prst="flowChartAlternateProcess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3" name="그룹 32"/>
              <p:cNvGrpSpPr/>
              <p:nvPr/>
            </p:nvGrpSpPr>
            <p:grpSpPr>
              <a:xfrm>
                <a:off x="1105446" y="2603238"/>
                <a:ext cx="756084" cy="781374"/>
                <a:chOff x="1105446" y="2603238"/>
                <a:chExt cx="756084" cy="781374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35" name="순서도: 문서 34"/>
                <p:cNvSpPr/>
                <p:nvPr/>
              </p:nvSpPr>
              <p:spPr>
                <a:xfrm>
                  <a:off x="1105446" y="2603238"/>
                  <a:ext cx="504056" cy="387660"/>
                </a:xfrm>
                <a:prstGeom prst="flowChartDocument">
                  <a:avLst/>
                </a:prstGeom>
                <a:grp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800" dirty="0" smtClean="0">
                      <a:solidFill>
                        <a:schemeClr val="tx1"/>
                      </a:solidFill>
                    </a:rPr>
                    <a:t>클래스 파일</a:t>
                  </a:r>
                  <a:endParaRPr lang="ko-KR" altLang="en-US" sz="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순서도: 문서 35"/>
                <p:cNvSpPr/>
                <p:nvPr/>
              </p:nvSpPr>
              <p:spPr>
                <a:xfrm>
                  <a:off x="1224855" y="2816932"/>
                  <a:ext cx="504056" cy="360040"/>
                </a:xfrm>
                <a:prstGeom prst="flowChartDocument">
                  <a:avLst/>
                </a:prstGeom>
                <a:grp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800" smtClean="0">
                      <a:solidFill>
                        <a:schemeClr val="tx1"/>
                      </a:solidFill>
                    </a:rPr>
                    <a:t>클래스 파일</a:t>
                  </a:r>
                  <a:endParaRPr lang="ko-KR" altLang="en-US" sz="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순서도: 문서 36"/>
                <p:cNvSpPr/>
                <p:nvPr/>
              </p:nvSpPr>
              <p:spPr>
                <a:xfrm>
                  <a:off x="1357474" y="3024572"/>
                  <a:ext cx="504056" cy="360040"/>
                </a:xfrm>
                <a:prstGeom prst="flowChartDocument">
                  <a:avLst/>
                </a:prstGeom>
                <a:grp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800" dirty="0" smtClean="0">
                      <a:solidFill>
                        <a:schemeClr val="tx1"/>
                      </a:solidFill>
                    </a:rPr>
                    <a:t>클래스 파일</a:t>
                  </a:r>
                  <a:endParaRPr lang="ko-KR" altLang="en-US" sz="8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>
                <a:off x="1226560" y="3374020"/>
                <a:ext cx="64472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smtClean="0"/>
                  <a:t>패키지</a:t>
                </a:r>
                <a:r>
                  <a:rPr lang="en-US" altLang="ko-KR" sz="1000" dirty="0"/>
                  <a:t>B</a:t>
                </a:r>
                <a:endParaRPr lang="ko-KR" altLang="en-US" sz="1000" dirty="0"/>
              </a:p>
            </p:txBody>
          </p:sp>
        </p:grpSp>
        <p:grpSp>
          <p:nvGrpSpPr>
            <p:cNvPr id="38" name="그룹 37"/>
            <p:cNvGrpSpPr/>
            <p:nvPr/>
          </p:nvGrpSpPr>
          <p:grpSpPr>
            <a:xfrm>
              <a:off x="2881482" y="4710250"/>
              <a:ext cx="936104" cy="1199354"/>
              <a:chOff x="1043608" y="2420887"/>
              <a:chExt cx="936104" cy="1199354"/>
            </a:xfrm>
          </p:grpSpPr>
          <p:sp>
            <p:nvSpPr>
              <p:cNvPr id="39" name="순서도: 대체 처리 38"/>
              <p:cNvSpPr/>
              <p:nvPr/>
            </p:nvSpPr>
            <p:spPr>
              <a:xfrm>
                <a:off x="1043608" y="2420887"/>
                <a:ext cx="936104" cy="1199353"/>
              </a:xfrm>
              <a:prstGeom prst="flowChartAlternateProcess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40" name="그룹 39"/>
              <p:cNvGrpSpPr/>
              <p:nvPr/>
            </p:nvGrpSpPr>
            <p:grpSpPr>
              <a:xfrm>
                <a:off x="1105446" y="2603238"/>
                <a:ext cx="756084" cy="781374"/>
                <a:chOff x="1105446" y="2603238"/>
                <a:chExt cx="756084" cy="781374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42" name="순서도: 문서 41"/>
                <p:cNvSpPr/>
                <p:nvPr/>
              </p:nvSpPr>
              <p:spPr>
                <a:xfrm>
                  <a:off x="1105446" y="2603238"/>
                  <a:ext cx="504056" cy="387660"/>
                </a:xfrm>
                <a:prstGeom prst="flowChartDocument">
                  <a:avLst/>
                </a:prstGeom>
                <a:grp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800" dirty="0" smtClean="0">
                      <a:solidFill>
                        <a:schemeClr val="tx1"/>
                      </a:solidFill>
                    </a:rPr>
                    <a:t>클래스 파일</a:t>
                  </a:r>
                  <a:endParaRPr lang="ko-KR" altLang="en-US" sz="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3" name="순서도: 문서 42"/>
                <p:cNvSpPr/>
                <p:nvPr/>
              </p:nvSpPr>
              <p:spPr>
                <a:xfrm>
                  <a:off x="1224855" y="2816932"/>
                  <a:ext cx="504056" cy="360040"/>
                </a:xfrm>
                <a:prstGeom prst="flowChartDocument">
                  <a:avLst/>
                </a:prstGeom>
                <a:grp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800" smtClean="0">
                      <a:solidFill>
                        <a:schemeClr val="tx1"/>
                      </a:solidFill>
                    </a:rPr>
                    <a:t>클래스 파일</a:t>
                  </a:r>
                  <a:endParaRPr lang="ko-KR" altLang="en-US" sz="8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4" name="순서도: 문서 43"/>
                <p:cNvSpPr/>
                <p:nvPr/>
              </p:nvSpPr>
              <p:spPr>
                <a:xfrm>
                  <a:off x="1357474" y="3024572"/>
                  <a:ext cx="504056" cy="360040"/>
                </a:xfrm>
                <a:prstGeom prst="flowChartDocument">
                  <a:avLst/>
                </a:prstGeom>
                <a:grp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800" dirty="0" smtClean="0">
                      <a:solidFill>
                        <a:schemeClr val="tx1"/>
                      </a:solidFill>
                    </a:rPr>
                    <a:t>클래스 파일</a:t>
                  </a:r>
                  <a:endParaRPr lang="ko-KR" altLang="en-US" sz="8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1226560" y="3374020"/>
                <a:ext cx="65114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smtClean="0"/>
                  <a:t>패키지</a:t>
                </a:r>
                <a:r>
                  <a:rPr lang="en-US" altLang="ko-KR" sz="1000" dirty="0"/>
                  <a:t>C</a:t>
                </a:r>
                <a:endParaRPr lang="ko-KR" altLang="en-US" sz="1000" dirty="0"/>
              </a:p>
            </p:txBody>
          </p:sp>
        </p:grpSp>
        <p:grpSp>
          <p:nvGrpSpPr>
            <p:cNvPr id="45" name="그룹 44"/>
            <p:cNvGrpSpPr/>
            <p:nvPr/>
          </p:nvGrpSpPr>
          <p:grpSpPr>
            <a:xfrm>
              <a:off x="5635562" y="3368738"/>
              <a:ext cx="758572" cy="942735"/>
              <a:chOff x="1043608" y="2420888"/>
              <a:chExt cx="758572" cy="942735"/>
            </a:xfrm>
          </p:grpSpPr>
          <p:sp>
            <p:nvSpPr>
              <p:cNvPr id="46" name="순서도: 대체 처리 45"/>
              <p:cNvSpPr/>
              <p:nvPr/>
            </p:nvSpPr>
            <p:spPr>
              <a:xfrm>
                <a:off x="1043608" y="2420888"/>
                <a:ext cx="758572" cy="907549"/>
              </a:xfrm>
              <a:prstGeom prst="flowChartAlternateProcess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47" name="그룹 46"/>
              <p:cNvGrpSpPr/>
              <p:nvPr/>
            </p:nvGrpSpPr>
            <p:grpSpPr>
              <a:xfrm>
                <a:off x="1105446" y="2521923"/>
                <a:ext cx="623465" cy="573734"/>
                <a:chOff x="1105446" y="2521923"/>
                <a:chExt cx="623465" cy="573734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49" name="순서도: 문서 48"/>
                <p:cNvSpPr/>
                <p:nvPr/>
              </p:nvSpPr>
              <p:spPr>
                <a:xfrm>
                  <a:off x="1105446" y="2521923"/>
                  <a:ext cx="504056" cy="387660"/>
                </a:xfrm>
                <a:prstGeom prst="flowChartDocument">
                  <a:avLst/>
                </a:prstGeom>
                <a:grp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800" dirty="0" smtClean="0">
                      <a:solidFill>
                        <a:schemeClr val="tx1"/>
                      </a:solidFill>
                    </a:rPr>
                    <a:t>클래스 파일</a:t>
                  </a:r>
                  <a:endParaRPr lang="ko-KR" altLang="en-US" sz="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순서도: 문서 49"/>
                <p:cNvSpPr/>
                <p:nvPr/>
              </p:nvSpPr>
              <p:spPr>
                <a:xfrm>
                  <a:off x="1224855" y="2735617"/>
                  <a:ext cx="504056" cy="360040"/>
                </a:xfrm>
                <a:prstGeom prst="flowChartDocument">
                  <a:avLst/>
                </a:prstGeom>
                <a:grp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800" smtClean="0">
                      <a:solidFill>
                        <a:schemeClr val="tx1"/>
                      </a:solidFill>
                    </a:rPr>
                    <a:t>클래스 파일</a:t>
                  </a:r>
                  <a:endParaRPr lang="ko-KR" altLang="en-US" sz="8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8" name="TextBox 47"/>
              <p:cNvSpPr txBox="1"/>
              <p:nvPr/>
            </p:nvSpPr>
            <p:spPr>
              <a:xfrm>
                <a:off x="1111023" y="3117402"/>
                <a:ext cx="64472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smtClean="0"/>
                  <a:t>패키지</a:t>
                </a:r>
                <a:r>
                  <a:rPr lang="en-US" altLang="ko-KR" sz="1000" dirty="0" smtClean="0"/>
                  <a:t>B</a:t>
                </a:r>
                <a:endParaRPr lang="ko-KR" altLang="en-US" sz="1000" dirty="0"/>
              </a:p>
            </p:txBody>
          </p:sp>
        </p:grpSp>
        <p:grpSp>
          <p:nvGrpSpPr>
            <p:cNvPr id="51" name="그룹 50"/>
            <p:cNvGrpSpPr/>
            <p:nvPr/>
          </p:nvGrpSpPr>
          <p:grpSpPr>
            <a:xfrm>
              <a:off x="4768707" y="4883088"/>
              <a:ext cx="758572" cy="942735"/>
              <a:chOff x="1043608" y="2420888"/>
              <a:chExt cx="758572" cy="942735"/>
            </a:xfrm>
          </p:grpSpPr>
          <p:sp>
            <p:nvSpPr>
              <p:cNvPr id="52" name="순서도: 대체 처리 51"/>
              <p:cNvSpPr/>
              <p:nvPr/>
            </p:nvSpPr>
            <p:spPr>
              <a:xfrm>
                <a:off x="1043608" y="2420888"/>
                <a:ext cx="758572" cy="907549"/>
              </a:xfrm>
              <a:prstGeom prst="flowChartAlternateProcess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53" name="그룹 52"/>
              <p:cNvGrpSpPr/>
              <p:nvPr/>
            </p:nvGrpSpPr>
            <p:grpSpPr>
              <a:xfrm>
                <a:off x="1105446" y="2521923"/>
                <a:ext cx="623465" cy="573734"/>
                <a:chOff x="1105446" y="2521923"/>
                <a:chExt cx="623465" cy="573734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55" name="순서도: 문서 54"/>
                <p:cNvSpPr/>
                <p:nvPr/>
              </p:nvSpPr>
              <p:spPr>
                <a:xfrm>
                  <a:off x="1105446" y="2521923"/>
                  <a:ext cx="504056" cy="387660"/>
                </a:xfrm>
                <a:prstGeom prst="flowChartDocument">
                  <a:avLst/>
                </a:prstGeom>
                <a:grp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800" dirty="0" smtClean="0">
                      <a:solidFill>
                        <a:schemeClr val="tx1"/>
                      </a:solidFill>
                    </a:rPr>
                    <a:t>클래스 파일</a:t>
                  </a:r>
                  <a:endParaRPr lang="ko-KR" altLang="en-US" sz="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6" name="순서도: 문서 55"/>
                <p:cNvSpPr/>
                <p:nvPr/>
              </p:nvSpPr>
              <p:spPr>
                <a:xfrm>
                  <a:off x="1224855" y="2735617"/>
                  <a:ext cx="504056" cy="360040"/>
                </a:xfrm>
                <a:prstGeom prst="flowChartDocument">
                  <a:avLst/>
                </a:prstGeom>
                <a:grp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800" smtClean="0">
                      <a:solidFill>
                        <a:schemeClr val="tx1"/>
                      </a:solidFill>
                    </a:rPr>
                    <a:t>클래스 파일</a:t>
                  </a:r>
                  <a:endParaRPr lang="ko-KR" altLang="en-US" sz="8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4" name="TextBox 53"/>
              <p:cNvSpPr txBox="1"/>
              <p:nvPr/>
            </p:nvSpPr>
            <p:spPr>
              <a:xfrm>
                <a:off x="1111023" y="3117402"/>
                <a:ext cx="64472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smtClean="0"/>
                  <a:t>패키지</a:t>
                </a:r>
                <a:r>
                  <a:rPr lang="en-US" altLang="ko-KR" sz="1000" dirty="0" smtClean="0"/>
                  <a:t>K</a:t>
                </a:r>
                <a:endParaRPr lang="ko-KR" altLang="en-US" sz="1000" dirty="0"/>
              </a:p>
            </p:txBody>
          </p:sp>
        </p:grpSp>
        <p:grpSp>
          <p:nvGrpSpPr>
            <p:cNvPr id="57" name="그룹 56"/>
            <p:cNvGrpSpPr/>
            <p:nvPr/>
          </p:nvGrpSpPr>
          <p:grpSpPr>
            <a:xfrm>
              <a:off x="5646500" y="4881192"/>
              <a:ext cx="758572" cy="942735"/>
              <a:chOff x="1043608" y="2420888"/>
              <a:chExt cx="758572" cy="942735"/>
            </a:xfrm>
          </p:grpSpPr>
          <p:sp>
            <p:nvSpPr>
              <p:cNvPr id="58" name="순서도: 대체 처리 57"/>
              <p:cNvSpPr/>
              <p:nvPr/>
            </p:nvSpPr>
            <p:spPr>
              <a:xfrm>
                <a:off x="1043608" y="2420888"/>
                <a:ext cx="758572" cy="907549"/>
              </a:xfrm>
              <a:prstGeom prst="flowChartAlternateProcess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59" name="그룹 58"/>
              <p:cNvGrpSpPr/>
              <p:nvPr/>
            </p:nvGrpSpPr>
            <p:grpSpPr>
              <a:xfrm>
                <a:off x="1105446" y="2521923"/>
                <a:ext cx="623465" cy="573734"/>
                <a:chOff x="1105446" y="2521923"/>
                <a:chExt cx="623465" cy="573734"/>
              </a:xfrm>
              <a:solidFill>
                <a:schemeClr val="accent1">
                  <a:lumMod val="40000"/>
                  <a:lumOff val="60000"/>
                </a:schemeClr>
              </a:solidFill>
            </p:grpSpPr>
            <p:sp>
              <p:nvSpPr>
                <p:cNvPr id="61" name="순서도: 문서 60"/>
                <p:cNvSpPr/>
                <p:nvPr/>
              </p:nvSpPr>
              <p:spPr>
                <a:xfrm>
                  <a:off x="1105446" y="2521923"/>
                  <a:ext cx="504056" cy="387660"/>
                </a:xfrm>
                <a:prstGeom prst="flowChartDocument">
                  <a:avLst/>
                </a:prstGeom>
                <a:grp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800" dirty="0" smtClean="0">
                      <a:solidFill>
                        <a:schemeClr val="tx1"/>
                      </a:solidFill>
                    </a:rPr>
                    <a:t>클래스 파일</a:t>
                  </a:r>
                  <a:endParaRPr lang="ko-KR" altLang="en-US" sz="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순서도: 문서 61"/>
                <p:cNvSpPr/>
                <p:nvPr/>
              </p:nvSpPr>
              <p:spPr>
                <a:xfrm>
                  <a:off x="1224855" y="2735617"/>
                  <a:ext cx="504056" cy="360040"/>
                </a:xfrm>
                <a:prstGeom prst="flowChartDocument">
                  <a:avLst/>
                </a:prstGeom>
                <a:grp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800" smtClean="0">
                      <a:solidFill>
                        <a:schemeClr val="tx1"/>
                      </a:solidFill>
                    </a:rPr>
                    <a:t>클래스 파일</a:t>
                  </a:r>
                  <a:endParaRPr lang="ko-KR" altLang="en-US" sz="8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0" name="TextBox 59"/>
              <p:cNvSpPr txBox="1"/>
              <p:nvPr/>
            </p:nvSpPr>
            <p:spPr>
              <a:xfrm>
                <a:off x="1111023" y="3117402"/>
                <a:ext cx="63030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smtClean="0"/>
                  <a:t>패키지</a:t>
                </a:r>
                <a:r>
                  <a:rPr lang="en-US" altLang="ko-KR" sz="1000" dirty="0" smtClean="0"/>
                  <a:t>L</a:t>
                </a:r>
                <a:endParaRPr lang="ko-KR" altLang="en-US" sz="1000" dirty="0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5545706" y="4305028"/>
              <a:ext cx="6094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chemeClr val="bg1"/>
                  </a:solidFill>
                </a:rPr>
                <a:t>모듈</a:t>
              </a:r>
              <a:r>
                <a:rPr lang="en-US" altLang="ko-KR" sz="1200" dirty="0">
                  <a:solidFill>
                    <a:schemeClr val="bg1"/>
                  </a:solidFill>
                </a:rPr>
                <a:t>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572069" y="5843098"/>
              <a:ext cx="6335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chemeClr val="bg1"/>
                  </a:solidFill>
                </a:rPr>
                <a:t>모듈</a:t>
              </a:r>
              <a:r>
                <a:rPr lang="en-US" altLang="ko-KR" sz="1200" dirty="0" smtClean="0">
                  <a:solidFill>
                    <a:schemeClr val="bg1"/>
                  </a:solidFill>
                </a:rPr>
                <a:t>M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739907" y="6187463"/>
              <a:ext cx="21046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Java 8</a:t>
              </a:r>
              <a:r>
                <a:rPr lang="ko-KR" altLang="en-US" sz="1200" dirty="0" smtClean="0"/>
                <a:t>에서 클래스와 패키지</a:t>
              </a:r>
              <a:endParaRPr lang="ko-KR" altLang="en-US" sz="12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353177" y="6210488"/>
              <a:ext cx="30712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/>
                <a:t>Java 9</a:t>
              </a:r>
              <a:r>
                <a:rPr lang="ko-KR" altLang="en-US" sz="1200" dirty="0"/>
                <a:t> </a:t>
              </a:r>
              <a:r>
                <a:rPr lang="ko-KR" altLang="en-US" sz="1200" dirty="0" smtClean="0"/>
                <a:t>이후 클래스와 패키지</a:t>
              </a:r>
              <a:r>
                <a:rPr lang="en-US" altLang="ko-KR" sz="1200" dirty="0" smtClean="0"/>
                <a:t>, </a:t>
              </a:r>
              <a:r>
                <a:rPr lang="ko-KR" altLang="en-US" sz="1200" dirty="0" smtClean="0"/>
                <a:t>그리고 모듈</a:t>
              </a:r>
              <a:endParaRPr lang="ko-KR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7477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패키지 개념과 필요성</a:t>
            </a:r>
            <a:endParaRPr lang="ko-KR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036874" y="1332056"/>
            <a:ext cx="7135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/>
              <a:t>3</a:t>
            </a:r>
            <a:r>
              <a:rPr lang="ko-KR" altLang="en-US" sz="1600" dirty="0" smtClean="0"/>
              <a:t>명이 분담하여 자바 응용프로그램을 개발하는 경우</a:t>
            </a:r>
            <a:r>
              <a:rPr lang="en-US" altLang="ko-KR" sz="1600" dirty="0" smtClean="0"/>
              <a:t>,</a:t>
            </a:r>
          </a:p>
          <a:p>
            <a:r>
              <a:rPr lang="ko-KR" altLang="en-US" sz="1600" dirty="0" smtClean="0"/>
              <a:t>          동일한 이름의 클래스가 존재할 가능성 있음   </a:t>
            </a:r>
            <a:r>
              <a:rPr lang="en-US" altLang="ko-KR" sz="1600" dirty="0" smtClean="0"/>
              <a:t>-&gt; </a:t>
            </a:r>
            <a:r>
              <a:rPr lang="ko-KR" altLang="en-US" sz="1600" dirty="0" smtClean="0"/>
              <a:t>합칠 때 오류발생</a:t>
            </a:r>
            <a:endParaRPr lang="ko-KR" altLang="en-US" sz="16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</a:t>
            </a:fld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6739283" cy="4540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타원 3"/>
          <p:cNvSpPr/>
          <p:nvPr/>
        </p:nvSpPr>
        <p:spPr>
          <a:xfrm>
            <a:off x="1691680" y="5949280"/>
            <a:ext cx="108012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6156176" y="5373216"/>
            <a:ext cx="108012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188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자바 플랫폼의 모듈화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2448272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dirty="0" smtClean="0"/>
              <a:t>자바 플랫폼</a:t>
            </a:r>
            <a:endParaRPr lang="en-US" altLang="ko-KR" dirty="0"/>
          </a:p>
          <a:p>
            <a:pPr lvl="1"/>
            <a:r>
              <a:rPr lang="ko-KR" altLang="en-US" dirty="0" smtClean="0"/>
              <a:t>자바의 개발 환경</a:t>
            </a:r>
            <a:r>
              <a:rPr lang="en-US" altLang="ko-KR" dirty="0" smtClean="0"/>
              <a:t>(JDK)</a:t>
            </a:r>
            <a:r>
              <a:rPr lang="ko-KR" altLang="en-US" dirty="0" smtClean="0"/>
              <a:t>과 자바의 실행 환경</a:t>
            </a:r>
            <a:r>
              <a:rPr lang="en-US" altLang="ko-KR" dirty="0" smtClean="0"/>
              <a:t>(JRE)</a:t>
            </a:r>
            <a:r>
              <a:rPr lang="ko-KR" altLang="en-US" dirty="0" smtClean="0"/>
              <a:t>을 지칭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Java SE(</a:t>
            </a:r>
            <a:r>
              <a:rPr lang="ko-KR" altLang="en-US" dirty="0" smtClean="0"/>
              <a:t>자바</a:t>
            </a:r>
            <a:r>
              <a:rPr lang="en-US" altLang="ko-KR" dirty="0" smtClean="0"/>
              <a:t> API) </a:t>
            </a:r>
            <a:r>
              <a:rPr lang="ko-KR" altLang="en-US" dirty="0" smtClean="0"/>
              <a:t>포함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자바 </a:t>
            </a:r>
            <a:r>
              <a:rPr lang="en-US" altLang="ko-KR" dirty="0" smtClean="0"/>
              <a:t>API</a:t>
            </a:r>
            <a:r>
              <a:rPr lang="ko-KR" altLang="en-US" dirty="0" smtClean="0"/>
              <a:t>의 모든 클래스가 여러 개의 모듈로 재구성됨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모듈 파일은 </a:t>
            </a:r>
            <a:r>
              <a:rPr lang="en-US" altLang="ko-KR" dirty="0" smtClean="0"/>
              <a:t>JDK</a:t>
            </a:r>
            <a:r>
              <a:rPr lang="ko-KR" altLang="en-US" dirty="0" smtClean="0"/>
              <a:t>의 </a:t>
            </a:r>
            <a:r>
              <a:rPr lang="en-US" altLang="ko-KR" dirty="0" err="1" smtClean="0"/>
              <a:t>jmods</a:t>
            </a:r>
            <a:r>
              <a:rPr lang="en-US" altLang="ko-KR" dirty="0" smtClean="0"/>
              <a:t> </a:t>
            </a:r>
            <a:r>
              <a:rPr lang="ko-KR" altLang="en-US" dirty="0" smtClean="0"/>
              <a:t>디렉터리에 저장하여 배포</a:t>
            </a:r>
            <a:endParaRPr lang="en-US" altLang="ko-KR" dirty="0" smtClean="0"/>
          </a:p>
          <a:p>
            <a:r>
              <a:rPr lang="ko-KR" altLang="en-US" dirty="0" smtClean="0"/>
              <a:t>모듈 파일로부터 모듈을 푸는 명령</a:t>
            </a:r>
            <a:endParaRPr lang="en-US" altLang="ko-KR" dirty="0" smtClean="0"/>
          </a:p>
          <a:p>
            <a:pPr marL="365760" lvl="1" indent="0">
              <a:buNone/>
            </a:pPr>
            <a:r>
              <a:rPr lang="en-US" altLang="ko-KR" sz="1800" dirty="0" err="1">
                <a:solidFill>
                  <a:srgbClr val="0070C0"/>
                </a:solidFill>
              </a:rPr>
              <a:t>jmod</a:t>
            </a:r>
            <a:r>
              <a:rPr lang="en-US" altLang="ko-KR" sz="1800" dirty="0">
                <a:solidFill>
                  <a:srgbClr val="0070C0"/>
                </a:solidFill>
              </a:rPr>
              <a:t> extract "C:\Program </a:t>
            </a:r>
            <a:r>
              <a:rPr lang="en-US" altLang="ko-KR" sz="1800" dirty="0" smtClean="0">
                <a:solidFill>
                  <a:srgbClr val="0070C0"/>
                </a:solidFill>
              </a:rPr>
              <a:t>Files\Java\jdk-10\</a:t>
            </a:r>
            <a:r>
              <a:rPr lang="en-US" altLang="ko-KR" sz="1800" dirty="0" err="1" smtClean="0">
                <a:solidFill>
                  <a:srgbClr val="0070C0"/>
                </a:solidFill>
              </a:rPr>
              <a:t>jmods</a:t>
            </a:r>
            <a:r>
              <a:rPr lang="en-US" altLang="ko-KR" sz="1800" dirty="0" smtClean="0">
                <a:solidFill>
                  <a:srgbClr val="0070C0"/>
                </a:solidFill>
              </a:rPr>
              <a:t>\</a:t>
            </a:r>
            <a:r>
              <a:rPr lang="en-US" altLang="ko-KR" sz="1800" dirty="0" err="1" smtClean="0">
                <a:solidFill>
                  <a:srgbClr val="0070C0"/>
                </a:solidFill>
              </a:rPr>
              <a:t>java.base.jmod</a:t>
            </a:r>
            <a:r>
              <a:rPr lang="en-US" altLang="ko-KR" sz="1800" dirty="0" smtClean="0">
                <a:solidFill>
                  <a:srgbClr val="0070C0"/>
                </a:solidFill>
              </a:rPr>
              <a:t>“</a:t>
            </a:r>
          </a:p>
          <a:p>
            <a:pPr marL="365760" lvl="1" indent="0">
              <a:buNone/>
            </a:pPr>
            <a:r>
              <a:rPr lang="en-US" altLang="ko-KR" sz="1800" dirty="0">
                <a:solidFill>
                  <a:srgbClr val="0070C0"/>
                </a:solidFill>
              </a:rPr>
              <a:t>	</a:t>
            </a:r>
            <a:r>
              <a:rPr lang="en-US" altLang="ko-KR" sz="1800" dirty="0" smtClean="0">
                <a:solidFill>
                  <a:srgbClr val="0070C0"/>
                </a:solidFill>
              </a:rPr>
              <a:t>- </a:t>
            </a:r>
            <a:r>
              <a:rPr lang="ko-KR" altLang="en-US" sz="1800" dirty="0" smtClean="0"/>
              <a:t>현재 디렉터리에 </a:t>
            </a:r>
            <a:r>
              <a:rPr lang="en-US" altLang="ko-KR" sz="1800" dirty="0" err="1" smtClean="0"/>
              <a:t>java.base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모듈이 풀림</a:t>
            </a:r>
            <a:endParaRPr lang="en-US" altLang="ko-KR" sz="18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0073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1870596-DAFA-46D2-82A7-2B6B5F8E0EA4}" type="slidenum">
              <a:rPr lang="ko-KR" altLang="en-US" smtClean="0"/>
              <a:t>21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5294096" cy="237626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068960"/>
            <a:ext cx="6264696" cy="366148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971600" y="2571175"/>
            <a:ext cx="61926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None/>
            </a:pPr>
            <a:r>
              <a:rPr lang="en-US" altLang="ko-KR" sz="1400" b="1" dirty="0" err="1" smtClean="0"/>
              <a:t>jmod</a:t>
            </a:r>
            <a:r>
              <a:rPr lang="en-US" altLang="ko-KR" sz="1400" b="1" dirty="0" smtClean="0"/>
              <a:t> extract "C:\Program Files\Java\jdk-10\</a:t>
            </a:r>
            <a:r>
              <a:rPr lang="en-US" altLang="ko-KR" sz="1400" b="1" dirty="0" err="1" smtClean="0"/>
              <a:t>jmods</a:t>
            </a:r>
            <a:r>
              <a:rPr lang="en-US" altLang="ko-KR" sz="1400" b="1" dirty="0" smtClean="0"/>
              <a:t>\</a:t>
            </a:r>
            <a:r>
              <a:rPr lang="en-US" altLang="ko-KR" sz="1400" b="1" dirty="0" err="1" smtClean="0"/>
              <a:t>java.base.jmod</a:t>
            </a:r>
            <a:r>
              <a:rPr lang="en-US" altLang="ko-KR" sz="1400" b="1" dirty="0" smtClean="0"/>
              <a:t>“</a:t>
            </a:r>
            <a:endParaRPr lang="en-US" altLang="ko-KR" sz="1400" b="1" dirty="0"/>
          </a:p>
        </p:txBody>
      </p:sp>
      <p:sp>
        <p:nvSpPr>
          <p:cNvPr id="8" name="모서리가 둥근 사각형 설명선 7"/>
          <p:cNvSpPr/>
          <p:nvPr/>
        </p:nvSpPr>
        <p:spPr>
          <a:xfrm>
            <a:off x="5815529" y="148903"/>
            <a:ext cx="1855342" cy="459700"/>
          </a:xfrm>
          <a:prstGeom prst="wedgeRoundRectCallout">
            <a:avLst>
              <a:gd name="adj1" fmla="val -63879"/>
              <a:gd name="adj2" fmla="val 2365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lvl="1">
              <a:buNone/>
            </a:pPr>
            <a:r>
              <a:rPr lang="en-US" altLang="ko-KR" sz="1000" dirty="0" err="1" smtClean="0"/>
              <a:t>jmods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디렉터리에 들어 있는 자바 </a:t>
            </a:r>
            <a:r>
              <a:rPr lang="en-US" altLang="ko-KR" sz="1000" dirty="0" smtClean="0"/>
              <a:t>API</a:t>
            </a:r>
            <a:r>
              <a:rPr lang="ko-KR" altLang="en-US" sz="1000" dirty="0" smtClean="0"/>
              <a:t>의 모듈 파일들</a:t>
            </a:r>
            <a:endParaRPr lang="en-US" altLang="ko-KR" sz="1000" dirty="0"/>
          </a:p>
        </p:txBody>
      </p:sp>
      <p:sp>
        <p:nvSpPr>
          <p:cNvPr id="9" name="자유형 8"/>
          <p:cNvSpPr/>
          <p:nvPr/>
        </p:nvSpPr>
        <p:spPr>
          <a:xfrm>
            <a:off x="5399590" y="1400537"/>
            <a:ext cx="1601935" cy="1643605"/>
          </a:xfrm>
          <a:custGeom>
            <a:avLst/>
            <a:gdLst>
              <a:gd name="connsiteX0" fmla="*/ 0 w 1601935"/>
              <a:gd name="connsiteY0" fmla="*/ 0 h 1643605"/>
              <a:gd name="connsiteX1" fmla="*/ 1365813 w 1601935"/>
              <a:gd name="connsiteY1" fmla="*/ 486136 h 1643605"/>
              <a:gd name="connsiteX2" fmla="*/ 1591519 w 1601935"/>
              <a:gd name="connsiteY2" fmla="*/ 1643605 h 1643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1935" h="1643605">
                <a:moveTo>
                  <a:pt x="0" y="0"/>
                </a:moveTo>
                <a:cubicBezTo>
                  <a:pt x="550280" y="106101"/>
                  <a:pt x="1100560" y="212202"/>
                  <a:pt x="1365813" y="486136"/>
                </a:cubicBezTo>
                <a:cubicBezTo>
                  <a:pt x="1631066" y="760070"/>
                  <a:pt x="1611292" y="1201837"/>
                  <a:pt x="1591519" y="1643605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6763890" y="1638554"/>
            <a:ext cx="1301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None/>
            </a:pPr>
            <a:r>
              <a:rPr lang="en-US" altLang="ko-KR" sz="1200" dirty="0" err="1" smtClean="0"/>
              <a:t>java.base.jmod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모듈 파일 풀기</a:t>
            </a:r>
            <a:endParaRPr lang="en-US" altLang="ko-KR" sz="1200" dirty="0"/>
          </a:p>
        </p:txBody>
      </p:sp>
      <p:sp>
        <p:nvSpPr>
          <p:cNvPr id="11" name="왼쪽 중괄호 10"/>
          <p:cNvSpPr/>
          <p:nvPr/>
        </p:nvSpPr>
        <p:spPr>
          <a:xfrm>
            <a:off x="2195736" y="4509120"/>
            <a:ext cx="216024" cy="1739280"/>
          </a:xfrm>
          <a:prstGeom prst="leftBrace">
            <a:avLst>
              <a:gd name="adj1" fmla="val 32444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사각형 설명선 11"/>
          <p:cNvSpPr/>
          <p:nvPr/>
        </p:nvSpPr>
        <p:spPr>
          <a:xfrm>
            <a:off x="611560" y="5157423"/>
            <a:ext cx="1368152" cy="442674"/>
          </a:xfrm>
          <a:prstGeom prst="wedgeRoundRectCallout">
            <a:avLst>
              <a:gd name="adj1" fmla="val 64388"/>
              <a:gd name="adj2" fmla="val 105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lvl="1">
              <a:buNone/>
            </a:pPr>
            <a:r>
              <a:rPr lang="en-US" altLang="ko-KR" sz="1000" dirty="0" err="1" smtClean="0"/>
              <a:t>java.base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모듈에 </a:t>
            </a:r>
            <a:endParaRPr lang="en-US" altLang="ko-KR" sz="1000" dirty="0" smtClean="0"/>
          </a:p>
          <a:p>
            <a:pPr marL="0" lvl="1">
              <a:buNone/>
            </a:pPr>
            <a:r>
              <a:rPr lang="ko-KR" altLang="en-US" sz="1000" dirty="0" smtClean="0"/>
              <a:t>들어 있는 패키지들</a:t>
            </a:r>
            <a:endParaRPr lang="en-US" altLang="ko-KR" sz="1000" dirty="0"/>
          </a:p>
        </p:txBody>
      </p:sp>
      <p:sp>
        <p:nvSpPr>
          <p:cNvPr id="13" name="왼쪽 중괄호 12"/>
          <p:cNvSpPr/>
          <p:nvPr/>
        </p:nvSpPr>
        <p:spPr>
          <a:xfrm flipH="1">
            <a:off x="7092280" y="4077072"/>
            <a:ext cx="296416" cy="2232248"/>
          </a:xfrm>
          <a:prstGeom prst="leftBrace">
            <a:avLst>
              <a:gd name="adj1" fmla="val 32444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모서리가 둥근 사각형 설명선 14"/>
          <p:cNvSpPr/>
          <p:nvPr/>
        </p:nvSpPr>
        <p:spPr>
          <a:xfrm>
            <a:off x="7560332" y="4985113"/>
            <a:ext cx="1368152" cy="612934"/>
          </a:xfrm>
          <a:prstGeom prst="wedgeRoundRectCallout">
            <a:avLst>
              <a:gd name="adj1" fmla="val -62090"/>
              <a:gd name="adj2" fmla="val -1783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lvl="1">
              <a:buNone/>
            </a:pPr>
            <a:r>
              <a:rPr lang="en-US" altLang="ko-KR" sz="1000" dirty="0" err="1" smtClean="0"/>
              <a:t>java.util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패키지에 들어 있는 자바 </a:t>
            </a:r>
            <a:r>
              <a:rPr lang="en-US" altLang="ko-KR" sz="1000" dirty="0" smtClean="0"/>
              <a:t>API </a:t>
            </a:r>
            <a:r>
              <a:rPr lang="ko-KR" altLang="en-US" sz="1000" dirty="0" smtClean="0"/>
              <a:t>클래스들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2946947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모듈 기반의 자바 실행 환경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자바 실행 환경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JRE : </a:t>
            </a:r>
            <a:r>
              <a:rPr lang="ko-KR" altLang="en-US" dirty="0" smtClean="0"/>
              <a:t>디폴트 자바 실행 환경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자바 모듈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컴파일된</a:t>
            </a:r>
            <a:r>
              <a:rPr lang="ko-KR" altLang="en-US" dirty="0" smtClean="0"/>
              <a:t> 자바 </a:t>
            </a:r>
            <a:r>
              <a:rPr lang="en-US" altLang="ko-KR" dirty="0" smtClean="0"/>
              <a:t>API </a:t>
            </a:r>
            <a:r>
              <a:rPr lang="ko-KR" altLang="en-US" dirty="0" smtClean="0"/>
              <a:t>클래스들</a:t>
            </a:r>
            <a:r>
              <a:rPr lang="en-US" altLang="ko-KR" dirty="0" smtClean="0"/>
              <a:t>), </a:t>
            </a:r>
            <a:r>
              <a:rPr lang="ko-KR" altLang="en-US" dirty="0" smtClean="0"/>
              <a:t>자바 가상 기계 등으로 구성</a:t>
            </a:r>
            <a:endParaRPr lang="en-US" altLang="ko-KR" dirty="0" smtClean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22</a:t>
            </a:fld>
            <a:endParaRPr lang="ko-KR" altLang="en-US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231583"/>
              </p:ext>
            </p:extLst>
          </p:nvPr>
        </p:nvGraphicFramePr>
        <p:xfrm>
          <a:off x="827584" y="2708920"/>
          <a:ext cx="7848873" cy="317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xmlns="" val="3804523504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1751625975"/>
                    </a:ext>
                  </a:extLst>
                </a:gridCol>
                <a:gridCol w="4608513">
                  <a:extLst>
                    <a:ext uri="{9D8B030D-6E8A-4147-A177-3AD203B41FA5}">
                      <a16:colId xmlns:a16="http://schemas.microsoft.com/office/drawing/2014/main" xmlns="" val="280277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비교 관점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Java 8</a:t>
                      </a:r>
                      <a:r>
                        <a:rPr lang="ko-KR" altLang="en-US" sz="1200" dirty="0" smtClean="0">
                          <a:solidFill>
                            <a:schemeClr val="tx1"/>
                          </a:solidFill>
                        </a:rPr>
                        <a:t>까지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1"/>
                          </a:solidFill>
                        </a:rPr>
                        <a:t>Java 9</a:t>
                      </a:r>
                      <a:r>
                        <a:rPr lang="en-US" altLang="ko-KR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aseline="0" dirty="0" smtClean="0">
                          <a:solidFill>
                            <a:schemeClr val="tx1"/>
                          </a:solidFill>
                        </a:rPr>
                        <a:t>이후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6006178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r>
                        <a:rPr lang="ko-KR" altLang="en-US" sz="1200" dirty="0" smtClean="0"/>
                        <a:t>자바 </a:t>
                      </a:r>
                      <a:r>
                        <a:rPr lang="en-US" altLang="ko-KR" sz="1200" dirty="0" smtClean="0"/>
                        <a:t>API </a:t>
                      </a:r>
                      <a:r>
                        <a:rPr lang="ko-KR" altLang="en-US" sz="1200" dirty="0" smtClean="0"/>
                        <a:t>클래스의컨테이너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dirty="0" smtClean="0"/>
                        <a:t>rt.jar</a:t>
                      </a:r>
                      <a:r>
                        <a:rPr lang="ko-KR" altLang="en-US" sz="1200" dirty="0" smtClean="0"/>
                        <a:t>의 </a:t>
                      </a:r>
                      <a:r>
                        <a:rPr lang="ko-KR" altLang="en-US" sz="1200" dirty="0" err="1" smtClean="0"/>
                        <a:t>단일체에</a:t>
                      </a:r>
                      <a:r>
                        <a:rPr lang="ko-KR" altLang="en-US" sz="1200" dirty="0" smtClean="0"/>
                        <a:t> 자바 </a:t>
                      </a:r>
                      <a:r>
                        <a:rPr lang="en-US" altLang="ko-KR" sz="1200" dirty="0" smtClean="0"/>
                        <a:t>API</a:t>
                      </a:r>
                      <a:r>
                        <a:rPr lang="ko-KR" altLang="en-US" sz="1200" dirty="0" smtClean="0"/>
                        <a:t>의 패키지들을 모두 담음</a:t>
                      </a:r>
                      <a:endParaRPr lang="en-US" altLang="ko-KR" sz="1200" dirty="0" smtClean="0"/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/>
                        <a:t>rt.jar</a:t>
                      </a:r>
                      <a:r>
                        <a:rPr lang="ko-KR" altLang="en-US" sz="1200" dirty="0" smtClean="0"/>
                        <a:t>를 버렸음</a:t>
                      </a:r>
                      <a:endParaRPr lang="en-US" altLang="ko-KR" sz="1200" dirty="0" smtClean="0"/>
                    </a:p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smtClean="0"/>
                        <a:t>자바 </a:t>
                      </a:r>
                      <a:r>
                        <a:rPr lang="en-US" altLang="ko-KR" sz="1200" dirty="0" smtClean="0"/>
                        <a:t>API</a:t>
                      </a:r>
                      <a:r>
                        <a:rPr lang="ko-KR" altLang="en-US" sz="1200" dirty="0" smtClean="0"/>
                        <a:t>를 많은 수</a:t>
                      </a:r>
                      <a:r>
                        <a:rPr lang="en-US" altLang="ko-KR" sz="1200" dirty="0" smtClean="0"/>
                        <a:t>(99</a:t>
                      </a:r>
                      <a:r>
                        <a:rPr lang="ko-KR" altLang="en-US" sz="1200" dirty="0" smtClean="0"/>
                        <a:t>개</a:t>
                      </a:r>
                      <a:r>
                        <a:rPr lang="en-US" altLang="ko-KR" sz="1200" dirty="0" smtClean="0"/>
                        <a:t>)</a:t>
                      </a:r>
                      <a:r>
                        <a:rPr lang="ko-KR" altLang="en-US" sz="1200" dirty="0" smtClean="0"/>
                        <a:t>의 모듈 파일에 나누어 저장</a:t>
                      </a:r>
                      <a:endParaRPr lang="en-US" altLang="ko-KR" sz="1200" dirty="0" smtClean="0"/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144034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ko-KR" altLang="en-US" sz="1200" dirty="0" smtClean="0"/>
                        <a:t>디폴트 실행 환경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 smtClean="0"/>
                        <a:t>실행되는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ko-KR" altLang="en-US" sz="1200" baseline="0" dirty="0" smtClean="0"/>
                        <a:t>컴퓨터에 </a:t>
                      </a:r>
                      <a:r>
                        <a:rPr lang="en-US" altLang="ko-KR" sz="1200" baseline="0" dirty="0" smtClean="0"/>
                        <a:t>rt.jar</a:t>
                      </a:r>
                      <a:r>
                        <a:rPr lang="ko-KR" altLang="en-US" sz="1200" baseline="0" dirty="0" smtClean="0"/>
                        <a:t> 설치</a:t>
                      </a:r>
                      <a:endParaRPr lang="en-US" altLang="ko-KR" sz="1200" baseline="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ko-KR" sz="1200" baseline="0" dirty="0" smtClean="0"/>
                        <a:t>     (rt.jar</a:t>
                      </a:r>
                      <a:r>
                        <a:rPr lang="ko-KR" altLang="en-US" sz="1200" baseline="0" dirty="0" smtClean="0"/>
                        <a:t>의 크기가 큼</a:t>
                      </a:r>
                      <a:r>
                        <a:rPr lang="en-US" altLang="ko-KR" sz="1200" baseline="0" dirty="0" smtClean="0"/>
                        <a:t>)</a:t>
                      </a:r>
                      <a:endParaRPr lang="ko-KR" altLang="en-US" sz="1200" dirty="0" smtClean="0"/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dirty="0" smtClean="0"/>
                        <a:t>modules(JRE</a:t>
                      </a:r>
                      <a:r>
                        <a:rPr lang="ko-KR" altLang="en-US" sz="1200" dirty="0" smtClean="0"/>
                        <a:t>의 </a:t>
                      </a:r>
                      <a:r>
                        <a:rPr lang="en-US" altLang="ko-KR" sz="1200" dirty="0" smtClean="0"/>
                        <a:t>lib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ko-KR" altLang="en-US" sz="1200" baseline="0" dirty="0" smtClean="0"/>
                        <a:t>밑에</a:t>
                      </a:r>
                      <a:r>
                        <a:rPr lang="en-US" altLang="ko-KR" sz="1200" baseline="0" dirty="0" smtClean="0"/>
                        <a:t>)</a:t>
                      </a:r>
                      <a:r>
                        <a:rPr lang="ko-KR" altLang="en-US" sz="1200" dirty="0" smtClean="0"/>
                        <a:t> 비공개 파일</a:t>
                      </a:r>
                      <a:r>
                        <a:rPr lang="en-US" altLang="ko-KR" sz="1200" dirty="0" smtClean="0"/>
                        <a:t>(109MB)</a:t>
                      </a:r>
                      <a:r>
                        <a:rPr lang="ko-KR" altLang="en-US" sz="1200" dirty="0" smtClean="0"/>
                        <a:t>에 모듈</a:t>
                      </a:r>
                      <a:r>
                        <a:rPr lang="ko-KR" altLang="en-US" sz="1200" baseline="0" dirty="0" smtClean="0"/>
                        <a:t> 저장</a:t>
                      </a:r>
                      <a:endParaRPr lang="en-US" altLang="ko-KR" sz="1200" baseline="0" dirty="0" smtClean="0"/>
                    </a:p>
                    <a:p>
                      <a:pPr marL="2857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smtClean="0"/>
                        <a:t>응용프로그램 실행 시 </a:t>
                      </a:r>
                      <a:r>
                        <a:rPr lang="en-US" altLang="ko-KR" sz="1200" dirty="0" smtClean="0"/>
                        <a:t>module</a:t>
                      </a:r>
                      <a:r>
                        <a:rPr lang="en-US" altLang="ko-KR" sz="1200" baseline="0" dirty="0" smtClean="0"/>
                        <a:t>s </a:t>
                      </a:r>
                      <a:r>
                        <a:rPr lang="ko-KR" altLang="en-US" sz="1200" baseline="0" dirty="0" smtClean="0"/>
                        <a:t>파일에서 필요한 모듈 및 클래스 로딩</a:t>
                      </a:r>
                      <a:endParaRPr lang="en-US" altLang="ko-KR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024387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0" indent="0" latinLnBrk="1">
                        <a:buFont typeface="Arial" panose="020B0604020202020204" pitchFamily="34" charset="0"/>
                        <a:buNone/>
                      </a:pPr>
                      <a:r>
                        <a:rPr lang="ko-KR" altLang="en-US" sz="1200" dirty="0" smtClean="0"/>
                        <a:t>맞춤형 실행</a:t>
                      </a:r>
                      <a:r>
                        <a:rPr lang="ko-KR" altLang="en-US" sz="1200" baseline="0" dirty="0" smtClean="0"/>
                        <a:t> 환경</a:t>
                      </a:r>
                      <a:r>
                        <a:rPr lang="en-US" altLang="ko-KR" sz="1200" dirty="0" smtClean="0"/>
                        <a:t>(custom</a:t>
                      </a:r>
                      <a:r>
                        <a:rPr lang="en-US" altLang="ko-KR" sz="1200" baseline="0" dirty="0" smtClean="0"/>
                        <a:t> JRE)</a:t>
                      </a:r>
                      <a:r>
                        <a:rPr lang="ko-KR" altLang="en-US" sz="1200" dirty="0" smtClean="0"/>
                        <a:t> 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smtClean="0"/>
                        <a:t>없음</a:t>
                      </a:r>
                      <a:endParaRPr lang="en-US" altLang="ko-KR" sz="1200" dirty="0" smtClean="0"/>
                    </a:p>
                    <a:p>
                      <a:pPr marL="285750" indent="-28575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dirty="0" smtClean="0"/>
                        <a:t>소형 기기에 </a:t>
                      </a:r>
                      <a:r>
                        <a:rPr lang="en-US" altLang="ko-KR" sz="1200" dirty="0" smtClean="0"/>
                        <a:t>rt.jar</a:t>
                      </a:r>
                      <a:r>
                        <a:rPr lang="ko-KR" altLang="en-US" sz="1200" dirty="0" smtClean="0"/>
                        <a:t>를 설치할 수 없는 한계 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2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 smtClean="0"/>
                        <a:t>맞춤형 실행 환경 구축 가능</a:t>
                      </a:r>
                      <a:endParaRPr lang="en-US" altLang="ko-KR" sz="1200" dirty="0" smtClean="0"/>
                    </a:p>
                    <a:p>
                      <a:pPr marL="285750" marR="0" lvl="2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ko-KR" sz="1200" dirty="0" err="1" smtClean="0"/>
                        <a:t>jlink</a:t>
                      </a:r>
                      <a:r>
                        <a:rPr lang="en-US" altLang="ko-KR" sz="1200" dirty="0" smtClean="0"/>
                        <a:t> </a:t>
                      </a:r>
                      <a:r>
                        <a:rPr lang="ko-KR" altLang="en-US" sz="1200" dirty="0" smtClean="0"/>
                        <a:t>명령을 이용하여 응용프로그램의 실행에 필요한 모듈들로 실행 환경 구축</a:t>
                      </a:r>
                      <a:r>
                        <a:rPr lang="ko-KR" altLang="en-US" sz="1200" baseline="0" dirty="0" smtClean="0"/>
                        <a:t> 가능</a:t>
                      </a:r>
                      <a:r>
                        <a:rPr lang="en-US" altLang="ko-KR" sz="1200" baseline="0" dirty="0" smtClean="0"/>
                        <a:t>(</a:t>
                      </a:r>
                      <a:r>
                        <a:rPr lang="ko-KR" altLang="en-US" sz="1200" baseline="0" dirty="0" smtClean="0"/>
                        <a:t>홈페이지 설명과 예제 있음</a:t>
                      </a:r>
                      <a:r>
                        <a:rPr lang="en-US" altLang="ko-KR" sz="1200" baseline="0" dirty="0" smtClean="0"/>
                        <a:t>)</a:t>
                      </a:r>
                    </a:p>
                    <a:p>
                      <a:pPr marL="285750" marR="0" lvl="2" indent="-2857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aseline="0" dirty="0" smtClean="0"/>
                        <a:t>메모리가 열악한 소형 기기에도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ko-KR" altLang="en-US" sz="1200" baseline="0" dirty="0" smtClean="0"/>
                        <a:t>응용프로그램 실행 가능</a:t>
                      </a:r>
                      <a:endParaRPr lang="en-US" altLang="ko-KR" sz="1200" dirty="0" smtClean="0"/>
                    </a:p>
                    <a:p>
                      <a:pPr marL="457200" marR="0" lvl="3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i="1" dirty="0" smtClean="0">
                          <a:solidFill>
                            <a:srgbClr val="0070C0"/>
                          </a:solidFill>
                        </a:rPr>
                        <a:t>예</a:t>
                      </a:r>
                      <a:r>
                        <a:rPr lang="en-US" altLang="ko-KR" sz="1100" i="1" dirty="0" smtClean="0">
                          <a:solidFill>
                            <a:srgbClr val="0070C0"/>
                          </a:solidFill>
                        </a:rPr>
                        <a:t>) DB </a:t>
                      </a:r>
                      <a:r>
                        <a:rPr lang="ko-KR" altLang="en-US" sz="1100" i="1" dirty="0" smtClean="0">
                          <a:solidFill>
                            <a:srgbClr val="0070C0"/>
                          </a:solidFill>
                        </a:rPr>
                        <a:t>액세스가 필요 없고 오직 기본 자바 </a:t>
                      </a:r>
                      <a:r>
                        <a:rPr lang="en-US" altLang="ko-KR" sz="1100" i="1" dirty="0" smtClean="0">
                          <a:solidFill>
                            <a:srgbClr val="0070C0"/>
                          </a:solidFill>
                        </a:rPr>
                        <a:t>API</a:t>
                      </a:r>
                      <a:r>
                        <a:rPr lang="ko-KR" altLang="en-US" sz="1100" i="1" dirty="0" smtClean="0">
                          <a:solidFill>
                            <a:srgbClr val="0070C0"/>
                          </a:solidFill>
                        </a:rPr>
                        <a:t>만 필요한 소형 </a:t>
                      </a:r>
                      <a:r>
                        <a:rPr lang="en-US" altLang="ko-KR" sz="1100" i="1" dirty="0" err="1" smtClean="0">
                          <a:solidFill>
                            <a:srgbClr val="0070C0"/>
                          </a:solidFill>
                        </a:rPr>
                        <a:t>IoT</a:t>
                      </a:r>
                      <a:r>
                        <a:rPr lang="en-US" altLang="ko-KR" sz="1100" i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100" i="1" dirty="0" smtClean="0">
                          <a:solidFill>
                            <a:srgbClr val="0070C0"/>
                          </a:solidFill>
                        </a:rPr>
                        <a:t>장치에는 </a:t>
                      </a:r>
                      <a:r>
                        <a:rPr lang="en-US" altLang="ko-KR" sz="1100" i="1" dirty="0" err="1" smtClean="0">
                          <a:solidFill>
                            <a:srgbClr val="0070C0"/>
                          </a:solidFill>
                        </a:rPr>
                        <a:t>java.base</a:t>
                      </a:r>
                      <a:r>
                        <a:rPr lang="en-US" altLang="ko-KR" sz="1100" i="1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ko-KR" altLang="en-US" sz="1100" i="1" dirty="0" smtClean="0">
                          <a:solidFill>
                            <a:srgbClr val="0070C0"/>
                          </a:solidFill>
                        </a:rPr>
                        <a:t>모듈만 있으면 됨</a:t>
                      </a:r>
                      <a:endParaRPr lang="en-US" altLang="ko-KR" sz="1100" i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832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726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자바 실행 환경 비교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23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80609" y="3877654"/>
            <a:ext cx="2507328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JVM(Java 9</a:t>
            </a:r>
            <a:r>
              <a:rPr lang="ko-KR" altLang="en-US" sz="1200" dirty="0" smtClean="0">
                <a:solidFill>
                  <a:schemeClr val="tx1"/>
                </a:solidFill>
              </a:rPr>
              <a:t>이전</a:t>
            </a:r>
            <a:r>
              <a:rPr lang="en-US" altLang="ko-KR" sz="1200" dirty="0" smtClean="0">
                <a:solidFill>
                  <a:schemeClr val="tx1"/>
                </a:solidFill>
              </a:rPr>
              <a:t>)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485829" y="2597367"/>
            <a:ext cx="766374" cy="72510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자바 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응용프로그램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cxnSp>
        <p:nvCxnSpPr>
          <p:cNvPr id="7" name="직선 화살표 연결선 6"/>
          <p:cNvCxnSpPr>
            <a:stCxn id="6" idx="2"/>
            <a:endCxn id="5" idx="0"/>
          </p:cNvCxnSpPr>
          <p:nvPr/>
        </p:nvCxnSpPr>
        <p:spPr>
          <a:xfrm>
            <a:off x="869016" y="3322470"/>
            <a:ext cx="765257" cy="555184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직사각형 7"/>
          <p:cNvSpPr/>
          <p:nvPr/>
        </p:nvSpPr>
        <p:spPr>
          <a:xfrm>
            <a:off x="3419872" y="3861048"/>
            <a:ext cx="2294472" cy="4486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JVM(java 9 </a:t>
            </a:r>
            <a:r>
              <a:rPr lang="ko-KR" altLang="en-US" sz="1200" dirty="0" smtClean="0">
                <a:solidFill>
                  <a:schemeClr val="tx1"/>
                </a:solidFill>
              </a:rPr>
              <a:t>이후</a:t>
            </a:r>
            <a:r>
              <a:rPr lang="en-US" altLang="ko-KR" sz="12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" name="순서도: 다중 문서 8"/>
          <p:cNvSpPr/>
          <p:nvPr/>
        </p:nvSpPr>
        <p:spPr>
          <a:xfrm>
            <a:off x="1820516" y="3115009"/>
            <a:ext cx="1073396" cy="873187"/>
          </a:xfrm>
          <a:prstGeom prst="flowChartMultidocumen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</a:rPr>
              <a:t>rt.jar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cxnSp>
        <p:nvCxnSpPr>
          <p:cNvPr id="10" name="직선 화살표 연결선 9"/>
          <p:cNvCxnSpPr>
            <a:stCxn id="8" idx="0"/>
            <a:endCxn id="19" idx="2"/>
          </p:cNvCxnSpPr>
          <p:nvPr/>
        </p:nvCxnSpPr>
        <p:spPr>
          <a:xfrm flipH="1" flipV="1">
            <a:off x="3840330" y="3070231"/>
            <a:ext cx="726778" cy="790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>
            <a:endCxn id="24" idx="4"/>
          </p:cNvCxnSpPr>
          <p:nvPr/>
        </p:nvCxnSpPr>
        <p:spPr>
          <a:xfrm flipH="1" flipV="1">
            <a:off x="2165093" y="2575910"/>
            <a:ext cx="118711" cy="69840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>
            <a:stCxn id="19" idx="3"/>
            <a:endCxn id="28" idx="3"/>
          </p:cNvCxnSpPr>
          <p:nvPr/>
        </p:nvCxnSpPr>
        <p:spPr>
          <a:xfrm flipV="1">
            <a:off x="4260787" y="2428852"/>
            <a:ext cx="525368" cy="312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/>
          <p:cNvSpPr/>
          <p:nvPr/>
        </p:nvSpPr>
        <p:spPr>
          <a:xfrm>
            <a:off x="659111" y="4401659"/>
            <a:ext cx="20059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00" dirty="0" smtClean="0"/>
              <a:t>(a) Java 9 </a:t>
            </a:r>
            <a:r>
              <a:rPr lang="ko-KR" altLang="en-US" sz="1100" dirty="0" smtClean="0"/>
              <a:t>이전 </a:t>
            </a:r>
            <a:r>
              <a:rPr lang="ko-KR" altLang="en-US" sz="1100" dirty="0"/>
              <a:t>실행 </a:t>
            </a:r>
            <a:r>
              <a:rPr lang="ko-KR" altLang="en-US" sz="1100" dirty="0" smtClean="0"/>
              <a:t>환경</a:t>
            </a:r>
            <a:endParaRPr lang="ko-KR" altLang="en-US" sz="1100" dirty="0"/>
          </a:p>
        </p:txBody>
      </p:sp>
      <p:sp>
        <p:nvSpPr>
          <p:cNvPr id="14" name="직사각형 13"/>
          <p:cNvSpPr/>
          <p:nvPr/>
        </p:nvSpPr>
        <p:spPr>
          <a:xfrm>
            <a:off x="3482347" y="4382643"/>
            <a:ext cx="200590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00" dirty="0" smtClean="0"/>
              <a:t>(b) Java 9 </a:t>
            </a:r>
            <a:r>
              <a:rPr lang="ko-KR" altLang="en-US" sz="1100" dirty="0" smtClean="0"/>
              <a:t>이후</a:t>
            </a:r>
            <a:r>
              <a:rPr lang="en-US" altLang="ko-KR" sz="1100" dirty="0" smtClean="0"/>
              <a:t> </a:t>
            </a:r>
            <a:r>
              <a:rPr lang="ko-KR" altLang="en-US" sz="1100" dirty="0" smtClean="0"/>
              <a:t>실행 환경</a:t>
            </a:r>
            <a:endParaRPr lang="ko-KR" altLang="en-US" sz="1100" dirty="0"/>
          </a:p>
        </p:txBody>
      </p:sp>
      <p:sp>
        <p:nvSpPr>
          <p:cNvPr id="15" name="직사각형 14"/>
          <p:cNvSpPr/>
          <p:nvPr/>
        </p:nvSpPr>
        <p:spPr>
          <a:xfrm>
            <a:off x="6208888" y="2019230"/>
            <a:ext cx="21862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900" dirty="0" err="1" smtClean="0"/>
              <a:t>jlink</a:t>
            </a:r>
            <a:r>
              <a:rPr lang="ko-KR" altLang="en-US" sz="900" dirty="0" smtClean="0"/>
              <a:t>를 이용하여 </a:t>
            </a:r>
            <a:r>
              <a:rPr lang="ko-KR" altLang="en-US" sz="900" dirty="0" err="1" smtClean="0"/>
              <a:t>타켓</a:t>
            </a:r>
            <a:r>
              <a:rPr lang="ko-KR" altLang="en-US" sz="900" dirty="0" smtClean="0"/>
              <a:t> 컴퓨터에 실행될 </a:t>
            </a:r>
            <a:r>
              <a:rPr lang="ko-KR" altLang="en-US" sz="900" dirty="0" err="1" smtClean="0"/>
              <a:t>커스텀</a:t>
            </a:r>
            <a:r>
              <a:rPr lang="ko-KR" altLang="en-US" sz="900" dirty="0" smtClean="0"/>
              <a:t> </a:t>
            </a:r>
            <a:r>
              <a:rPr lang="en-US" altLang="ko-KR" sz="900" dirty="0" smtClean="0"/>
              <a:t>JRE</a:t>
            </a:r>
            <a:r>
              <a:rPr lang="ko-KR" altLang="en-US" sz="900" dirty="0" smtClean="0"/>
              <a:t>를</a:t>
            </a:r>
            <a:r>
              <a:rPr lang="en-US" altLang="ko-KR" sz="900" dirty="0" smtClean="0"/>
              <a:t> </a:t>
            </a:r>
            <a:r>
              <a:rPr lang="ko-KR" altLang="en-US" sz="900" dirty="0" smtClean="0"/>
              <a:t>만드는</a:t>
            </a:r>
            <a:r>
              <a:rPr lang="en-US" altLang="ko-KR" sz="900" dirty="0" smtClean="0"/>
              <a:t> </a:t>
            </a:r>
            <a:r>
              <a:rPr lang="ko-KR" altLang="en-US" sz="900" dirty="0" smtClean="0"/>
              <a:t>경우</a:t>
            </a:r>
            <a:endParaRPr lang="ko-KR" altLang="en-US" sz="900" dirty="0"/>
          </a:p>
        </p:txBody>
      </p:sp>
      <p:sp>
        <p:nvSpPr>
          <p:cNvPr id="16" name="순서도: 문서 15"/>
          <p:cNvSpPr/>
          <p:nvPr/>
        </p:nvSpPr>
        <p:spPr>
          <a:xfrm>
            <a:off x="4631078" y="3462890"/>
            <a:ext cx="1042768" cy="479966"/>
          </a:xfrm>
          <a:prstGeom prst="flowChartDocumen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modules</a:t>
            </a:r>
            <a:r>
              <a:rPr lang="ko-KR" altLang="en-US" sz="1000" dirty="0" smtClean="0">
                <a:solidFill>
                  <a:schemeClr val="tx1"/>
                </a:solidFill>
              </a:rPr>
              <a:t> 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185898" y="3861048"/>
            <a:ext cx="2294472" cy="4486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JVM(java 9 </a:t>
            </a:r>
            <a:r>
              <a:rPr lang="ko-KR" altLang="en-US" sz="1200" dirty="0" smtClean="0">
                <a:solidFill>
                  <a:schemeClr val="tx1"/>
                </a:solidFill>
              </a:rPr>
              <a:t>이후</a:t>
            </a:r>
            <a:r>
              <a:rPr lang="en-US" altLang="ko-KR" sz="1200" dirty="0" smtClean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6156176" y="4382643"/>
            <a:ext cx="227586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100" dirty="0" smtClean="0"/>
              <a:t>(c) Java 9 </a:t>
            </a:r>
            <a:r>
              <a:rPr lang="ko-KR" altLang="en-US" sz="1100" dirty="0" smtClean="0"/>
              <a:t>이후</a:t>
            </a:r>
            <a:r>
              <a:rPr lang="en-US" altLang="ko-KR" sz="1100" dirty="0" smtClean="0"/>
              <a:t> </a:t>
            </a:r>
            <a:r>
              <a:rPr lang="ko-KR" altLang="en-US" sz="1100" dirty="0" err="1" smtClean="0"/>
              <a:t>커스텀</a:t>
            </a:r>
            <a:r>
              <a:rPr lang="ko-KR" altLang="en-US" sz="1100" dirty="0" smtClean="0"/>
              <a:t> 실행 환경</a:t>
            </a:r>
            <a:endParaRPr lang="ko-KR" altLang="en-US" sz="1100" dirty="0"/>
          </a:p>
        </p:txBody>
      </p:sp>
      <p:sp>
        <p:nvSpPr>
          <p:cNvPr id="19" name="모서리가 둥근 직사각형 18"/>
          <p:cNvSpPr/>
          <p:nvPr/>
        </p:nvSpPr>
        <p:spPr>
          <a:xfrm>
            <a:off x="3419873" y="2411828"/>
            <a:ext cx="840914" cy="7424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모듈 기반 자바 </a:t>
            </a:r>
            <a:endParaRPr lang="en-US" altLang="ko-KR" sz="1000" dirty="0" smtClean="0">
              <a:solidFill>
                <a:schemeClr val="tx1"/>
              </a:solidFill>
            </a:endParaRPr>
          </a:p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응용프로그램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187830" y="2845434"/>
            <a:ext cx="6459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00" dirty="0" smtClean="0"/>
              <a:t>클래스</a:t>
            </a:r>
            <a:endParaRPr lang="en-US" altLang="ko-KR" sz="1000" dirty="0" smtClean="0"/>
          </a:p>
          <a:p>
            <a:pPr algn="ctr"/>
            <a:r>
              <a:rPr lang="ko-KR" altLang="en-US" sz="1000" dirty="0" smtClean="0"/>
              <a:t>로딩</a:t>
            </a:r>
            <a:endParaRPr lang="ko-KR" altLang="en-US" sz="1000" dirty="0"/>
          </a:p>
        </p:txBody>
      </p:sp>
      <p:sp>
        <p:nvSpPr>
          <p:cNvPr id="21" name="순서도: 문서 20"/>
          <p:cNvSpPr/>
          <p:nvPr/>
        </p:nvSpPr>
        <p:spPr>
          <a:xfrm>
            <a:off x="7442293" y="3375832"/>
            <a:ext cx="682457" cy="315333"/>
          </a:xfrm>
          <a:prstGeom prst="flowChartDocumen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custom</a:t>
            </a:r>
          </a:p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modules</a:t>
            </a:r>
            <a:r>
              <a:rPr lang="ko-KR" altLang="en-US" sz="1000" dirty="0" smtClean="0">
                <a:solidFill>
                  <a:schemeClr val="tx1"/>
                </a:solidFill>
              </a:rPr>
              <a:t> 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6148399" y="2592339"/>
            <a:ext cx="850664" cy="77675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>
                <a:solidFill>
                  <a:schemeClr val="tx1"/>
                </a:solidFill>
              </a:rPr>
              <a:t>모듈 기반 자바 </a:t>
            </a:r>
            <a:endParaRPr lang="en-US" altLang="ko-KR" sz="1000" dirty="0">
              <a:solidFill>
                <a:schemeClr val="tx1"/>
              </a:solidFill>
            </a:endParaRPr>
          </a:p>
          <a:p>
            <a:pPr algn="ctr"/>
            <a:r>
              <a:rPr lang="ko-KR" altLang="en-US" sz="1000" dirty="0">
                <a:solidFill>
                  <a:schemeClr val="tx1"/>
                </a:solidFill>
              </a:rPr>
              <a:t>응용프로그램</a:t>
            </a:r>
          </a:p>
        </p:txBody>
      </p:sp>
      <p:cxnSp>
        <p:nvCxnSpPr>
          <p:cNvPr id="23" name="직선 화살표 연결선 22"/>
          <p:cNvCxnSpPr>
            <a:stCxn id="17" idx="0"/>
            <a:endCxn id="22" idx="2"/>
          </p:cNvCxnSpPr>
          <p:nvPr/>
        </p:nvCxnSpPr>
        <p:spPr>
          <a:xfrm flipH="1" flipV="1">
            <a:off x="6629128" y="3373108"/>
            <a:ext cx="704006" cy="487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타원 23"/>
          <p:cNvSpPr/>
          <p:nvPr/>
        </p:nvSpPr>
        <p:spPr>
          <a:xfrm>
            <a:off x="1892197" y="2241415"/>
            <a:ext cx="545791" cy="334495"/>
          </a:xfrm>
          <a:prstGeom prst="ellipse">
            <a:avLst/>
          </a:prstGeom>
          <a:solidFill>
            <a:srgbClr val="E383D8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1000" smtClean="0"/>
              <a:t>클래스</a:t>
            </a:r>
            <a:endParaRPr lang="ko-KR" altLang="en-US" sz="1000"/>
          </a:p>
        </p:txBody>
      </p:sp>
      <p:sp>
        <p:nvSpPr>
          <p:cNvPr id="25" name="타원 24"/>
          <p:cNvSpPr/>
          <p:nvPr/>
        </p:nvSpPr>
        <p:spPr>
          <a:xfrm>
            <a:off x="2249551" y="2375298"/>
            <a:ext cx="550611" cy="344541"/>
          </a:xfrm>
          <a:prstGeom prst="ellipse">
            <a:avLst/>
          </a:prstGeom>
          <a:solidFill>
            <a:srgbClr val="E383D8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1000" dirty="0" smtClean="0"/>
              <a:t>클래스</a:t>
            </a:r>
            <a:endParaRPr lang="ko-KR" altLang="en-US" sz="1000" dirty="0"/>
          </a:p>
        </p:txBody>
      </p:sp>
      <p:cxnSp>
        <p:nvCxnSpPr>
          <p:cNvPr id="26" name="직선 화살표 연결선 25"/>
          <p:cNvCxnSpPr>
            <a:endCxn id="25" idx="4"/>
          </p:cNvCxnSpPr>
          <p:nvPr/>
        </p:nvCxnSpPr>
        <p:spPr>
          <a:xfrm flipV="1">
            <a:off x="2330186" y="2719839"/>
            <a:ext cx="194671" cy="55518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>
            <a:stCxn id="16" idx="0"/>
            <a:endCxn id="28" idx="4"/>
          </p:cNvCxnSpPr>
          <p:nvPr/>
        </p:nvCxnSpPr>
        <p:spPr>
          <a:xfrm flipH="1" flipV="1">
            <a:off x="4979122" y="2477838"/>
            <a:ext cx="173340" cy="98505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타원 27"/>
          <p:cNvSpPr/>
          <p:nvPr/>
        </p:nvSpPr>
        <p:spPr>
          <a:xfrm>
            <a:off x="4706226" y="2143343"/>
            <a:ext cx="545791" cy="334495"/>
          </a:xfrm>
          <a:prstGeom prst="ellipse">
            <a:avLst/>
          </a:prstGeom>
          <a:solidFill>
            <a:srgbClr val="E383D8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1000" smtClean="0"/>
              <a:t>클래스</a:t>
            </a:r>
            <a:endParaRPr lang="ko-KR" altLang="en-US" sz="1000"/>
          </a:p>
        </p:txBody>
      </p:sp>
      <p:sp>
        <p:nvSpPr>
          <p:cNvPr id="29" name="타원 28"/>
          <p:cNvSpPr/>
          <p:nvPr/>
        </p:nvSpPr>
        <p:spPr>
          <a:xfrm>
            <a:off x="5101701" y="2264074"/>
            <a:ext cx="550611" cy="344541"/>
          </a:xfrm>
          <a:prstGeom prst="ellipse">
            <a:avLst/>
          </a:prstGeom>
          <a:solidFill>
            <a:srgbClr val="E383D8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1000" dirty="0" smtClean="0"/>
              <a:t>클래스</a:t>
            </a:r>
            <a:endParaRPr lang="ko-KR" altLang="en-US" sz="1000" dirty="0"/>
          </a:p>
        </p:txBody>
      </p:sp>
      <p:cxnSp>
        <p:nvCxnSpPr>
          <p:cNvPr id="30" name="직선 화살표 연결선 29"/>
          <p:cNvCxnSpPr>
            <a:stCxn id="16" idx="0"/>
            <a:endCxn id="29" idx="4"/>
          </p:cNvCxnSpPr>
          <p:nvPr/>
        </p:nvCxnSpPr>
        <p:spPr>
          <a:xfrm flipV="1">
            <a:off x="5152462" y="2608615"/>
            <a:ext cx="224545" cy="854275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>
            <a:stCxn id="19" idx="3"/>
            <a:endCxn id="29" idx="3"/>
          </p:cNvCxnSpPr>
          <p:nvPr/>
        </p:nvCxnSpPr>
        <p:spPr>
          <a:xfrm flipV="1">
            <a:off x="4260787" y="2558158"/>
            <a:ext cx="921549" cy="182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/>
          <p:cNvSpPr/>
          <p:nvPr/>
        </p:nvSpPr>
        <p:spPr>
          <a:xfrm>
            <a:off x="4181450" y="2697918"/>
            <a:ext cx="693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00" dirty="0" smtClean="0"/>
              <a:t>자바 </a:t>
            </a:r>
            <a:r>
              <a:rPr lang="en-US" altLang="ko-KR" sz="1000" dirty="0" smtClean="0"/>
              <a:t>API</a:t>
            </a:r>
          </a:p>
          <a:p>
            <a:pPr algn="ctr"/>
            <a:r>
              <a:rPr lang="ko-KR" altLang="en-US" sz="1000" dirty="0" smtClean="0"/>
              <a:t>사용</a:t>
            </a:r>
            <a:endParaRPr lang="ko-KR" altLang="en-US" sz="1000" dirty="0"/>
          </a:p>
        </p:txBody>
      </p:sp>
      <p:cxnSp>
        <p:nvCxnSpPr>
          <p:cNvPr id="33" name="직선 화살표 연결선 32"/>
          <p:cNvCxnSpPr>
            <a:stCxn id="6" idx="3"/>
            <a:endCxn id="24" idx="3"/>
          </p:cNvCxnSpPr>
          <p:nvPr/>
        </p:nvCxnSpPr>
        <p:spPr>
          <a:xfrm flipV="1">
            <a:off x="1252203" y="2526924"/>
            <a:ext cx="719923" cy="432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화살표 연결선 33"/>
          <p:cNvCxnSpPr>
            <a:stCxn id="6" idx="3"/>
            <a:endCxn id="25" idx="3"/>
          </p:cNvCxnSpPr>
          <p:nvPr/>
        </p:nvCxnSpPr>
        <p:spPr>
          <a:xfrm flipV="1">
            <a:off x="1252203" y="2669382"/>
            <a:ext cx="1077983" cy="290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/>
          <p:cNvSpPr/>
          <p:nvPr/>
        </p:nvSpPr>
        <p:spPr>
          <a:xfrm>
            <a:off x="1172254" y="2908077"/>
            <a:ext cx="693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00" dirty="0" smtClean="0"/>
              <a:t>자바 </a:t>
            </a:r>
            <a:r>
              <a:rPr lang="en-US" altLang="ko-KR" sz="1000" dirty="0" smtClean="0"/>
              <a:t>API</a:t>
            </a:r>
          </a:p>
          <a:p>
            <a:pPr algn="ctr"/>
            <a:r>
              <a:rPr lang="ko-KR" altLang="en-US" sz="1000" dirty="0" smtClean="0"/>
              <a:t>사용</a:t>
            </a:r>
            <a:endParaRPr lang="ko-KR" altLang="en-US" sz="1000" dirty="0"/>
          </a:p>
        </p:txBody>
      </p:sp>
      <p:sp>
        <p:nvSpPr>
          <p:cNvPr id="36" name="직사각형 35"/>
          <p:cNvSpPr/>
          <p:nvPr/>
        </p:nvSpPr>
        <p:spPr>
          <a:xfrm>
            <a:off x="2404280" y="2754188"/>
            <a:ext cx="6007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00" dirty="0" smtClean="0"/>
              <a:t>클래스</a:t>
            </a:r>
            <a:endParaRPr lang="en-US" altLang="ko-KR" sz="1000" dirty="0" smtClean="0"/>
          </a:p>
          <a:p>
            <a:pPr algn="ctr"/>
            <a:r>
              <a:rPr lang="ko-KR" altLang="en-US" sz="1000" dirty="0" smtClean="0"/>
              <a:t>로딩</a:t>
            </a:r>
            <a:endParaRPr lang="ko-KR" altLang="en-US" sz="1000" dirty="0"/>
          </a:p>
        </p:txBody>
      </p:sp>
      <p:cxnSp>
        <p:nvCxnSpPr>
          <p:cNvPr id="37" name="직선 화살표 연결선 36"/>
          <p:cNvCxnSpPr>
            <a:stCxn id="22" idx="3"/>
            <a:endCxn id="40" idx="3"/>
          </p:cNvCxnSpPr>
          <p:nvPr/>
        </p:nvCxnSpPr>
        <p:spPr>
          <a:xfrm flipV="1">
            <a:off x="6999063" y="2715288"/>
            <a:ext cx="408774" cy="265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7777309" y="2997431"/>
            <a:ext cx="6459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00" dirty="0" smtClean="0"/>
              <a:t>클래스</a:t>
            </a:r>
            <a:endParaRPr lang="en-US" altLang="ko-KR" sz="1000" dirty="0" smtClean="0"/>
          </a:p>
          <a:p>
            <a:pPr algn="ctr"/>
            <a:r>
              <a:rPr lang="ko-KR" altLang="en-US" sz="1000" dirty="0" smtClean="0"/>
              <a:t>로딩</a:t>
            </a:r>
            <a:endParaRPr lang="ko-KR" altLang="en-US" sz="1000" dirty="0"/>
          </a:p>
        </p:txBody>
      </p:sp>
      <p:cxnSp>
        <p:nvCxnSpPr>
          <p:cNvPr id="39" name="직선 화살표 연결선 38"/>
          <p:cNvCxnSpPr>
            <a:stCxn id="21" idx="0"/>
            <a:endCxn id="40" idx="4"/>
          </p:cNvCxnSpPr>
          <p:nvPr/>
        </p:nvCxnSpPr>
        <p:spPr>
          <a:xfrm flipH="1" flipV="1">
            <a:off x="7600804" y="2764274"/>
            <a:ext cx="182718" cy="611558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타원 39"/>
          <p:cNvSpPr/>
          <p:nvPr/>
        </p:nvSpPr>
        <p:spPr>
          <a:xfrm>
            <a:off x="7327908" y="2429779"/>
            <a:ext cx="545791" cy="334495"/>
          </a:xfrm>
          <a:prstGeom prst="ellipse">
            <a:avLst/>
          </a:prstGeom>
          <a:solidFill>
            <a:srgbClr val="E383D8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1000" smtClean="0"/>
              <a:t>클래스</a:t>
            </a:r>
            <a:endParaRPr lang="ko-KR" altLang="en-US" sz="1000"/>
          </a:p>
        </p:txBody>
      </p:sp>
      <p:sp>
        <p:nvSpPr>
          <p:cNvPr id="41" name="타원 40"/>
          <p:cNvSpPr/>
          <p:nvPr/>
        </p:nvSpPr>
        <p:spPr>
          <a:xfrm>
            <a:off x="7695729" y="2543352"/>
            <a:ext cx="550611" cy="344541"/>
          </a:xfrm>
          <a:prstGeom prst="ellipse">
            <a:avLst/>
          </a:prstGeom>
          <a:solidFill>
            <a:srgbClr val="E383D8"/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ko-KR" altLang="en-US" sz="1000" dirty="0" smtClean="0"/>
              <a:t>클래스</a:t>
            </a:r>
            <a:endParaRPr lang="ko-KR" altLang="en-US" sz="1000" dirty="0"/>
          </a:p>
        </p:txBody>
      </p:sp>
      <p:cxnSp>
        <p:nvCxnSpPr>
          <p:cNvPr id="42" name="직선 화살표 연결선 41"/>
          <p:cNvCxnSpPr>
            <a:stCxn id="21" idx="0"/>
            <a:endCxn id="41" idx="4"/>
          </p:cNvCxnSpPr>
          <p:nvPr/>
        </p:nvCxnSpPr>
        <p:spPr>
          <a:xfrm flipV="1">
            <a:off x="7783522" y="2887893"/>
            <a:ext cx="187513" cy="48793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화살표 연결선 42"/>
          <p:cNvCxnSpPr>
            <a:stCxn id="22" idx="3"/>
            <a:endCxn id="41" idx="3"/>
          </p:cNvCxnSpPr>
          <p:nvPr/>
        </p:nvCxnSpPr>
        <p:spPr>
          <a:xfrm flipV="1">
            <a:off x="6999063" y="2837436"/>
            <a:ext cx="777301" cy="143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직사각형 43"/>
          <p:cNvSpPr/>
          <p:nvPr/>
        </p:nvSpPr>
        <p:spPr>
          <a:xfrm>
            <a:off x="6933549" y="2943187"/>
            <a:ext cx="693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00" dirty="0"/>
              <a:t>자바 </a:t>
            </a:r>
            <a:r>
              <a:rPr lang="en-US" altLang="ko-KR" sz="1000" dirty="0"/>
              <a:t>API</a:t>
            </a:r>
          </a:p>
          <a:p>
            <a:pPr algn="ctr"/>
            <a:r>
              <a:rPr lang="ko-KR" altLang="en-US" sz="1000" dirty="0"/>
              <a:t>사용</a:t>
            </a:r>
          </a:p>
        </p:txBody>
      </p:sp>
      <p:sp>
        <p:nvSpPr>
          <p:cNvPr id="46" name="직사각형 45"/>
          <p:cNvSpPr/>
          <p:nvPr/>
        </p:nvSpPr>
        <p:spPr>
          <a:xfrm>
            <a:off x="6156177" y="5031750"/>
            <a:ext cx="2808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None/>
            </a:pPr>
            <a:r>
              <a:rPr lang="en-US" altLang="ko-KR" sz="1000" dirty="0" smtClean="0"/>
              <a:t>* </a:t>
            </a:r>
            <a:r>
              <a:rPr lang="ko-KR" altLang="en-US" sz="1000" dirty="0" smtClean="0"/>
              <a:t>홈페이지의 </a:t>
            </a:r>
            <a:r>
              <a:rPr lang="ko-KR" altLang="en-US" sz="1000" dirty="0"/>
              <a:t>자료에</a:t>
            </a:r>
            <a:r>
              <a:rPr lang="en-US" altLang="ko-KR" sz="1000" dirty="0"/>
              <a:t>, </a:t>
            </a:r>
            <a:r>
              <a:rPr lang="en-US" altLang="ko-KR" sz="1000" dirty="0" err="1"/>
              <a:t>jlink</a:t>
            </a:r>
            <a:r>
              <a:rPr lang="ko-KR" altLang="en-US" sz="1000" dirty="0"/>
              <a:t>로 맞춤형 실행 환경을 </a:t>
            </a:r>
            <a:r>
              <a:rPr lang="ko-KR" altLang="en-US" sz="1000" dirty="0" smtClean="0"/>
              <a:t>만드는 </a:t>
            </a:r>
            <a:r>
              <a:rPr lang="ko-KR" altLang="en-US" sz="1000" dirty="0"/>
              <a:t>예제 있음</a:t>
            </a:r>
            <a:r>
              <a:rPr lang="en-US" altLang="ko-KR" sz="1000" dirty="0" smtClean="0"/>
              <a:t>.</a:t>
            </a:r>
          </a:p>
          <a:p>
            <a:pPr marL="0" lvl="1">
              <a:buNone/>
            </a:pPr>
            <a:r>
              <a:rPr lang="ko-KR" altLang="en-US" sz="1000" dirty="0" smtClean="0"/>
              <a:t>실제로 만들어보면 </a:t>
            </a:r>
            <a:r>
              <a:rPr lang="ko-KR" altLang="en-US" sz="1000" dirty="0" err="1" smtClean="0"/>
              <a:t>커스텀</a:t>
            </a:r>
            <a:r>
              <a:rPr lang="ko-KR" altLang="en-US" sz="1000" dirty="0" smtClean="0"/>
              <a:t> </a:t>
            </a:r>
            <a:r>
              <a:rPr lang="en-US" altLang="ko-KR" sz="1000" dirty="0" smtClean="0"/>
              <a:t>JRE</a:t>
            </a:r>
            <a:r>
              <a:rPr lang="ko-KR" altLang="en-US" sz="1000" dirty="0" smtClean="0"/>
              <a:t>가 생기고</a:t>
            </a:r>
            <a:r>
              <a:rPr lang="en-US" altLang="ko-KR" sz="1000" dirty="0" smtClean="0"/>
              <a:t>, </a:t>
            </a:r>
            <a:r>
              <a:rPr lang="en-US" altLang="ko-KR" sz="1000" dirty="0"/>
              <a:t>lib </a:t>
            </a:r>
            <a:r>
              <a:rPr lang="ko-KR" altLang="en-US" sz="1000" dirty="0"/>
              <a:t>디렉터리 </a:t>
            </a:r>
            <a:r>
              <a:rPr lang="ko-KR" altLang="en-US" sz="1000" dirty="0" smtClean="0"/>
              <a:t>밑에 </a:t>
            </a:r>
            <a:r>
              <a:rPr lang="en-US" altLang="ko-KR" sz="1000" dirty="0" smtClean="0"/>
              <a:t>modules </a:t>
            </a:r>
            <a:r>
              <a:rPr lang="ko-KR" altLang="en-US" sz="1000" dirty="0" smtClean="0"/>
              <a:t>파일의 크기가 현저히 줄어든 것을 볼 수 있고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실행 중에 차지하는 메모리의 량도 줄어든 것을 확인할 수 있음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4069399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자바 모듈화의 목적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가장 큰 목적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자바 컴포넌트들을 필요에 따라 조립하여 사용하기 위함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컴퓨터 시스템의 불필요한 부담 감소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세밀한 모듈화를 통해 필요 없는 모듈이 </a:t>
            </a:r>
            <a:r>
              <a:rPr lang="ko-KR" altLang="en-US" dirty="0" err="1" smtClean="0"/>
              <a:t>로드되지</a:t>
            </a:r>
            <a:r>
              <a:rPr lang="ko-KR" altLang="en-US" dirty="0" smtClean="0"/>
              <a:t> 않게 함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소형 </a:t>
            </a:r>
            <a:r>
              <a:rPr lang="en-US" altLang="ko-KR" dirty="0" err="1" smtClean="0"/>
              <a:t>IoT</a:t>
            </a:r>
            <a:r>
              <a:rPr lang="ko-KR" altLang="en-US" dirty="0"/>
              <a:t> </a:t>
            </a:r>
            <a:r>
              <a:rPr lang="ko-KR" altLang="en-US" dirty="0" smtClean="0"/>
              <a:t>장치에도 자바 응용프로그램이 실행되고 성능을 유지하게 함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3683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슬라이드 번호 개체 틀 14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1A6BD2C2-3D3B-4E94-BD92-61B02C5F4DEE}" type="slidenum">
              <a:rPr lang="ko-KR" altLang="en-US" smtClean="0"/>
              <a:pPr/>
              <a:t>25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8153400" cy="679450"/>
          </a:xfrm>
        </p:spPr>
        <p:txBody>
          <a:bodyPr/>
          <a:lstStyle/>
          <a:p>
            <a:r>
              <a:rPr lang="ko-KR" altLang="en-US" dirty="0" smtClean="0"/>
              <a:t>자바 모듈과 패키지 구조 </a:t>
            </a:r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272226" y="1124744"/>
            <a:ext cx="8871774" cy="5015787"/>
            <a:chOff x="266886" y="1038910"/>
            <a:chExt cx="8871774" cy="5015787"/>
          </a:xfrm>
        </p:grpSpPr>
        <p:sp>
          <p:nvSpPr>
            <p:cNvPr id="146" name="모서리가 둥근 직사각형 145">
              <a:extLst>
                <a:ext uri="{FF2B5EF4-FFF2-40B4-BE49-F238E27FC236}">
                  <a16:creationId xmlns:a16="http://schemas.microsoft.com/office/drawing/2014/main" xmlns="" id="{448BE280-AF32-4C3E-B179-F22B73BFFB89}"/>
                </a:ext>
              </a:extLst>
            </p:cNvPr>
            <p:cNvSpPr/>
            <p:nvPr/>
          </p:nvSpPr>
          <p:spPr>
            <a:xfrm>
              <a:off x="2691393" y="1700808"/>
              <a:ext cx="4961365" cy="429683"/>
            </a:xfrm>
            <a:prstGeom prst="roundRect">
              <a:avLst/>
            </a:prstGeom>
            <a:solidFill>
              <a:srgbClr val="99FF99"/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7" name="모서리가 둥근 직사각형 146">
              <a:extLst>
                <a:ext uri="{FF2B5EF4-FFF2-40B4-BE49-F238E27FC236}">
                  <a16:creationId xmlns:a16="http://schemas.microsoft.com/office/drawing/2014/main" xmlns="" id="{B31B8881-95B4-4A48-8CEA-45400F96FE2A}"/>
                </a:ext>
              </a:extLst>
            </p:cNvPr>
            <p:cNvSpPr/>
            <p:nvPr/>
          </p:nvSpPr>
          <p:spPr>
            <a:xfrm>
              <a:off x="8194404" y="1689397"/>
              <a:ext cx="472840" cy="429683"/>
            </a:xfrm>
            <a:prstGeom prst="roundRect">
              <a:avLst/>
            </a:prstGeom>
            <a:solidFill>
              <a:srgbClr val="DDDDDD"/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48" name="직선 연결선 147"/>
            <p:cNvCxnSpPr/>
            <p:nvPr/>
          </p:nvCxnSpPr>
          <p:spPr>
            <a:xfrm rot="5400000">
              <a:off x="8303661" y="1690453"/>
              <a:ext cx="214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모서리가 둥근 직사각형 148">
              <a:extLst>
                <a:ext uri="{FF2B5EF4-FFF2-40B4-BE49-F238E27FC236}">
                  <a16:creationId xmlns:a16="http://schemas.microsoft.com/office/drawing/2014/main" xmlns="" id="{D0AE6ED1-4ABE-4E07-8090-90DE24A3EF78}"/>
                </a:ext>
              </a:extLst>
            </p:cNvPr>
            <p:cNvSpPr/>
            <p:nvPr/>
          </p:nvSpPr>
          <p:spPr>
            <a:xfrm>
              <a:off x="7688312" y="1689397"/>
              <a:ext cx="472840" cy="42968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2" name="모서리가 둥근 직사각형 151">
              <a:extLst>
                <a:ext uri="{FF2B5EF4-FFF2-40B4-BE49-F238E27FC236}">
                  <a16:creationId xmlns:a16="http://schemas.microsoft.com/office/drawing/2014/main" xmlns="" id="{979B8769-9DC3-4F4C-9B9D-ACEB449341D9}"/>
                </a:ext>
              </a:extLst>
            </p:cNvPr>
            <p:cNvSpPr/>
            <p:nvPr/>
          </p:nvSpPr>
          <p:spPr>
            <a:xfrm>
              <a:off x="674682" y="1699331"/>
              <a:ext cx="1975169" cy="429683"/>
            </a:xfrm>
            <a:prstGeom prst="roundRect">
              <a:avLst/>
            </a:prstGeom>
            <a:solidFill>
              <a:srgbClr val="FFFF00"/>
            </a:solidFill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3" name="직사각형 152"/>
            <p:cNvSpPr/>
            <p:nvPr/>
          </p:nvSpPr>
          <p:spPr>
            <a:xfrm>
              <a:off x="4053100" y="1154668"/>
              <a:ext cx="857256" cy="2857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java</a:t>
              </a:r>
              <a:endParaRPr lang="ko-KR" altLang="en-US" sz="900" dirty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154" name="직사각형 153"/>
            <p:cNvSpPr/>
            <p:nvPr/>
          </p:nvSpPr>
          <p:spPr>
            <a:xfrm>
              <a:off x="1481332" y="1797610"/>
              <a:ext cx="500066" cy="21431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 err="1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awt</a:t>
              </a:r>
              <a:endParaRPr lang="ko-KR" altLang="en-US" sz="900" dirty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155" name="직사각형 154"/>
            <p:cNvSpPr/>
            <p:nvPr/>
          </p:nvSpPr>
          <p:spPr>
            <a:xfrm>
              <a:off x="2052836" y="1797610"/>
              <a:ext cx="571504" cy="21431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beans</a:t>
              </a:r>
              <a:endParaRPr lang="ko-KR" altLang="en-US" sz="900" dirty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156" name="직사각형 155"/>
            <p:cNvSpPr/>
            <p:nvPr/>
          </p:nvSpPr>
          <p:spPr>
            <a:xfrm>
              <a:off x="2731148" y="1797610"/>
              <a:ext cx="393258" cy="18903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 err="1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io</a:t>
              </a:r>
              <a:endParaRPr lang="ko-KR" altLang="en-US" sz="900" dirty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3201981" y="1797610"/>
              <a:ext cx="476116" cy="18903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 err="1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lang</a:t>
              </a:r>
              <a:endParaRPr lang="ko-KR" altLang="en-US" sz="900" dirty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3758798" y="1797609"/>
              <a:ext cx="460834" cy="18903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math</a:t>
              </a:r>
              <a:endParaRPr lang="ko-KR" altLang="en-US" sz="900" dirty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5877840" y="1797368"/>
              <a:ext cx="432714" cy="23360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net</a:t>
              </a:r>
              <a:endParaRPr lang="ko-KR" altLang="en-US" sz="900" dirty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5270966" y="1797610"/>
              <a:ext cx="428628" cy="21431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 err="1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nio</a:t>
              </a:r>
              <a:endParaRPr lang="ko-KR" altLang="en-US" sz="900" dirty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7700895" y="1786800"/>
              <a:ext cx="428628" cy="21431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 err="1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rmi</a:t>
              </a:r>
              <a:endParaRPr lang="ko-KR" altLang="en-US" sz="900" dirty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459786" y="1809021"/>
              <a:ext cx="714380" cy="21431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security</a:t>
              </a:r>
              <a:endParaRPr lang="ko-KR" altLang="en-US" sz="900" dirty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174" name="직사각형 173"/>
            <p:cNvSpPr/>
            <p:nvPr/>
          </p:nvSpPr>
          <p:spPr>
            <a:xfrm>
              <a:off x="8207291" y="1787257"/>
              <a:ext cx="428628" cy="21431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 err="1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sql</a:t>
              </a:r>
              <a:endParaRPr lang="ko-KR" altLang="en-US" sz="900" dirty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179" name="직사각형 178"/>
            <p:cNvSpPr/>
            <p:nvPr/>
          </p:nvSpPr>
          <p:spPr>
            <a:xfrm>
              <a:off x="4770330" y="1797609"/>
              <a:ext cx="428628" cy="21431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text</a:t>
              </a:r>
              <a:endParaRPr lang="ko-KR" altLang="en-US" sz="900" dirty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224130" y="1797609"/>
              <a:ext cx="428628" cy="21431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 err="1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util</a:t>
              </a:r>
              <a:endParaRPr lang="ko-KR" altLang="en-US" sz="900" dirty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187" name="직사각형 186"/>
            <p:cNvSpPr/>
            <p:nvPr/>
          </p:nvSpPr>
          <p:spPr>
            <a:xfrm>
              <a:off x="1909960" y="2226238"/>
              <a:ext cx="857256" cy="21431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 err="1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beancontext</a:t>
              </a:r>
              <a:endParaRPr lang="ko-KR" altLang="en-US" sz="900" dirty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sp>
          <p:nvSpPr>
            <p:cNvPr id="190" name="직사각형 189"/>
            <p:cNvSpPr/>
            <p:nvPr/>
          </p:nvSpPr>
          <p:spPr>
            <a:xfrm>
              <a:off x="4807262" y="2208813"/>
              <a:ext cx="357190" cy="21431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 err="1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spi</a:t>
              </a:r>
              <a:endParaRPr lang="ko-KR" altLang="en-US" sz="900" dirty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grpSp>
          <p:nvGrpSpPr>
            <p:cNvPr id="198" name="그룹 197"/>
            <p:cNvGrpSpPr/>
            <p:nvPr/>
          </p:nvGrpSpPr>
          <p:grpSpPr>
            <a:xfrm>
              <a:off x="266886" y="2940618"/>
              <a:ext cx="5286412" cy="785818"/>
              <a:chOff x="71406" y="2357430"/>
              <a:chExt cx="5286412" cy="785818"/>
            </a:xfrm>
          </p:grpSpPr>
          <p:cxnSp>
            <p:nvCxnSpPr>
              <p:cNvPr id="201" name="직선 연결선 200"/>
              <p:cNvCxnSpPr/>
              <p:nvPr/>
            </p:nvCxnSpPr>
            <p:spPr>
              <a:xfrm rot="5400000">
                <a:off x="928661" y="2500306"/>
                <a:ext cx="2857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직선 연결선 201"/>
              <p:cNvCxnSpPr/>
              <p:nvPr/>
            </p:nvCxnSpPr>
            <p:spPr>
              <a:xfrm rot="5400000">
                <a:off x="1643042" y="2500306"/>
                <a:ext cx="2857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직선 연결선 203"/>
              <p:cNvCxnSpPr/>
              <p:nvPr/>
            </p:nvCxnSpPr>
            <p:spPr>
              <a:xfrm rot="5400000">
                <a:off x="2214546" y="2500306"/>
                <a:ext cx="2857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직선 연결선 205"/>
              <p:cNvCxnSpPr/>
              <p:nvPr/>
            </p:nvCxnSpPr>
            <p:spPr>
              <a:xfrm rot="5400000">
                <a:off x="2786050" y="2500306"/>
                <a:ext cx="2857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직선 연결선 207"/>
              <p:cNvCxnSpPr/>
              <p:nvPr/>
            </p:nvCxnSpPr>
            <p:spPr>
              <a:xfrm rot="5400000">
                <a:off x="3357554" y="2500306"/>
                <a:ext cx="2857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직선 연결선 208"/>
              <p:cNvCxnSpPr/>
              <p:nvPr/>
            </p:nvCxnSpPr>
            <p:spPr>
              <a:xfrm rot="5400000">
                <a:off x="3857620" y="2500306"/>
                <a:ext cx="2857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직선 연결선 210"/>
              <p:cNvCxnSpPr/>
              <p:nvPr/>
            </p:nvCxnSpPr>
            <p:spPr>
              <a:xfrm rot="5400000">
                <a:off x="4357686" y="2500306"/>
                <a:ext cx="2857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직선 연결선 212"/>
              <p:cNvCxnSpPr/>
              <p:nvPr/>
            </p:nvCxnSpPr>
            <p:spPr>
              <a:xfrm rot="5400000">
                <a:off x="4929190" y="2500306"/>
                <a:ext cx="2857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직선 연결선 214"/>
              <p:cNvCxnSpPr/>
              <p:nvPr/>
            </p:nvCxnSpPr>
            <p:spPr>
              <a:xfrm rot="5400000">
                <a:off x="214282" y="2500306"/>
                <a:ext cx="2857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6" name="직사각형 215"/>
              <p:cNvSpPr/>
              <p:nvPr/>
            </p:nvSpPr>
            <p:spPr>
              <a:xfrm>
                <a:off x="71406" y="2571744"/>
                <a:ext cx="500066" cy="21431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dirty="0">
                    <a:solidFill>
                      <a:schemeClr val="tx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color</a:t>
                </a:r>
                <a:endParaRPr lang="ko-KR" altLang="en-US" sz="900" dirty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17" name="직사각형 216"/>
              <p:cNvSpPr/>
              <p:nvPr/>
            </p:nvSpPr>
            <p:spPr>
              <a:xfrm>
                <a:off x="642910" y="2571744"/>
                <a:ext cx="857256" cy="21431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dirty="0" err="1">
                    <a:solidFill>
                      <a:schemeClr val="tx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datatransfer</a:t>
                </a:r>
                <a:endParaRPr lang="ko-KR" altLang="en-US" sz="900" dirty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19" name="직사각형 218"/>
              <p:cNvSpPr/>
              <p:nvPr/>
            </p:nvSpPr>
            <p:spPr>
              <a:xfrm>
                <a:off x="1571604" y="2571744"/>
                <a:ext cx="500066" cy="21431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dirty="0" err="1">
                    <a:solidFill>
                      <a:schemeClr val="tx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dnd</a:t>
                </a:r>
                <a:endParaRPr lang="ko-KR" altLang="en-US" sz="900" dirty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20" name="직사각형 219"/>
              <p:cNvSpPr/>
              <p:nvPr/>
            </p:nvSpPr>
            <p:spPr>
              <a:xfrm>
                <a:off x="2143108" y="2571744"/>
                <a:ext cx="500066" cy="21431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dirty="0">
                    <a:solidFill>
                      <a:schemeClr val="tx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event</a:t>
                </a:r>
                <a:endParaRPr lang="ko-KR" altLang="en-US" sz="900" dirty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22" name="직사각형 221"/>
              <p:cNvSpPr/>
              <p:nvPr/>
            </p:nvSpPr>
            <p:spPr>
              <a:xfrm>
                <a:off x="2714612" y="2571744"/>
                <a:ext cx="500066" cy="21431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dirty="0">
                    <a:solidFill>
                      <a:schemeClr val="tx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font</a:t>
                </a:r>
                <a:endParaRPr lang="ko-KR" altLang="en-US" sz="900" dirty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23" name="직사각형 222"/>
              <p:cNvSpPr/>
              <p:nvPr/>
            </p:nvSpPr>
            <p:spPr>
              <a:xfrm>
                <a:off x="3286116" y="2571744"/>
                <a:ext cx="500066" cy="21431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dirty="0" err="1">
                    <a:solidFill>
                      <a:schemeClr val="tx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geom</a:t>
                </a:r>
                <a:endParaRPr lang="ko-KR" altLang="en-US" sz="900" dirty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24" name="직사각형 223"/>
              <p:cNvSpPr/>
              <p:nvPr/>
            </p:nvSpPr>
            <p:spPr>
              <a:xfrm>
                <a:off x="3857620" y="2571744"/>
                <a:ext cx="357190" cy="21431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dirty="0" err="1">
                    <a:solidFill>
                      <a:schemeClr val="tx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im</a:t>
                </a:r>
                <a:endParaRPr lang="ko-KR" altLang="en-US" sz="900" dirty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26" name="직사각형 225"/>
              <p:cNvSpPr/>
              <p:nvPr/>
            </p:nvSpPr>
            <p:spPr>
              <a:xfrm>
                <a:off x="4286248" y="2571744"/>
                <a:ext cx="500066" cy="21431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dirty="0">
                    <a:solidFill>
                      <a:schemeClr val="tx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image</a:t>
                </a:r>
                <a:endParaRPr lang="ko-KR" altLang="en-US" sz="900" dirty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28" name="직사각형 227"/>
              <p:cNvSpPr/>
              <p:nvPr/>
            </p:nvSpPr>
            <p:spPr>
              <a:xfrm>
                <a:off x="4857752" y="2571744"/>
                <a:ext cx="500066" cy="21431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dirty="0">
                    <a:solidFill>
                      <a:schemeClr val="tx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print</a:t>
                </a:r>
                <a:endParaRPr lang="ko-KR" altLang="en-US" sz="900" dirty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30" name="직사각형 229"/>
              <p:cNvSpPr/>
              <p:nvPr/>
            </p:nvSpPr>
            <p:spPr>
              <a:xfrm>
                <a:off x="3857620" y="2928934"/>
                <a:ext cx="357190" cy="21431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dirty="0" err="1">
                    <a:solidFill>
                      <a:schemeClr val="tx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spi</a:t>
                </a:r>
                <a:endParaRPr lang="ko-KR" altLang="en-US" sz="900" dirty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32" name="직사각형 231"/>
              <p:cNvSpPr/>
              <p:nvPr/>
            </p:nvSpPr>
            <p:spPr>
              <a:xfrm>
                <a:off x="4286248" y="2928934"/>
                <a:ext cx="785818" cy="21431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dirty="0" err="1">
                    <a:solidFill>
                      <a:schemeClr val="tx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renderable</a:t>
                </a:r>
                <a:endParaRPr lang="ko-KR" altLang="en-US" sz="900" dirty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cxnSp>
            <p:nvCxnSpPr>
              <p:cNvPr id="233" name="직선 연결선 232"/>
              <p:cNvCxnSpPr/>
              <p:nvPr/>
            </p:nvCxnSpPr>
            <p:spPr>
              <a:xfrm>
                <a:off x="357158" y="2357430"/>
                <a:ext cx="471490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직선 연결선 234"/>
              <p:cNvCxnSpPr>
                <a:stCxn id="224" idx="2"/>
                <a:endCxn id="230" idx="0"/>
              </p:cNvCxnSpPr>
              <p:nvPr/>
            </p:nvCxnSpPr>
            <p:spPr>
              <a:xfrm rot="5400000">
                <a:off x="3964777" y="2857496"/>
                <a:ext cx="14287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직선 연결선 236"/>
              <p:cNvCxnSpPr/>
              <p:nvPr/>
            </p:nvCxnSpPr>
            <p:spPr>
              <a:xfrm rot="5400000">
                <a:off x="4500562" y="2857496"/>
                <a:ext cx="14287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9" name="직선 연결선 238"/>
            <p:cNvCxnSpPr>
              <a:stCxn id="187" idx="0"/>
              <a:endCxn id="155" idx="2"/>
            </p:cNvCxnSpPr>
            <p:nvPr/>
          </p:nvCxnSpPr>
          <p:spPr>
            <a:xfrm rot="5400000" flipH="1" flipV="1">
              <a:off x="2231431" y="2119081"/>
              <a:ext cx="214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1" name="그룹 240"/>
            <p:cNvGrpSpPr/>
            <p:nvPr/>
          </p:nvGrpSpPr>
          <p:grpSpPr>
            <a:xfrm>
              <a:off x="5661076" y="2940618"/>
              <a:ext cx="1357322" cy="785818"/>
              <a:chOff x="7715272" y="2285992"/>
              <a:chExt cx="1357322" cy="785818"/>
            </a:xfrm>
          </p:grpSpPr>
          <p:sp>
            <p:nvSpPr>
              <p:cNvPr id="243" name="직사각형 242"/>
              <p:cNvSpPr/>
              <p:nvPr/>
            </p:nvSpPr>
            <p:spPr>
              <a:xfrm>
                <a:off x="7715272" y="2500306"/>
                <a:ext cx="642942" cy="21431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dirty="0">
                    <a:solidFill>
                      <a:schemeClr val="tx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channels</a:t>
                </a:r>
                <a:endParaRPr lang="ko-KR" altLang="en-US" sz="900" dirty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45" name="직사각형 244"/>
              <p:cNvSpPr/>
              <p:nvPr/>
            </p:nvSpPr>
            <p:spPr>
              <a:xfrm>
                <a:off x="8501090" y="2500306"/>
                <a:ext cx="571504" cy="21431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dirty="0" err="1">
                    <a:solidFill>
                      <a:schemeClr val="tx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charset</a:t>
                </a:r>
                <a:endParaRPr lang="ko-KR" altLang="en-US" sz="900" dirty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46" name="직사각형 245"/>
              <p:cNvSpPr/>
              <p:nvPr/>
            </p:nvSpPr>
            <p:spPr>
              <a:xfrm>
                <a:off x="7715272" y="2857496"/>
                <a:ext cx="642942" cy="21431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dirty="0" err="1">
                    <a:solidFill>
                      <a:schemeClr val="tx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spi</a:t>
                </a:r>
                <a:endParaRPr lang="ko-KR" altLang="en-US" sz="900" dirty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48" name="직사각형 247"/>
              <p:cNvSpPr/>
              <p:nvPr/>
            </p:nvSpPr>
            <p:spPr>
              <a:xfrm>
                <a:off x="8501090" y="2857496"/>
                <a:ext cx="571504" cy="21431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dirty="0" err="1">
                    <a:solidFill>
                      <a:schemeClr val="tx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spi</a:t>
                </a:r>
                <a:endParaRPr lang="ko-KR" altLang="en-US" sz="900" dirty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cxnSp>
            <p:nvCxnSpPr>
              <p:cNvPr id="250" name="직선 연결선 249"/>
              <p:cNvCxnSpPr>
                <a:stCxn id="243" idx="2"/>
                <a:endCxn id="246" idx="0"/>
              </p:cNvCxnSpPr>
              <p:nvPr/>
            </p:nvCxnSpPr>
            <p:spPr>
              <a:xfrm rot="5400000">
                <a:off x="7965305" y="2786058"/>
                <a:ext cx="14287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직선 연결선 250"/>
              <p:cNvCxnSpPr/>
              <p:nvPr/>
            </p:nvCxnSpPr>
            <p:spPr>
              <a:xfrm rot="5400000">
                <a:off x="8715404" y="2786058"/>
                <a:ext cx="14287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직선 연결선 252"/>
              <p:cNvCxnSpPr/>
              <p:nvPr/>
            </p:nvCxnSpPr>
            <p:spPr>
              <a:xfrm rot="5400000">
                <a:off x="7955780" y="2393149"/>
                <a:ext cx="21431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직선 연결선 266"/>
              <p:cNvCxnSpPr/>
              <p:nvPr/>
            </p:nvCxnSpPr>
            <p:spPr>
              <a:xfrm rot="5400000">
                <a:off x="8679685" y="2393149"/>
                <a:ext cx="21431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직선 연결선 268"/>
              <p:cNvCxnSpPr/>
              <p:nvPr/>
            </p:nvCxnSpPr>
            <p:spPr>
              <a:xfrm>
                <a:off x="8072462" y="2285992"/>
                <a:ext cx="71438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1" name="그룹 270"/>
            <p:cNvGrpSpPr/>
            <p:nvPr/>
          </p:nvGrpSpPr>
          <p:grpSpPr>
            <a:xfrm>
              <a:off x="507698" y="4201890"/>
              <a:ext cx="3714776" cy="357190"/>
              <a:chOff x="5072066" y="3286124"/>
              <a:chExt cx="3714776" cy="357190"/>
            </a:xfrm>
          </p:grpSpPr>
          <p:sp>
            <p:nvSpPr>
              <p:cNvPr id="273" name="직사각형 272"/>
              <p:cNvSpPr/>
              <p:nvPr/>
            </p:nvSpPr>
            <p:spPr>
              <a:xfrm>
                <a:off x="5072066" y="3429000"/>
                <a:ext cx="785818" cy="21431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dirty="0">
                    <a:solidFill>
                      <a:schemeClr val="tx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annotation</a:t>
                </a:r>
                <a:endParaRPr lang="ko-KR" altLang="en-US" sz="900" dirty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74" name="직사각형 273"/>
              <p:cNvSpPr/>
              <p:nvPr/>
            </p:nvSpPr>
            <p:spPr>
              <a:xfrm>
                <a:off x="5929322" y="3429000"/>
                <a:ext cx="785818" cy="21431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dirty="0">
                    <a:solidFill>
                      <a:schemeClr val="tx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instrument</a:t>
                </a:r>
                <a:endParaRPr lang="ko-KR" altLang="en-US" sz="900" dirty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75" name="직사각형 274"/>
              <p:cNvSpPr/>
              <p:nvPr/>
            </p:nvSpPr>
            <p:spPr>
              <a:xfrm>
                <a:off x="6786578" y="3429000"/>
                <a:ext cx="857256" cy="21431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dirty="0">
                    <a:solidFill>
                      <a:schemeClr val="tx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management</a:t>
                </a:r>
                <a:endParaRPr lang="ko-KR" altLang="en-US" sz="900" dirty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76" name="직사각형 275"/>
              <p:cNvSpPr/>
              <p:nvPr/>
            </p:nvSpPr>
            <p:spPr>
              <a:xfrm>
                <a:off x="7715272" y="3429000"/>
                <a:ext cx="428628" cy="21431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dirty="0">
                    <a:solidFill>
                      <a:schemeClr val="tx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ref</a:t>
                </a:r>
                <a:endParaRPr lang="ko-KR" altLang="en-US" sz="900" dirty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77" name="직사각형 276"/>
              <p:cNvSpPr/>
              <p:nvPr/>
            </p:nvSpPr>
            <p:spPr>
              <a:xfrm>
                <a:off x="8215338" y="3429000"/>
                <a:ext cx="571504" cy="21431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dirty="0">
                    <a:solidFill>
                      <a:schemeClr val="tx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reflect</a:t>
                </a:r>
                <a:endParaRPr lang="ko-KR" altLang="en-US" sz="900" dirty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cxnSp>
            <p:nvCxnSpPr>
              <p:cNvPr id="278" name="직선 연결선 277"/>
              <p:cNvCxnSpPr/>
              <p:nvPr/>
            </p:nvCxnSpPr>
            <p:spPr>
              <a:xfrm rot="5400000">
                <a:off x="5429256" y="3357562"/>
                <a:ext cx="14287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직선 연결선 278"/>
              <p:cNvCxnSpPr/>
              <p:nvPr/>
            </p:nvCxnSpPr>
            <p:spPr>
              <a:xfrm rot="5400000">
                <a:off x="6215074" y="3357562"/>
                <a:ext cx="14287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직선 연결선 279"/>
              <p:cNvCxnSpPr/>
              <p:nvPr/>
            </p:nvCxnSpPr>
            <p:spPr>
              <a:xfrm rot="5400000">
                <a:off x="7143768" y="3357562"/>
                <a:ext cx="14287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직선 연결선 280"/>
              <p:cNvCxnSpPr/>
              <p:nvPr/>
            </p:nvCxnSpPr>
            <p:spPr>
              <a:xfrm rot="5400000">
                <a:off x="7858147" y="3357562"/>
                <a:ext cx="14287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직선 연결선 281"/>
              <p:cNvCxnSpPr/>
              <p:nvPr/>
            </p:nvCxnSpPr>
            <p:spPr>
              <a:xfrm rot="5400000">
                <a:off x="8429652" y="3357562"/>
                <a:ext cx="14287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직선 연결선 282"/>
              <p:cNvCxnSpPr/>
              <p:nvPr/>
            </p:nvCxnSpPr>
            <p:spPr>
              <a:xfrm>
                <a:off x="5500694" y="3286124"/>
                <a:ext cx="300039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4" name="그룹 283"/>
            <p:cNvGrpSpPr/>
            <p:nvPr/>
          </p:nvGrpSpPr>
          <p:grpSpPr>
            <a:xfrm>
              <a:off x="4910926" y="4250119"/>
              <a:ext cx="2214578" cy="357190"/>
              <a:chOff x="2285984" y="3857628"/>
              <a:chExt cx="2214578" cy="357190"/>
            </a:xfrm>
          </p:grpSpPr>
          <p:sp>
            <p:nvSpPr>
              <p:cNvPr id="285" name="직사각형 284"/>
              <p:cNvSpPr/>
              <p:nvPr/>
            </p:nvSpPr>
            <p:spPr>
              <a:xfrm>
                <a:off x="2285984" y="4000504"/>
                <a:ext cx="428628" cy="21431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dirty="0" err="1">
                    <a:solidFill>
                      <a:schemeClr val="tx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acl</a:t>
                </a:r>
                <a:endParaRPr lang="ko-KR" altLang="en-US" sz="900" dirty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86" name="직사각형 285"/>
              <p:cNvSpPr/>
              <p:nvPr/>
            </p:nvSpPr>
            <p:spPr>
              <a:xfrm>
                <a:off x="3786182" y="4000504"/>
                <a:ext cx="714380" cy="21431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dirty="0">
                    <a:solidFill>
                      <a:schemeClr val="tx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interfaces</a:t>
                </a:r>
                <a:endParaRPr lang="ko-KR" altLang="en-US" sz="900" dirty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87" name="직사각형 286"/>
              <p:cNvSpPr/>
              <p:nvPr/>
            </p:nvSpPr>
            <p:spPr>
              <a:xfrm>
                <a:off x="2786050" y="4000504"/>
                <a:ext cx="428628" cy="21431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dirty="0">
                    <a:solidFill>
                      <a:schemeClr val="tx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cert</a:t>
                </a:r>
                <a:endParaRPr lang="ko-KR" altLang="en-US" sz="900" dirty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88" name="직사각형 287"/>
              <p:cNvSpPr/>
              <p:nvPr/>
            </p:nvSpPr>
            <p:spPr>
              <a:xfrm>
                <a:off x="3286116" y="4000504"/>
                <a:ext cx="428628" cy="21431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dirty="0">
                    <a:solidFill>
                      <a:schemeClr val="tx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spec</a:t>
                </a:r>
                <a:endParaRPr lang="ko-KR" altLang="en-US" sz="900" dirty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cxnSp>
            <p:nvCxnSpPr>
              <p:cNvPr id="289" name="직선 연결선 288"/>
              <p:cNvCxnSpPr/>
              <p:nvPr/>
            </p:nvCxnSpPr>
            <p:spPr>
              <a:xfrm rot="5400000">
                <a:off x="2428860" y="3929066"/>
                <a:ext cx="14287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직선 연결선 289"/>
              <p:cNvCxnSpPr/>
              <p:nvPr/>
            </p:nvCxnSpPr>
            <p:spPr>
              <a:xfrm rot="5400000">
                <a:off x="2928926" y="3929066"/>
                <a:ext cx="14287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1" name="직선 연결선 290"/>
              <p:cNvCxnSpPr/>
              <p:nvPr/>
            </p:nvCxnSpPr>
            <p:spPr>
              <a:xfrm rot="5400000">
                <a:off x="3428992" y="3929066"/>
                <a:ext cx="14287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2" name="직선 연결선 291"/>
              <p:cNvCxnSpPr/>
              <p:nvPr/>
            </p:nvCxnSpPr>
            <p:spPr>
              <a:xfrm rot="5400000">
                <a:off x="4071933" y="3929066"/>
                <a:ext cx="14287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직선 연결선 292"/>
              <p:cNvCxnSpPr/>
              <p:nvPr/>
            </p:nvCxnSpPr>
            <p:spPr>
              <a:xfrm>
                <a:off x="2500298" y="3857628"/>
                <a:ext cx="164307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4" name="그룹 293"/>
            <p:cNvGrpSpPr/>
            <p:nvPr/>
          </p:nvGrpSpPr>
          <p:grpSpPr>
            <a:xfrm>
              <a:off x="766952" y="5197441"/>
              <a:ext cx="4357718" cy="857256"/>
              <a:chOff x="4071934" y="5429264"/>
              <a:chExt cx="4143404" cy="857256"/>
            </a:xfrm>
          </p:grpSpPr>
          <p:sp>
            <p:nvSpPr>
              <p:cNvPr id="295" name="직사각형 294"/>
              <p:cNvSpPr/>
              <p:nvPr/>
            </p:nvSpPr>
            <p:spPr>
              <a:xfrm>
                <a:off x="4214810" y="5572140"/>
                <a:ext cx="785818" cy="21431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dirty="0">
                    <a:solidFill>
                      <a:schemeClr val="tx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concurrent</a:t>
                </a:r>
                <a:endParaRPr lang="ko-KR" altLang="en-US" sz="900" dirty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96" name="직사각형 295"/>
              <p:cNvSpPr/>
              <p:nvPr/>
            </p:nvSpPr>
            <p:spPr>
              <a:xfrm>
                <a:off x="5072066" y="5572140"/>
                <a:ext cx="428628" cy="21431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dirty="0">
                    <a:solidFill>
                      <a:schemeClr val="tx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jar</a:t>
                </a:r>
                <a:endParaRPr lang="ko-KR" altLang="en-US" sz="900" dirty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97" name="직사각형 296"/>
              <p:cNvSpPr/>
              <p:nvPr/>
            </p:nvSpPr>
            <p:spPr>
              <a:xfrm>
                <a:off x="5572132" y="5572140"/>
                <a:ext cx="571504" cy="21431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dirty="0">
                    <a:solidFill>
                      <a:schemeClr val="tx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logging</a:t>
                </a:r>
                <a:endParaRPr lang="ko-KR" altLang="en-US" sz="900" dirty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98" name="직사각형 297"/>
              <p:cNvSpPr/>
              <p:nvPr/>
            </p:nvSpPr>
            <p:spPr>
              <a:xfrm>
                <a:off x="6215074" y="5572140"/>
                <a:ext cx="571504" cy="21431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dirty="0" err="1">
                    <a:solidFill>
                      <a:schemeClr val="tx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prefs</a:t>
                </a:r>
                <a:endParaRPr lang="ko-KR" altLang="en-US" sz="900" dirty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299" name="직사각형 298"/>
              <p:cNvSpPr/>
              <p:nvPr/>
            </p:nvSpPr>
            <p:spPr>
              <a:xfrm>
                <a:off x="6858016" y="5572140"/>
                <a:ext cx="500066" cy="21431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dirty="0" err="1">
                    <a:solidFill>
                      <a:schemeClr val="tx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regex</a:t>
                </a:r>
                <a:endParaRPr lang="ko-KR" altLang="en-US" sz="900" dirty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300" name="직사각형 299"/>
              <p:cNvSpPr/>
              <p:nvPr/>
            </p:nvSpPr>
            <p:spPr>
              <a:xfrm>
                <a:off x="7429520" y="5572140"/>
                <a:ext cx="357190" cy="21431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dirty="0" err="1">
                    <a:solidFill>
                      <a:schemeClr val="tx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spi</a:t>
                </a:r>
                <a:endParaRPr lang="ko-KR" altLang="en-US" sz="900" dirty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301" name="직사각형 300"/>
              <p:cNvSpPr/>
              <p:nvPr/>
            </p:nvSpPr>
            <p:spPr>
              <a:xfrm>
                <a:off x="7858148" y="5572140"/>
                <a:ext cx="357190" cy="21431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dirty="0">
                    <a:solidFill>
                      <a:schemeClr val="tx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zip</a:t>
                </a:r>
                <a:endParaRPr lang="ko-KR" altLang="en-US" sz="900" dirty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302" name="직사각형 301"/>
              <p:cNvSpPr/>
              <p:nvPr/>
            </p:nvSpPr>
            <p:spPr>
              <a:xfrm>
                <a:off x="4071934" y="6072206"/>
                <a:ext cx="535785" cy="21431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dirty="0">
                    <a:solidFill>
                      <a:schemeClr val="tx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atomic</a:t>
                </a:r>
                <a:endParaRPr lang="ko-KR" altLang="en-US" sz="900" dirty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303" name="직사각형 302"/>
              <p:cNvSpPr/>
              <p:nvPr/>
            </p:nvSpPr>
            <p:spPr>
              <a:xfrm>
                <a:off x="4714877" y="6072206"/>
                <a:ext cx="473421" cy="21431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dirty="0">
                    <a:solidFill>
                      <a:schemeClr val="tx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locks</a:t>
                </a:r>
                <a:endParaRPr lang="ko-KR" altLang="en-US" sz="900" dirty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cxnSp>
            <p:nvCxnSpPr>
              <p:cNvPr id="304" name="직선 연결선 303"/>
              <p:cNvCxnSpPr>
                <a:endCxn id="302" idx="0"/>
              </p:cNvCxnSpPr>
              <p:nvPr/>
            </p:nvCxnSpPr>
            <p:spPr>
              <a:xfrm>
                <a:off x="4339177" y="5929330"/>
                <a:ext cx="711" cy="1428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직선 연결선 304"/>
              <p:cNvCxnSpPr/>
              <p:nvPr/>
            </p:nvCxnSpPr>
            <p:spPr>
              <a:xfrm rot="5400000">
                <a:off x="4929190" y="6000768"/>
                <a:ext cx="14287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직선 연결선 305"/>
              <p:cNvCxnSpPr>
                <a:cxnSpLocks/>
              </p:cNvCxnSpPr>
              <p:nvPr/>
            </p:nvCxnSpPr>
            <p:spPr>
              <a:xfrm>
                <a:off x="4339177" y="5929330"/>
                <a:ext cx="66145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직선 연결선 306"/>
              <p:cNvCxnSpPr>
                <a:stCxn id="295" idx="2"/>
              </p:cNvCxnSpPr>
              <p:nvPr/>
            </p:nvCxnSpPr>
            <p:spPr>
              <a:xfrm>
                <a:off x="4607719" y="5786454"/>
                <a:ext cx="0" cy="1428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직선 연결선 307"/>
              <p:cNvCxnSpPr/>
              <p:nvPr/>
            </p:nvCxnSpPr>
            <p:spPr>
              <a:xfrm rot="5400000">
                <a:off x="4572000" y="5500702"/>
                <a:ext cx="14287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직선 연결선 308"/>
              <p:cNvCxnSpPr/>
              <p:nvPr/>
            </p:nvCxnSpPr>
            <p:spPr>
              <a:xfrm rot="5400000">
                <a:off x="5214942" y="5500702"/>
                <a:ext cx="14287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직선 연결선 309"/>
              <p:cNvCxnSpPr/>
              <p:nvPr/>
            </p:nvCxnSpPr>
            <p:spPr>
              <a:xfrm rot="5400000">
                <a:off x="5786446" y="5500702"/>
                <a:ext cx="14287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직선 연결선 310"/>
              <p:cNvCxnSpPr/>
              <p:nvPr/>
            </p:nvCxnSpPr>
            <p:spPr>
              <a:xfrm rot="5400000">
                <a:off x="6429388" y="5500702"/>
                <a:ext cx="14287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직선 연결선 311"/>
              <p:cNvCxnSpPr/>
              <p:nvPr/>
            </p:nvCxnSpPr>
            <p:spPr>
              <a:xfrm rot="5400000">
                <a:off x="7000892" y="5500702"/>
                <a:ext cx="14287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직선 연결선 312"/>
              <p:cNvCxnSpPr/>
              <p:nvPr/>
            </p:nvCxnSpPr>
            <p:spPr>
              <a:xfrm rot="5400000">
                <a:off x="7500958" y="5500702"/>
                <a:ext cx="14287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직선 연결선 313"/>
              <p:cNvCxnSpPr/>
              <p:nvPr/>
            </p:nvCxnSpPr>
            <p:spPr>
              <a:xfrm rot="5400000">
                <a:off x="8001023" y="5500702"/>
                <a:ext cx="14287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직선 연결선 314"/>
              <p:cNvCxnSpPr/>
              <p:nvPr/>
            </p:nvCxnSpPr>
            <p:spPr>
              <a:xfrm>
                <a:off x="4643438" y="5429264"/>
                <a:ext cx="342902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6" name="직선 연결선 315"/>
            <p:cNvCxnSpPr>
              <a:stCxn id="159" idx="2"/>
            </p:cNvCxnSpPr>
            <p:nvPr/>
          </p:nvCxnSpPr>
          <p:spPr>
            <a:xfrm>
              <a:off x="3440039" y="1986642"/>
              <a:ext cx="3187" cy="5253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직선 연결선 316"/>
            <p:cNvCxnSpPr>
              <a:cxnSpLocks/>
            </p:cNvCxnSpPr>
            <p:nvPr/>
          </p:nvCxnSpPr>
          <p:spPr>
            <a:xfrm>
              <a:off x="3429443" y="2511990"/>
              <a:ext cx="21736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직선 연결선 317"/>
            <p:cNvCxnSpPr/>
            <p:nvPr/>
          </p:nvCxnSpPr>
          <p:spPr>
            <a:xfrm>
              <a:off x="5603103" y="2511990"/>
              <a:ext cx="0" cy="14509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직선 연결선 318"/>
            <p:cNvCxnSpPr>
              <a:stCxn id="164" idx="2"/>
            </p:cNvCxnSpPr>
            <p:nvPr/>
          </p:nvCxnSpPr>
          <p:spPr>
            <a:xfrm rot="5400000">
              <a:off x="5306685" y="2190519"/>
              <a:ext cx="35719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직선 연결선 319"/>
            <p:cNvCxnSpPr/>
            <p:nvPr/>
          </p:nvCxnSpPr>
          <p:spPr>
            <a:xfrm>
              <a:off x="5484140" y="2369114"/>
              <a:ext cx="9264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직선 연결선 320"/>
            <p:cNvCxnSpPr/>
            <p:nvPr/>
          </p:nvCxnSpPr>
          <p:spPr>
            <a:xfrm rot="5400000">
              <a:off x="6124802" y="2654866"/>
              <a:ext cx="5715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직선 연결선 321"/>
            <p:cNvCxnSpPr>
              <a:cxnSpLocks/>
              <a:stCxn id="165" idx="2"/>
            </p:cNvCxnSpPr>
            <p:nvPr/>
          </p:nvCxnSpPr>
          <p:spPr>
            <a:xfrm>
              <a:off x="7915209" y="2001114"/>
              <a:ext cx="18539" cy="34107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3" name="그룹 322"/>
            <p:cNvGrpSpPr/>
            <p:nvPr/>
          </p:nvGrpSpPr>
          <p:grpSpPr>
            <a:xfrm>
              <a:off x="5126950" y="5692534"/>
              <a:ext cx="2714644" cy="357191"/>
              <a:chOff x="5929322" y="4000503"/>
              <a:chExt cx="2714644" cy="357191"/>
            </a:xfrm>
          </p:grpSpPr>
          <p:sp>
            <p:nvSpPr>
              <p:cNvPr id="324" name="직사각형 323"/>
              <p:cNvSpPr/>
              <p:nvPr/>
            </p:nvSpPr>
            <p:spPr>
              <a:xfrm>
                <a:off x="5929322" y="4143380"/>
                <a:ext cx="785818" cy="21431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dirty="0">
                    <a:solidFill>
                      <a:schemeClr val="tx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activation</a:t>
                </a:r>
                <a:endParaRPr lang="ko-KR" altLang="en-US" sz="900" dirty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325" name="직사각형 324"/>
              <p:cNvSpPr/>
              <p:nvPr/>
            </p:nvSpPr>
            <p:spPr>
              <a:xfrm>
                <a:off x="6786578" y="4143380"/>
                <a:ext cx="428628" cy="21431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dirty="0" err="1">
                    <a:solidFill>
                      <a:schemeClr val="tx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dgc</a:t>
                </a:r>
                <a:endParaRPr lang="ko-KR" altLang="en-US" sz="900" dirty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326" name="직사각형 325"/>
              <p:cNvSpPr/>
              <p:nvPr/>
            </p:nvSpPr>
            <p:spPr>
              <a:xfrm>
                <a:off x="7286644" y="4143380"/>
                <a:ext cx="642942" cy="21431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dirty="0">
                    <a:solidFill>
                      <a:schemeClr val="tx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registry</a:t>
                </a:r>
                <a:endParaRPr lang="ko-KR" altLang="en-US" sz="900" dirty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sp>
            <p:nvSpPr>
              <p:cNvPr id="327" name="직사각형 326"/>
              <p:cNvSpPr/>
              <p:nvPr/>
            </p:nvSpPr>
            <p:spPr>
              <a:xfrm>
                <a:off x="8001024" y="4143380"/>
                <a:ext cx="642942" cy="21431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3175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900" dirty="0">
                    <a:solidFill>
                      <a:schemeClr val="tx1"/>
                    </a:solidFill>
                    <a:latin typeface="Arial Unicode MS" pitchFamily="50" charset="-127"/>
                    <a:ea typeface="Arial Unicode MS" pitchFamily="50" charset="-127"/>
                    <a:cs typeface="Arial Unicode MS" pitchFamily="50" charset="-127"/>
                  </a:rPr>
                  <a:t>server</a:t>
                </a:r>
                <a:endParaRPr lang="ko-KR" altLang="en-US" sz="900" dirty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endParaRPr>
              </a:p>
            </p:txBody>
          </p:sp>
          <p:cxnSp>
            <p:nvCxnSpPr>
              <p:cNvPr id="328" name="직선 연결선 327"/>
              <p:cNvCxnSpPr/>
              <p:nvPr/>
            </p:nvCxnSpPr>
            <p:spPr>
              <a:xfrm rot="5400000">
                <a:off x="6215074" y="4071941"/>
                <a:ext cx="14287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직선 연결선 328"/>
              <p:cNvCxnSpPr/>
              <p:nvPr/>
            </p:nvCxnSpPr>
            <p:spPr>
              <a:xfrm rot="5400000">
                <a:off x="6929454" y="4071942"/>
                <a:ext cx="14287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직선 연결선 329"/>
              <p:cNvCxnSpPr/>
              <p:nvPr/>
            </p:nvCxnSpPr>
            <p:spPr>
              <a:xfrm rot="5400000">
                <a:off x="7500958" y="4071942"/>
                <a:ext cx="14287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직선 연결선 330"/>
              <p:cNvCxnSpPr/>
              <p:nvPr/>
            </p:nvCxnSpPr>
            <p:spPr>
              <a:xfrm rot="5400000">
                <a:off x="8215337" y="4071942"/>
                <a:ext cx="14287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직선 연결선 331"/>
              <p:cNvCxnSpPr/>
              <p:nvPr/>
            </p:nvCxnSpPr>
            <p:spPr>
              <a:xfrm>
                <a:off x="6286512" y="4000504"/>
                <a:ext cx="200026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3" name="직선 연결선 332"/>
            <p:cNvCxnSpPr>
              <a:cxnSpLocks/>
            </p:cNvCxnSpPr>
            <p:nvPr/>
          </p:nvCxnSpPr>
          <p:spPr>
            <a:xfrm>
              <a:off x="6555710" y="5411829"/>
              <a:ext cx="0" cy="2807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직선 연결선 333"/>
            <p:cNvCxnSpPr>
              <a:stCxn id="171" idx="2"/>
            </p:cNvCxnSpPr>
            <p:nvPr/>
          </p:nvCxnSpPr>
          <p:spPr>
            <a:xfrm flipH="1">
              <a:off x="6815807" y="2023335"/>
              <a:ext cx="1169" cy="3178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직선 연결선 334"/>
            <p:cNvCxnSpPr>
              <a:cxnSpLocks/>
            </p:cNvCxnSpPr>
            <p:nvPr/>
          </p:nvCxnSpPr>
          <p:spPr>
            <a:xfrm flipV="1">
              <a:off x="6815807" y="2341210"/>
              <a:ext cx="299494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직선 연결선 335"/>
            <p:cNvCxnSpPr>
              <a:cxnSpLocks/>
            </p:cNvCxnSpPr>
            <p:nvPr/>
          </p:nvCxnSpPr>
          <p:spPr>
            <a:xfrm flipH="1">
              <a:off x="7116470" y="2341210"/>
              <a:ext cx="8464" cy="16370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직선 연결선 336"/>
            <p:cNvCxnSpPr>
              <a:cxnSpLocks/>
            </p:cNvCxnSpPr>
            <p:nvPr/>
          </p:nvCxnSpPr>
          <p:spPr>
            <a:xfrm flipH="1">
              <a:off x="6124577" y="3985941"/>
              <a:ext cx="1002637" cy="4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직선 연결선 337"/>
            <p:cNvCxnSpPr/>
            <p:nvPr/>
          </p:nvCxnSpPr>
          <p:spPr>
            <a:xfrm flipH="1">
              <a:off x="6116119" y="3986410"/>
              <a:ext cx="2912" cy="2632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직선 연결선 338"/>
            <p:cNvCxnSpPr/>
            <p:nvPr/>
          </p:nvCxnSpPr>
          <p:spPr>
            <a:xfrm rot="5400000">
              <a:off x="7803594" y="1690453"/>
              <a:ext cx="214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직선 연결선 339"/>
            <p:cNvCxnSpPr/>
            <p:nvPr/>
          </p:nvCxnSpPr>
          <p:spPr>
            <a:xfrm rot="5400000">
              <a:off x="7303529" y="1690453"/>
              <a:ext cx="214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직선 연결선 340"/>
            <p:cNvCxnSpPr/>
            <p:nvPr/>
          </p:nvCxnSpPr>
          <p:spPr>
            <a:xfrm rot="5400000">
              <a:off x="6687958" y="1701865"/>
              <a:ext cx="214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직선 연결선 341"/>
            <p:cNvCxnSpPr/>
            <p:nvPr/>
          </p:nvCxnSpPr>
          <p:spPr>
            <a:xfrm rot="5400000">
              <a:off x="5378123" y="1690453"/>
              <a:ext cx="214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직선 연결선 342"/>
            <p:cNvCxnSpPr/>
            <p:nvPr/>
          </p:nvCxnSpPr>
          <p:spPr>
            <a:xfrm rot="5400000">
              <a:off x="4875777" y="1690453"/>
              <a:ext cx="214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직선 연결선 343"/>
            <p:cNvCxnSpPr/>
            <p:nvPr/>
          </p:nvCxnSpPr>
          <p:spPr>
            <a:xfrm rot="5400000">
              <a:off x="3867665" y="1690453"/>
              <a:ext cx="214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직선 연결선 344"/>
            <p:cNvCxnSpPr/>
            <p:nvPr/>
          </p:nvCxnSpPr>
          <p:spPr>
            <a:xfrm rot="5400000">
              <a:off x="3322286" y="1690453"/>
              <a:ext cx="214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직선 연결선 345"/>
            <p:cNvCxnSpPr/>
            <p:nvPr/>
          </p:nvCxnSpPr>
          <p:spPr>
            <a:xfrm rot="5400000">
              <a:off x="2802935" y="1690453"/>
              <a:ext cx="214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직선 연결선 346"/>
            <p:cNvCxnSpPr/>
            <p:nvPr/>
          </p:nvCxnSpPr>
          <p:spPr>
            <a:xfrm rot="5400000">
              <a:off x="2231431" y="1690453"/>
              <a:ext cx="214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직선 연결선 347"/>
            <p:cNvCxnSpPr/>
            <p:nvPr/>
          </p:nvCxnSpPr>
          <p:spPr>
            <a:xfrm rot="5400000">
              <a:off x="1659927" y="1690453"/>
              <a:ext cx="214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직선 연결선 348"/>
            <p:cNvCxnSpPr/>
            <p:nvPr/>
          </p:nvCxnSpPr>
          <p:spPr>
            <a:xfrm rot="5400000">
              <a:off x="945547" y="1690453"/>
              <a:ext cx="214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직선 연결선 349"/>
            <p:cNvCxnSpPr/>
            <p:nvPr/>
          </p:nvCxnSpPr>
          <p:spPr>
            <a:xfrm>
              <a:off x="1052704" y="1583296"/>
              <a:ext cx="73581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직선 연결선 350"/>
            <p:cNvCxnSpPr>
              <a:stCxn id="153" idx="2"/>
            </p:cNvCxnSpPr>
            <p:nvPr/>
          </p:nvCxnSpPr>
          <p:spPr>
            <a:xfrm rot="5400000">
              <a:off x="4410290" y="1511858"/>
              <a:ext cx="14287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직선 연결선 351"/>
            <p:cNvCxnSpPr/>
            <p:nvPr/>
          </p:nvCxnSpPr>
          <p:spPr>
            <a:xfrm rot="5400000">
              <a:off x="1302737" y="2476271"/>
              <a:ext cx="92869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3" name="직사각형 352">
              <a:extLst>
                <a:ext uri="{FF2B5EF4-FFF2-40B4-BE49-F238E27FC236}">
                  <a16:creationId xmlns:a16="http://schemas.microsoft.com/office/drawing/2014/main" xmlns="" id="{9C2E86D1-1F49-4CDF-88F5-1D4025374075}"/>
                </a:ext>
              </a:extLst>
            </p:cNvPr>
            <p:cNvSpPr/>
            <p:nvPr/>
          </p:nvSpPr>
          <p:spPr>
            <a:xfrm>
              <a:off x="683560" y="1786800"/>
              <a:ext cx="714380" cy="21431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applet</a:t>
              </a:r>
              <a:endParaRPr lang="ko-KR" altLang="en-US" sz="900" dirty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cxnSp>
          <p:nvCxnSpPr>
            <p:cNvPr id="354" name="직선 연결선 353">
              <a:extLst>
                <a:ext uri="{FF2B5EF4-FFF2-40B4-BE49-F238E27FC236}">
                  <a16:creationId xmlns:a16="http://schemas.microsoft.com/office/drawing/2014/main" xmlns="" id="{451E64D0-0B13-4E5F-A30B-8E606FD87609}"/>
                </a:ext>
              </a:extLst>
            </p:cNvPr>
            <p:cNvCxnSpPr>
              <a:stCxn id="179" idx="2"/>
              <a:endCxn id="190" idx="0"/>
            </p:cNvCxnSpPr>
            <p:nvPr/>
          </p:nvCxnSpPr>
          <p:spPr>
            <a:xfrm>
              <a:off x="4984644" y="2011923"/>
              <a:ext cx="1213" cy="1968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직선 연결선 354">
              <a:extLst>
                <a:ext uri="{FF2B5EF4-FFF2-40B4-BE49-F238E27FC236}">
                  <a16:creationId xmlns:a16="http://schemas.microsoft.com/office/drawing/2014/main" xmlns="" id="{726B2356-3D34-480E-871F-442931F6F89A}"/>
                </a:ext>
              </a:extLst>
            </p:cNvPr>
            <p:cNvCxnSpPr>
              <a:cxnSpLocks/>
              <a:stCxn id="182" idx="2"/>
            </p:cNvCxnSpPr>
            <p:nvPr/>
          </p:nvCxnSpPr>
          <p:spPr>
            <a:xfrm>
              <a:off x="7438444" y="2011923"/>
              <a:ext cx="0" cy="29591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직선 연결선 355">
              <a:extLst>
                <a:ext uri="{FF2B5EF4-FFF2-40B4-BE49-F238E27FC236}">
                  <a16:creationId xmlns:a16="http://schemas.microsoft.com/office/drawing/2014/main" xmlns="" id="{C315AD5A-093F-4D0E-9186-5104334A9A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29745" y="4962986"/>
              <a:ext cx="4408699" cy="81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7" name="모서리가 둥근 사각형 설명선 356"/>
            <p:cNvSpPr/>
            <p:nvPr/>
          </p:nvSpPr>
          <p:spPr>
            <a:xfrm>
              <a:off x="5846818" y="1038910"/>
              <a:ext cx="778050" cy="398334"/>
            </a:xfrm>
            <a:prstGeom prst="wedgeRoundRectCallout">
              <a:avLst>
                <a:gd name="adj1" fmla="val -53048"/>
                <a:gd name="adj2" fmla="val 113341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 err="1" smtClean="0">
                  <a:solidFill>
                    <a:schemeClr val="tx1"/>
                  </a:solidFill>
                </a:rPr>
                <a:t>java.base</a:t>
              </a:r>
              <a:r>
                <a:rPr lang="en-US" altLang="ko-KR" sz="1000" dirty="0" smtClean="0">
                  <a:solidFill>
                    <a:schemeClr val="tx1"/>
                  </a:solidFill>
                </a:rPr>
                <a:t> </a:t>
              </a:r>
              <a:r>
                <a:rPr lang="ko-KR" altLang="en-US" sz="1000" dirty="0" smtClean="0">
                  <a:solidFill>
                    <a:schemeClr val="tx1"/>
                  </a:solidFill>
                </a:rPr>
                <a:t>모듈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58" name="모서리가 둥근 사각형 설명선 357"/>
            <p:cNvSpPr/>
            <p:nvPr/>
          </p:nvSpPr>
          <p:spPr>
            <a:xfrm>
              <a:off x="8403788" y="2312823"/>
              <a:ext cx="734872" cy="398334"/>
            </a:xfrm>
            <a:prstGeom prst="wedgeRoundRectCallout">
              <a:avLst>
                <a:gd name="adj1" fmla="val -36941"/>
                <a:gd name="adj2" fmla="val -94646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 err="1" smtClean="0">
                  <a:solidFill>
                    <a:schemeClr val="tx1"/>
                  </a:solidFill>
                </a:rPr>
                <a:t>java.sql</a:t>
              </a:r>
              <a:endParaRPr lang="en-US" altLang="ko-KR" sz="10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000" dirty="0" smtClean="0">
                  <a:solidFill>
                    <a:schemeClr val="tx1"/>
                  </a:solidFill>
                </a:rPr>
                <a:t>모듈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59" name="모서리가 둥근 사각형 설명선 358"/>
            <p:cNvSpPr/>
            <p:nvPr/>
          </p:nvSpPr>
          <p:spPr>
            <a:xfrm>
              <a:off x="7380560" y="1061321"/>
              <a:ext cx="778050" cy="398334"/>
            </a:xfrm>
            <a:prstGeom prst="wedgeRoundRectCallout">
              <a:avLst>
                <a:gd name="adj1" fmla="val 30560"/>
                <a:gd name="adj2" fmla="val 104097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 err="1" smtClean="0">
                  <a:solidFill>
                    <a:schemeClr val="tx1"/>
                  </a:solidFill>
                </a:rPr>
                <a:t>java.rmi</a:t>
              </a:r>
              <a:r>
                <a:rPr lang="en-US" altLang="ko-KR" sz="1000" dirty="0" smtClean="0">
                  <a:solidFill>
                    <a:schemeClr val="tx1"/>
                  </a:solidFill>
                </a:rPr>
                <a:t> </a:t>
              </a:r>
              <a:r>
                <a:rPr lang="ko-KR" altLang="en-US" sz="1000" dirty="0" smtClean="0">
                  <a:solidFill>
                    <a:schemeClr val="tx1"/>
                  </a:solidFill>
                </a:rPr>
                <a:t>모듈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360" name="모서리가 둥근 사각형 설명선 359"/>
            <p:cNvSpPr/>
            <p:nvPr/>
          </p:nvSpPr>
          <p:spPr>
            <a:xfrm>
              <a:off x="368428" y="1078862"/>
              <a:ext cx="942098" cy="398334"/>
            </a:xfrm>
            <a:prstGeom prst="wedgeRoundRectCallout">
              <a:avLst>
                <a:gd name="adj1" fmla="val -2662"/>
                <a:gd name="adj2" fmla="val 105638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00" dirty="0" err="1" smtClean="0">
                  <a:solidFill>
                    <a:schemeClr val="tx1"/>
                  </a:solidFill>
                </a:rPr>
                <a:t>java.desktop</a:t>
              </a:r>
              <a:endParaRPr lang="en-US" altLang="ko-KR" sz="10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ko-KR" altLang="en-US" sz="1000" dirty="0" smtClean="0">
                  <a:solidFill>
                    <a:schemeClr val="tx1"/>
                  </a:solidFill>
                </a:rPr>
                <a:t>모듈</a:t>
              </a:r>
              <a:endParaRPr lang="ko-KR" altLang="en-US" sz="1000" dirty="0">
                <a:solidFill>
                  <a:schemeClr val="tx1"/>
                </a:solidFill>
              </a:endParaRPr>
            </a:p>
          </p:txBody>
        </p:sp>
        <p:cxnSp>
          <p:nvCxnSpPr>
            <p:cNvPr id="361" name="직선 연결선 360"/>
            <p:cNvCxnSpPr>
              <a:cxnSpLocks/>
            </p:cNvCxnSpPr>
            <p:nvPr/>
          </p:nvCxnSpPr>
          <p:spPr>
            <a:xfrm flipV="1">
              <a:off x="2338588" y="3962980"/>
              <a:ext cx="3269501" cy="1532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직선 연결선 361"/>
            <p:cNvCxnSpPr/>
            <p:nvPr/>
          </p:nvCxnSpPr>
          <p:spPr>
            <a:xfrm>
              <a:off x="2338588" y="3978302"/>
              <a:ext cx="3201" cy="223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직선 연결선 362"/>
            <p:cNvCxnSpPr/>
            <p:nvPr/>
          </p:nvCxnSpPr>
          <p:spPr>
            <a:xfrm>
              <a:off x="3032642" y="4962986"/>
              <a:ext cx="3201" cy="223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직선 연결선 363">
              <a:extLst>
                <a:ext uri="{FF2B5EF4-FFF2-40B4-BE49-F238E27FC236}">
                  <a16:creationId xmlns:a16="http://schemas.microsoft.com/office/drawing/2014/main" xmlns="" id="{C315AD5A-093F-4D0E-9186-5104334A9A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55710" y="5411829"/>
              <a:ext cx="1378038" cy="21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5" name="직사각형 364"/>
            <p:cNvSpPr/>
            <p:nvPr/>
          </p:nvSpPr>
          <p:spPr>
            <a:xfrm>
              <a:off x="4261174" y="1809021"/>
              <a:ext cx="460834" cy="189033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3175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 smtClean="0">
                  <a:solidFill>
                    <a:schemeClr val="tx1"/>
                  </a:solidFill>
                  <a:latin typeface="Arial Unicode MS" pitchFamily="50" charset="-127"/>
                  <a:ea typeface="Arial Unicode MS" pitchFamily="50" charset="-127"/>
                  <a:cs typeface="Arial Unicode MS" pitchFamily="50" charset="-127"/>
                </a:rPr>
                <a:t>time</a:t>
              </a:r>
              <a:endParaRPr lang="ko-KR" altLang="en-US" sz="900" dirty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endParaRPr>
            </a:p>
          </p:txBody>
        </p:sp>
        <p:cxnSp>
          <p:nvCxnSpPr>
            <p:cNvPr id="366" name="직선 연결선 365"/>
            <p:cNvCxnSpPr/>
            <p:nvPr/>
          </p:nvCxnSpPr>
          <p:spPr>
            <a:xfrm rot="5400000">
              <a:off x="4370041" y="1701865"/>
              <a:ext cx="21431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" name="모서리가 둥근 사각형 설명선 156"/>
          <p:cNvSpPr/>
          <p:nvPr/>
        </p:nvSpPr>
        <p:spPr>
          <a:xfrm>
            <a:off x="8273823" y="5878060"/>
            <a:ext cx="734872" cy="241260"/>
          </a:xfrm>
          <a:prstGeom prst="wedgeRoundRectCallout">
            <a:avLst>
              <a:gd name="adj1" fmla="val -102859"/>
              <a:gd name="adj2" fmla="val 913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smtClean="0">
                <a:solidFill>
                  <a:schemeClr val="tx1"/>
                </a:solidFill>
              </a:rPr>
              <a:t>패키지들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13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주요 패키지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err="1" smtClean="0"/>
              <a:t>java.lang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자바 </a:t>
            </a:r>
            <a:r>
              <a:rPr lang="en-US" altLang="ko-KR" dirty="0" smtClean="0"/>
              <a:t>language </a:t>
            </a:r>
            <a:r>
              <a:rPr lang="ko-KR" altLang="en-US" dirty="0" smtClean="0"/>
              <a:t>패키지</a:t>
            </a:r>
            <a:endParaRPr lang="en-US" altLang="ko-KR" dirty="0" smtClean="0"/>
          </a:p>
          <a:p>
            <a:pPr lvl="2"/>
            <a:r>
              <a:rPr lang="ko-KR" altLang="en-US" dirty="0" err="1" smtClean="0"/>
              <a:t>스트링</a:t>
            </a:r>
            <a:r>
              <a:rPr lang="en-US" altLang="ko-KR" dirty="0" smtClean="0"/>
              <a:t>, </a:t>
            </a:r>
            <a:r>
              <a:rPr lang="ko-KR" altLang="en-US" dirty="0" smtClean="0"/>
              <a:t>수학 함수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입출력 등 자바 프로그래밍에 필요한 기본적인 클래스와 인터페이스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자동으로 </a:t>
            </a:r>
            <a:r>
              <a:rPr lang="en-US" altLang="ko-KR" dirty="0" smtClean="0"/>
              <a:t>import. import </a:t>
            </a:r>
            <a:r>
              <a:rPr lang="ko-KR" altLang="en-US" dirty="0" smtClean="0"/>
              <a:t>문 필요 없음</a:t>
            </a:r>
            <a:endParaRPr lang="en-US" altLang="ko-KR" dirty="0" smtClean="0"/>
          </a:p>
          <a:p>
            <a:r>
              <a:rPr lang="en-US" altLang="ko-KR" dirty="0" err="1" smtClean="0"/>
              <a:t>java.util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자바 유틸리티 패키지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날짜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시간</a:t>
            </a:r>
            <a:r>
              <a:rPr lang="en-US" altLang="ko-KR" dirty="0" smtClean="0"/>
              <a:t>, </a:t>
            </a:r>
            <a:r>
              <a:rPr lang="ko-KR" altLang="en-US" dirty="0" smtClean="0"/>
              <a:t>벡터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해시맵</a:t>
            </a:r>
            <a:r>
              <a:rPr lang="ko-KR" altLang="en-US" dirty="0" smtClean="0"/>
              <a:t> 등과 같은 다양한 유틸리티 클래스와 인터페이스 제공</a:t>
            </a:r>
            <a:endParaRPr lang="en-US" altLang="ko-KR" dirty="0" smtClean="0"/>
          </a:p>
          <a:p>
            <a:r>
              <a:rPr lang="en-US" altLang="ko-KR" dirty="0" smtClean="0"/>
              <a:t>java.io</a:t>
            </a:r>
          </a:p>
          <a:p>
            <a:pPr lvl="1"/>
            <a:r>
              <a:rPr lang="ko-KR" altLang="en-US" dirty="0" smtClean="0"/>
              <a:t>키보드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모니터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프린터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디스크 등에 입출력을 할 수 있는 클래스와 인터페이스 제공</a:t>
            </a:r>
            <a:endParaRPr lang="en-US" altLang="ko-KR" dirty="0" smtClean="0"/>
          </a:p>
          <a:p>
            <a:r>
              <a:rPr lang="en-US" altLang="ko-KR" dirty="0" smtClean="0"/>
              <a:t>java.awt</a:t>
            </a:r>
          </a:p>
          <a:p>
            <a:pPr lvl="1"/>
            <a:r>
              <a:rPr lang="ko-KR" altLang="en-US" dirty="0" smtClean="0"/>
              <a:t>자바 </a:t>
            </a:r>
            <a:r>
              <a:rPr lang="en-US" altLang="ko-KR" dirty="0" smtClean="0"/>
              <a:t>GUI </a:t>
            </a:r>
            <a:r>
              <a:rPr lang="ko-KR" altLang="en-US" dirty="0" smtClean="0"/>
              <a:t>프로그래밍을 위한 클래스와 인터페이스 제공</a:t>
            </a:r>
            <a:endParaRPr lang="en-US" altLang="ko-KR" dirty="0" smtClean="0"/>
          </a:p>
          <a:p>
            <a:r>
              <a:rPr lang="en-US" altLang="ko-KR" dirty="0" err="1" smtClean="0"/>
              <a:t>javax.swing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자바 </a:t>
            </a:r>
            <a:r>
              <a:rPr lang="en-US" altLang="ko-KR" dirty="0" smtClean="0"/>
              <a:t>GUI </a:t>
            </a:r>
            <a:r>
              <a:rPr lang="ko-KR" altLang="en-US" dirty="0" smtClean="0"/>
              <a:t>프로그래밍을 위한 스윙 패키지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40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자바 </a:t>
            </a:r>
            <a:r>
              <a:rPr lang="en-US" altLang="ko-KR" dirty="0"/>
              <a:t>API </a:t>
            </a:r>
            <a:r>
              <a:rPr lang="ko-KR" altLang="en-US" dirty="0"/>
              <a:t>참조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285860"/>
            <a:ext cx="8423848" cy="991012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자바 </a:t>
            </a:r>
            <a:r>
              <a:rPr lang="en-US" altLang="ko-KR" dirty="0" smtClean="0"/>
              <a:t>API</a:t>
            </a:r>
            <a:r>
              <a:rPr lang="ko-KR" altLang="en-US" dirty="0" smtClean="0"/>
              <a:t>의 상세 정보</a:t>
            </a:r>
            <a:endParaRPr lang="en-US" altLang="ko-KR" dirty="0" smtClean="0"/>
          </a:p>
          <a:p>
            <a:pPr lvl="1"/>
            <a:r>
              <a:rPr lang="en-US" altLang="ko-KR" dirty="0"/>
              <a:t>Oracle Technology Network(</a:t>
            </a:r>
            <a:r>
              <a:rPr lang="en-US" altLang="ko-KR" dirty="0">
                <a:hlinkClick r:id="rId2"/>
              </a:rPr>
              <a:t>http</a:t>
            </a:r>
            <a:r>
              <a:rPr lang="en-US" altLang="ko-KR" dirty="0" smtClean="0">
                <a:hlinkClick r:id="rId2"/>
              </a:rPr>
              <a:t>://docs.oracle.com/javase/10/docs/api/</a:t>
            </a:r>
            <a:r>
              <a:rPr lang="en-US" altLang="ko-KR" dirty="0" smtClean="0"/>
              <a:t>)</a:t>
            </a:r>
            <a:r>
              <a:rPr lang="ko-KR" altLang="en-US" dirty="0" smtClean="0"/>
              <a:t>에서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온라인제공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27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564904"/>
            <a:ext cx="7847856" cy="3857330"/>
          </a:xfrm>
          <a:prstGeom prst="rect">
            <a:avLst/>
          </a:prstGeom>
        </p:spPr>
      </p:pic>
      <p:sp>
        <p:nvSpPr>
          <p:cNvPr id="7" name="타원 6"/>
          <p:cNvSpPr/>
          <p:nvPr/>
        </p:nvSpPr>
        <p:spPr>
          <a:xfrm>
            <a:off x="5148064" y="3573016"/>
            <a:ext cx="64807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모서리가 둥근 사각형 설명선 9"/>
          <p:cNvSpPr/>
          <p:nvPr/>
        </p:nvSpPr>
        <p:spPr>
          <a:xfrm>
            <a:off x="5580112" y="3933056"/>
            <a:ext cx="1296144" cy="398334"/>
          </a:xfrm>
          <a:prstGeom prst="wedgeRoundRectCallout">
            <a:avLst>
              <a:gd name="adj1" fmla="val -36941"/>
              <a:gd name="adj2" fmla="val -9464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클릭해야 </a:t>
            </a:r>
            <a:r>
              <a:rPr lang="en-US" altLang="ko-KR" sz="1000" dirty="0" smtClean="0">
                <a:solidFill>
                  <a:schemeClr val="tx1"/>
                </a:solidFill>
              </a:rPr>
              <a:t>3 </a:t>
            </a:r>
            <a:r>
              <a:rPr lang="ko-KR" altLang="en-US" sz="1000" dirty="0" smtClean="0">
                <a:solidFill>
                  <a:schemeClr val="tx1"/>
                </a:solidFill>
              </a:rPr>
              <a:t>개의 프레임으로 출력 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59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mtClean="0"/>
              <a:t>Object </a:t>
            </a:r>
            <a:r>
              <a:rPr lang="ko-KR" altLang="en-US" smtClean="0"/>
              <a:t>클래스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285860"/>
            <a:ext cx="8153400" cy="2287156"/>
          </a:xfrm>
        </p:spPr>
        <p:txBody>
          <a:bodyPr>
            <a:normAutofit lnSpcReduction="10000"/>
          </a:bodyPr>
          <a:lstStyle/>
          <a:p>
            <a:r>
              <a:rPr lang="ko-KR" altLang="en-US" dirty="0" smtClean="0"/>
              <a:t>특징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java.lang</a:t>
            </a:r>
            <a:r>
              <a:rPr lang="en-US" altLang="ko-KR" dirty="0" smtClean="0"/>
              <a:t> </a:t>
            </a:r>
            <a:r>
              <a:rPr lang="ko-KR" altLang="en-US" dirty="0" smtClean="0"/>
              <a:t>패키지에 포함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모든 클래스의 </a:t>
            </a:r>
            <a:r>
              <a:rPr lang="ko-KR" altLang="en-US" dirty="0" err="1" smtClean="0"/>
              <a:t>수퍼</a:t>
            </a:r>
            <a:r>
              <a:rPr lang="ko-KR" altLang="en-US" dirty="0" smtClean="0"/>
              <a:t> 클래스</a:t>
            </a:r>
            <a:endParaRPr lang="en-US" altLang="ko-KR" dirty="0" smtClean="0"/>
          </a:p>
          <a:p>
            <a:pPr lvl="2"/>
            <a:r>
              <a:rPr lang="ko-KR" altLang="en-US" dirty="0"/>
              <a:t>모든 클래스에 강제 상속</a:t>
            </a:r>
            <a:endParaRPr lang="en-US" altLang="ko-KR" dirty="0"/>
          </a:p>
          <a:p>
            <a:pPr lvl="2"/>
            <a:r>
              <a:rPr lang="ko-KR" altLang="en-US" dirty="0" smtClean="0"/>
              <a:t>모든 객체가 공통으로 가지는 객체의 속성을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나타내는 </a:t>
            </a:r>
            <a:r>
              <a:rPr lang="ko-KR" altLang="en-US" dirty="0" err="1" smtClean="0"/>
              <a:t>메소드</a:t>
            </a:r>
            <a:r>
              <a:rPr lang="ko-KR" altLang="en-US" dirty="0" smtClean="0"/>
              <a:t> 보유</a:t>
            </a:r>
            <a:endParaRPr lang="en-US" altLang="ko-KR" dirty="0" smtClean="0"/>
          </a:p>
          <a:p>
            <a:r>
              <a:rPr lang="ko-KR" altLang="en-US" dirty="0" smtClean="0"/>
              <a:t>주요 </a:t>
            </a:r>
            <a:r>
              <a:rPr lang="ko-KR" altLang="en-US" dirty="0" err="1" smtClean="0"/>
              <a:t>메소드</a:t>
            </a:r>
            <a:endParaRPr lang="en-US" altLang="ko-KR" dirty="0" smtClean="0"/>
          </a:p>
          <a:p>
            <a:pPr lvl="1"/>
            <a:endParaRPr lang="en-US" altLang="ko-KR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28</a:t>
            </a:fld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573016"/>
            <a:ext cx="7589540" cy="295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4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6-1 : Object </a:t>
            </a:r>
            <a:r>
              <a:rPr lang="ko-KR" altLang="en-US" dirty="0"/>
              <a:t>클래스로 </a:t>
            </a:r>
            <a:r>
              <a:rPr lang="ko-KR" altLang="en-US" dirty="0" smtClean="0"/>
              <a:t>객체 </a:t>
            </a:r>
            <a:r>
              <a:rPr lang="ko-KR" altLang="en-US" dirty="0"/>
              <a:t>속성 </a:t>
            </a:r>
            <a:r>
              <a:rPr lang="ko-KR" altLang="en-US" dirty="0" smtClean="0"/>
              <a:t>알아내기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524675" y="1761100"/>
            <a:ext cx="6665964" cy="47705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600" b="1" dirty="0"/>
              <a:t>class Point </a:t>
            </a:r>
            <a:r>
              <a:rPr lang="en-US" altLang="ko-KR" sz="1600" dirty="0"/>
              <a:t>{</a:t>
            </a:r>
          </a:p>
          <a:p>
            <a:pPr defTabSz="180000"/>
            <a:r>
              <a:rPr lang="en-US" altLang="ko-KR" sz="1600" dirty="0" smtClean="0"/>
              <a:t>	</a:t>
            </a:r>
            <a:r>
              <a:rPr lang="en-US" altLang="ko-KR" sz="1600" dirty="0" err="1" smtClean="0"/>
              <a:t>int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x, y;</a:t>
            </a:r>
          </a:p>
          <a:p>
            <a:pPr defTabSz="180000"/>
            <a:r>
              <a:rPr lang="fr-FR" altLang="ko-KR" sz="1600" dirty="0" smtClean="0"/>
              <a:t>	public </a:t>
            </a:r>
            <a:r>
              <a:rPr lang="fr-FR" altLang="ko-KR" sz="1600" dirty="0"/>
              <a:t>Point(int x, int y) {</a:t>
            </a:r>
          </a:p>
          <a:p>
            <a:pPr defTabSz="180000"/>
            <a:r>
              <a:rPr lang="en-US" altLang="ko-KR" sz="1600" dirty="0" smtClean="0"/>
              <a:t>		</a:t>
            </a:r>
            <a:r>
              <a:rPr lang="en-US" altLang="ko-KR" sz="1600" dirty="0" err="1" smtClean="0"/>
              <a:t>this.x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= x;</a:t>
            </a:r>
          </a:p>
          <a:p>
            <a:pPr defTabSz="180000"/>
            <a:r>
              <a:rPr lang="en-US" altLang="ko-KR" sz="1600" dirty="0" smtClean="0"/>
              <a:t>		</a:t>
            </a:r>
            <a:r>
              <a:rPr lang="en-US" altLang="ko-KR" sz="1600" dirty="0" err="1" smtClean="0"/>
              <a:t>this.y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= y;</a:t>
            </a:r>
          </a:p>
          <a:p>
            <a:pPr defTabSz="180000"/>
            <a:r>
              <a:rPr lang="en-US" altLang="ko-KR" sz="1600" dirty="0" smtClean="0"/>
              <a:t>	}</a:t>
            </a:r>
            <a:endParaRPr lang="en-US" altLang="ko-KR" sz="1600" dirty="0"/>
          </a:p>
          <a:p>
            <a:pPr defTabSz="180000"/>
            <a:r>
              <a:rPr lang="en-US" altLang="ko-KR" sz="1600" dirty="0"/>
              <a:t>}</a:t>
            </a:r>
          </a:p>
          <a:p>
            <a:pPr defTabSz="180000"/>
            <a:r>
              <a:rPr lang="en-US" altLang="ko-KR" sz="1600" b="1" dirty="0"/>
              <a:t>public class </a:t>
            </a:r>
            <a:r>
              <a:rPr lang="en-US" altLang="ko-KR" sz="1600" b="1" dirty="0" err="1"/>
              <a:t>ObjectPropertyEx</a:t>
            </a:r>
            <a:r>
              <a:rPr lang="en-US" altLang="ko-KR" sz="1600" b="1" dirty="0"/>
              <a:t> </a:t>
            </a:r>
            <a:r>
              <a:rPr lang="en-US" altLang="ko-KR" sz="1600" dirty="0"/>
              <a:t>{</a:t>
            </a:r>
          </a:p>
          <a:p>
            <a:pPr defTabSz="180000"/>
            <a:r>
              <a:rPr lang="en-US" altLang="ko-KR" sz="1600" dirty="0" smtClean="0"/>
              <a:t>	public </a:t>
            </a:r>
            <a:r>
              <a:rPr lang="en-US" altLang="ko-KR" sz="1600" dirty="0"/>
              <a:t>static void print(</a:t>
            </a:r>
            <a:r>
              <a:rPr lang="en-US" altLang="ko-KR" sz="1600" b="1" dirty="0"/>
              <a:t>Object </a:t>
            </a:r>
            <a:r>
              <a:rPr lang="en-US" altLang="ko-KR" sz="1600" b="1" dirty="0" err="1"/>
              <a:t>obj</a:t>
            </a:r>
            <a:r>
              <a:rPr lang="en-US" altLang="ko-KR" sz="1600" dirty="0"/>
              <a:t>) {</a:t>
            </a:r>
          </a:p>
          <a:p>
            <a:pPr defTabSz="180000"/>
            <a:r>
              <a:rPr lang="en-US" altLang="ko-KR" sz="1600" dirty="0" smtClean="0"/>
              <a:t>		</a:t>
            </a:r>
            <a:r>
              <a:rPr lang="en-US" altLang="ko-KR" sz="1600" dirty="0" err="1" smtClean="0"/>
              <a:t>System.out.println</a:t>
            </a:r>
            <a:r>
              <a:rPr lang="en-US" altLang="ko-KR" sz="1600" dirty="0" smtClean="0"/>
              <a:t>(</a:t>
            </a:r>
            <a:r>
              <a:rPr lang="en-US" altLang="ko-KR" sz="1600" b="1" dirty="0" err="1" smtClean="0"/>
              <a:t>obj.getClass</a:t>
            </a:r>
            <a:r>
              <a:rPr lang="en-US" altLang="ko-KR" sz="1600" b="1" dirty="0"/>
              <a:t>().</a:t>
            </a:r>
            <a:r>
              <a:rPr lang="en-US" altLang="ko-KR" sz="1600" b="1" dirty="0" err="1"/>
              <a:t>getName</a:t>
            </a:r>
            <a:r>
              <a:rPr lang="en-US" altLang="ko-KR" sz="1600" b="1" dirty="0"/>
              <a:t>()</a:t>
            </a:r>
            <a:r>
              <a:rPr lang="en-US" altLang="ko-KR" sz="1600" dirty="0"/>
              <a:t>); // </a:t>
            </a:r>
            <a:r>
              <a:rPr lang="ko-KR" altLang="en-US" sz="1600" dirty="0"/>
              <a:t>클래스 이름</a:t>
            </a:r>
          </a:p>
          <a:p>
            <a:pPr defTabSz="180000"/>
            <a:r>
              <a:rPr lang="en-US" altLang="ko-KR" sz="1600" dirty="0" smtClean="0"/>
              <a:t>		</a:t>
            </a:r>
            <a:r>
              <a:rPr lang="en-US" altLang="ko-KR" sz="1600" dirty="0" err="1" smtClean="0"/>
              <a:t>System.out.println</a:t>
            </a:r>
            <a:r>
              <a:rPr lang="en-US" altLang="ko-KR" sz="1600" dirty="0" smtClean="0"/>
              <a:t>(</a:t>
            </a:r>
            <a:r>
              <a:rPr lang="en-US" altLang="ko-KR" sz="1600" b="1" dirty="0" err="1" smtClean="0"/>
              <a:t>obj.hashCode</a:t>
            </a:r>
            <a:r>
              <a:rPr lang="en-US" altLang="ko-KR" sz="1600" b="1" dirty="0"/>
              <a:t>()</a:t>
            </a:r>
            <a:r>
              <a:rPr lang="en-US" altLang="ko-KR" sz="1600" dirty="0"/>
              <a:t>); // </a:t>
            </a:r>
            <a:r>
              <a:rPr lang="ko-KR" altLang="en-US" sz="1600" dirty="0"/>
              <a:t>해시 코드 값</a:t>
            </a:r>
          </a:p>
          <a:p>
            <a:pPr defTabSz="180000"/>
            <a:r>
              <a:rPr lang="en-US" altLang="ko-KR" sz="1600" dirty="0" smtClean="0"/>
              <a:t>		</a:t>
            </a:r>
            <a:r>
              <a:rPr lang="en-US" altLang="ko-KR" sz="1600" dirty="0" err="1" smtClean="0"/>
              <a:t>System.out.println</a:t>
            </a:r>
            <a:r>
              <a:rPr lang="en-US" altLang="ko-KR" sz="1600" dirty="0" smtClean="0"/>
              <a:t>(</a:t>
            </a:r>
            <a:r>
              <a:rPr lang="en-US" altLang="ko-KR" sz="1600" b="1" dirty="0" err="1" smtClean="0"/>
              <a:t>obj.toString</a:t>
            </a:r>
            <a:r>
              <a:rPr lang="en-US" altLang="ko-KR" sz="1600" b="1" dirty="0"/>
              <a:t>()</a:t>
            </a:r>
            <a:r>
              <a:rPr lang="en-US" altLang="ko-KR" sz="1600" dirty="0"/>
              <a:t>); // </a:t>
            </a:r>
            <a:r>
              <a:rPr lang="ko-KR" altLang="en-US" sz="1600" dirty="0"/>
              <a:t>객체를 문자열로 만들어 출력</a:t>
            </a:r>
          </a:p>
          <a:p>
            <a:pPr defTabSz="180000"/>
            <a:r>
              <a:rPr lang="en-US" altLang="ko-KR" sz="1600" dirty="0" smtClean="0"/>
              <a:t>		</a:t>
            </a:r>
            <a:r>
              <a:rPr lang="en-US" altLang="ko-KR" sz="1600" dirty="0" err="1" smtClean="0"/>
              <a:t>System.out.println</a:t>
            </a:r>
            <a:r>
              <a:rPr lang="en-US" altLang="ko-KR" sz="1600" dirty="0" smtClean="0"/>
              <a:t>(</a:t>
            </a:r>
            <a:r>
              <a:rPr lang="en-US" altLang="ko-KR" sz="1600" b="1" dirty="0" err="1" smtClean="0"/>
              <a:t>obj</a:t>
            </a:r>
            <a:r>
              <a:rPr lang="en-US" altLang="ko-KR" sz="1600" dirty="0"/>
              <a:t>); // </a:t>
            </a:r>
            <a:r>
              <a:rPr lang="ko-KR" altLang="en-US" sz="1600" dirty="0"/>
              <a:t>객체 출력</a:t>
            </a:r>
          </a:p>
          <a:p>
            <a:pPr defTabSz="180000"/>
            <a:r>
              <a:rPr lang="en-US" altLang="ko-KR" sz="1600" dirty="0" smtClean="0"/>
              <a:t>	}</a:t>
            </a:r>
            <a:endParaRPr lang="en-US" altLang="ko-KR" sz="1600" dirty="0"/>
          </a:p>
          <a:p>
            <a:pPr defTabSz="180000"/>
            <a:r>
              <a:rPr lang="en-US" altLang="ko-KR" sz="1600" dirty="0" smtClean="0"/>
              <a:t>	public </a:t>
            </a:r>
            <a:r>
              <a:rPr lang="en-US" altLang="ko-KR" sz="1600" dirty="0"/>
              <a:t>static void main(String [] </a:t>
            </a:r>
            <a:r>
              <a:rPr lang="en-US" altLang="ko-KR" sz="1600" dirty="0" err="1"/>
              <a:t>args</a:t>
            </a:r>
            <a:r>
              <a:rPr lang="en-US" altLang="ko-KR" sz="1600" dirty="0"/>
              <a:t>) {</a:t>
            </a:r>
          </a:p>
          <a:p>
            <a:pPr defTabSz="180000"/>
            <a:r>
              <a:rPr lang="en-US" altLang="ko-KR" sz="1600" dirty="0" smtClean="0"/>
              <a:t>		</a:t>
            </a:r>
            <a:r>
              <a:rPr lang="en-US" altLang="ko-KR" sz="1600" b="1" dirty="0" smtClean="0"/>
              <a:t>Point </a:t>
            </a:r>
            <a:r>
              <a:rPr lang="en-US" altLang="ko-KR" sz="1600" b="1" dirty="0"/>
              <a:t>p = new Point(2,3);</a:t>
            </a:r>
          </a:p>
          <a:p>
            <a:pPr defTabSz="180000"/>
            <a:r>
              <a:rPr lang="en-US" altLang="ko-KR" sz="1600" dirty="0" smtClean="0"/>
              <a:t>		</a:t>
            </a:r>
            <a:r>
              <a:rPr lang="en-US" altLang="ko-KR" sz="1600" b="1" dirty="0" smtClean="0"/>
              <a:t>print(p</a:t>
            </a:r>
            <a:r>
              <a:rPr lang="en-US" altLang="ko-KR" sz="1600" b="1" dirty="0"/>
              <a:t>);</a:t>
            </a:r>
          </a:p>
          <a:p>
            <a:pPr defTabSz="180000"/>
            <a:r>
              <a:rPr lang="en-US" altLang="ko-KR" sz="1600" dirty="0" smtClean="0"/>
              <a:t>	}</a:t>
            </a:r>
            <a:endParaRPr lang="en-US" altLang="ko-KR" sz="1600" dirty="0"/>
          </a:p>
          <a:p>
            <a:pPr defTabSz="180000"/>
            <a:r>
              <a:rPr lang="en-US" altLang="ko-KR" sz="1600" dirty="0"/>
              <a:t>}</a:t>
            </a:r>
            <a:endParaRPr lang="ko-KR" altLang="en-US" sz="1600" dirty="0"/>
          </a:p>
        </p:txBody>
      </p:sp>
      <p:sp>
        <p:nvSpPr>
          <p:cNvPr id="6" name="직사각형 5"/>
          <p:cNvSpPr/>
          <p:nvPr/>
        </p:nvSpPr>
        <p:spPr>
          <a:xfrm>
            <a:off x="7308304" y="5589240"/>
            <a:ext cx="1728192" cy="954107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Point</a:t>
            </a:r>
          </a:p>
          <a:p>
            <a:r>
              <a:rPr lang="en-US" altLang="ko-KR" sz="1400" dirty="0"/>
              <a:t>366712642</a:t>
            </a:r>
          </a:p>
          <a:p>
            <a:r>
              <a:rPr lang="en-US" altLang="ko-KR" sz="1400" dirty="0"/>
              <a:t>Point@15db9742</a:t>
            </a:r>
          </a:p>
          <a:p>
            <a:r>
              <a:rPr lang="en-US" altLang="ko-KR" sz="1400" dirty="0"/>
              <a:t>Point@15db9742</a:t>
            </a:r>
            <a:endParaRPr lang="ko-KR" altLang="en-US" sz="140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29</a:t>
            </a:fld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467544" y="1359453"/>
            <a:ext cx="792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객체 </a:t>
            </a:r>
            <a:r>
              <a:rPr lang="ko-KR" altLang="en-US" sz="1600" dirty="0" err="1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레퍼런스만으로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 객체의 </a:t>
            </a:r>
            <a:r>
              <a:rPr lang="ko-KR" altLang="en-US" sz="1600" dirty="0" err="1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클래스명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해시코드 값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객체의 문자열을 출력해보자</a:t>
            </a:r>
          </a:p>
        </p:txBody>
      </p:sp>
    </p:spTree>
    <p:extLst>
      <p:ext uri="{BB962C8B-B14F-4D97-AF65-F5344CB8AC3E}">
        <p14:creationId xmlns:p14="http://schemas.microsoft.com/office/powerpoint/2010/main" val="294115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디렉터리로 각 개발자의 코드 관리</a:t>
            </a:r>
            <a:r>
              <a:rPr lang="en-US" altLang="ko-KR" dirty="0" smtClean="0"/>
              <a:t>(</a:t>
            </a:r>
            <a:r>
              <a:rPr lang="ko-KR" altLang="en-US" dirty="0" smtClean="0"/>
              <a:t>패키지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19154" y="1406711"/>
            <a:ext cx="66678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P</a:t>
            </a:r>
            <a:r>
              <a:rPr lang="en-US" altLang="ko-KR" sz="1400" dirty="0" smtClean="0"/>
              <a:t>roject</a:t>
            </a:r>
            <a:endParaRPr lang="ko-KR" altLang="en-US" sz="1400" dirty="0"/>
          </a:p>
        </p:txBody>
      </p:sp>
      <p:cxnSp>
        <p:nvCxnSpPr>
          <p:cNvPr id="5" name="직선 연결선 4"/>
          <p:cNvCxnSpPr>
            <a:stCxn id="4" idx="2"/>
          </p:cNvCxnSpPr>
          <p:nvPr/>
        </p:nvCxnSpPr>
        <p:spPr>
          <a:xfrm>
            <a:off x="1852547" y="1714488"/>
            <a:ext cx="4809" cy="3357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>
            <a:endCxn id="7" idx="1"/>
          </p:cNvCxnSpPr>
          <p:nvPr/>
        </p:nvCxnSpPr>
        <p:spPr>
          <a:xfrm>
            <a:off x="1857356" y="2000240"/>
            <a:ext cx="357190" cy="11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14546" y="1857364"/>
            <a:ext cx="682503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smtClean="0"/>
              <a:t>FileIO</a:t>
            </a:r>
            <a:endParaRPr lang="ko-KR" altLang="en-US" sz="1400"/>
          </a:p>
        </p:txBody>
      </p:sp>
      <p:cxnSp>
        <p:nvCxnSpPr>
          <p:cNvPr id="9" name="직선 연결선 8"/>
          <p:cNvCxnSpPr>
            <a:stCxn id="7" idx="2"/>
          </p:cNvCxnSpPr>
          <p:nvPr/>
        </p:nvCxnSpPr>
        <p:spPr>
          <a:xfrm rot="16200000" flipH="1">
            <a:off x="2110434" y="2610504"/>
            <a:ext cx="906668" cy="15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28926" y="2714620"/>
            <a:ext cx="1049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smtClean="0"/>
              <a:t>FileRW.class</a:t>
            </a:r>
            <a:endParaRPr lang="ko-KR" altLang="en-US" sz="1400"/>
          </a:p>
        </p:txBody>
      </p:sp>
      <p:sp>
        <p:nvSpPr>
          <p:cNvPr id="15" name="TextBox 14"/>
          <p:cNvSpPr txBox="1"/>
          <p:nvPr/>
        </p:nvSpPr>
        <p:spPr>
          <a:xfrm>
            <a:off x="2928926" y="2500306"/>
            <a:ext cx="1170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smtClean="0"/>
              <a:t>FileCopy.class</a:t>
            </a:r>
            <a:endParaRPr lang="ko-KR" altLang="en-US" sz="1400"/>
          </a:p>
        </p:txBody>
      </p:sp>
      <p:sp>
        <p:nvSpPr>
          <p:cNvPr id="16" name="TextBox 15"/>
          <p:cNvSpPr txBox="1"/>
          <p:nvPr/>
        </p:nvSpPr>
        <p:spPr>
          <a:xfrm>
            <a:off x="2928926" y="2285992"/>
            <a:ext cx="1149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smtClean="0"/>
              <a:t>WebFile.class</a:t>
            </a:r>
            <a:endParaRPr lang="ko-KR" altLang="en-US" sz="1400"/>
          </a:p>
        </p:txBody>
      </p:sp>
      <p:sp>
        <p:nvSpPr>
          <p:cNvPr id="17" name="TextBox 16"/>
          <p:cNvSpPr txBox="1"/>
          <p:nvPr/>
        </p:nvSpPr>
        <p:spPr>
          <a:xfrm>
            <a:off x="2928926" y="2928934"/>
            <a:ext cx="870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i="1" smtClean="0">
                <a:solidFill>
                  <a:srgbClr val="FF0000"/>
                </a:solidFill>
              </a:rPr>
              <a:t>Tools.class</a:t>
            </a:r>
            <a:endParaRPr lang="ko-KR" altLang="en-US" sz="1400" b="1" i="1">
              <a:solidFill>
                <a:srgbClr val="FF0000"/>
              </a:solidFill>
            </a:endParaRPr>
          </a:p>
        </p:txBody>
      </p:sp>
      <p:cxnSp>
        <p:nvCxnSpPr>
          <p:cNvPr id="20" name="직선 연결선 19"/>
          <p:cNvCxnSpPr>
            <a:endCxn id="16" idx="1"/>
          </p:cNvCxnSpPr>
          <p:nvPr/>
        </p:nvCxnSpPr>
        <p:spPr>
          <a:xfrm>
            <a:off x="2571736" y="2428868"/>
            <a:ext cx="357190" cy="11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>
            <a:endCxn id="15" idx="1"/>
          </p:cNvCxnSpPr>
          <p:nvPr/>
        </p:nvCxnSpPr>
        <p:spPr>
          <a:xfrm>
            <a:off x="2571736" y="2643182"/>
            <a:ext cx="357190" cy="11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>
            <a:endCxn id="14" idx="1"/>
          </p:cNvCxnSpPr>
          <p:nvPr/>
        </p:nvCxnSpPr>
        <p:spPr>
          <a:xfrm>
            <a:off x="2571736" y="2857496"/>
            <a:ext cx="357190" cy="11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>
            <a:endCxn id="17" idx="1"/>
          </p:cNvCxnSpPr>
          <p:nvPr/>
        </p:nvCxnSpPr>
        <p:spPr>
          <a:xfrm>
            <a:off x="2571736" y="3071810"/>
            <a:ext cx="357190" cy="11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>
            <a:endCxn id="29" idx="1"/>
          </p:cNvCxnSpPr>
          <p:nvPr/>
        </p:nvCxnSpPr>
        <p:spPr>
          <a:xfrm>
            <a:off x="1857356" y="3429000"/>
            <a:ext cx="328584" cy="11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185940" y="3286124"/>
            <a:ext cx="81442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Graphic</a:t>
            </a:r>
            <a:endParaRPr lang="ko-KR" altLang="en-US" sz="1400" dirty="0"/>
          </a:p>
        </p:txBody>
      </p:sp>
      <p:cxnSp>
        <p:nvCxnSpPr>
          <p:cNvPr id="30" name="직선 연결선 29"/>
          <p:cNvCxnSpPr>
            <a:stCxn id="29" idx="2"/>
          </p:cNvCxnSpPr>
          <p:nvPr/>
        </p:nvCxnSpPr>
        <p:spPr>
          <a:xfrm flipH="1">
            <a:off x="2571748" y="3593901"/>
            <a:ext cx="21404" cy="9066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928926" y="4143380"/>
            <a:ext cx="8429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smtClean="0"/>
              <a:t>Rect.class</a:t>
            </a:r>
            <a:endParaRPr lang="ko-KR" altLang="en-US" sz="1400"/>
          </a:p>
        </p:txBody>
      </p:sp>
      <p:sp>
        <p:nvSpPr>
          <p:cNvPr id="32" name="TextBox 31"/>
          <p:cNvSpPr txBox="1"/>
          <p:nvPr/>
        </p:nvSpPr>
        <p:spPr>
          <a:xfrm>
            <a:off x="2928926" y="3929066"/>
            <a:ext cx="827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smtClean="0"/>
              <a:t>Line.class</a:t>
            </a:r>
            <a:endParaRPr lang="ko-KR" altLang="en-US" sz="1400"/>
          </a:p>
        </p:txBody>
      </p:sp>
      <p:sp>
        <p:nvSpPr>
          <p:cNvPr id="33" name="TextBox 32"/>
          <p:cNvSpPr txBox="1"/>
          <p:nvPr/>
        </p:nvSpPr>
        <p:spPr>
          <a:xfrm>
            <a:off x="2928926" y="3714752"/>
            <a:ext cx="1144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smtClean="0"/>
              <a:t>DObject.class</a:t>
            </a:r>
            <a:endParaRPr lang="ko-KR" altLang="en-US" sz="1400"/>
          </a:p>
        </p:txBody>
      </p:sp>
      <p:sp>
        <p:nvSpPr>
          <p:cNvPr id="34" name="TextBox 33"/>
          <p:cNvSpPr txBox="1"/>
          <p:nvPr/>
        </p:nvSpPr>
        <p:spPr>
          <a:xfrm>
            <a:off x="2928926" y="4357694"/>
            <a:ext cx="957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smtClean="0"/>
              <a:t>Circle.class</a:t>
            </a:r>
            <a:endParaRPr lang="ko-KR" altLang="en-US" sz="1400"/>
          </a:p>
        </p:txBody>
      </p:sp>
      <p:cxnSp>
        <p:nvCxnSpPr>
          <p:cNvPr id="35" name="직선 연결선 34"/>
          <p:cNvCxnSpPr>
            <a:endCxn id="33" idx="1"/>
          </p:cNvCxnSpPr>
          <p:nvPr/>
        </p:nvCxnSpPr>
        <p:spPr>
          <a:xfrm>
            <a:off x="2571736" y="3857628"/>
            <a:ext cx="357190" cy="11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>
            <a:endCxn id="32" idx="1"/>
          </p:cNvCxnSpPr>
          <p:nvPr/>
        </p:nvCxnSpPr>
        <p:spPr>
          <a:xfrm>
            <a:off x="2571736" y="4071942"/>
            <a:ext cx="357190" cy="11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/>
          <p:cNvCxnSpPr>
            <a:endCxn id="31" idx="1"/>
          </p:cNvCxnSpPr>
          <p:nvPr/>
        </p:nvCxnSpPr>
        <p:spPr>
          <a:xfrm>
            <a:off x="2571736" y="4286256"/>
            <a:ext cx="357190" cy="11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>
            <a:endCxn id="34" idx="1"/>
          </p:cNvCxnSpPr>
          <p:nvPr/>
        </p:nvCxnSpPr>
        <p:spPr>
          <a:xfrm>
            <a:off x="2571736" y="4500570"/>
            <a:ext cx="357190" cy="11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>
            <a:endCxn id="44" idx="1"/>
          </p:cNvCxnSpPr>
          <p:nvPr/>
        </p:nvCxnSpPr>
        <p:spPr>
          <a:xfrm>
            <a:off x="1857356" y="5072074"/>
            <a:ext cx="357190" cy="11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214546" y="4929198"/>
            <a:ext cx="714380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smtClean="0"/>
              <a:t>UI</a:t>
            </a:r>
            <a:endParaRPr lang="ko-KR" altLang="en-US" sz="1400"/>
          </a:p>
        </p:txBody>
      </p:sp>
      <p:cxnSp>
        <p:nvCxnSpPr>
          <p:cNvPr id="45" name="직선 연결선 44"/>
          <p:cNvCxnSpPr>
            <a:stCxn id="44" idx="2"/>
          </p:cNvCxnSpPr>
          <p:nvPr/>
        </p:nvCxnSpPr>
        <p:spPr>
          <a:xfrm rot="16200000" flipH="1">
            <a:off x="2118403" y="5690308"/>
            <a:ext cx="906668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928926" y="5786454"/>
            <a:ext cx="14845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smtClean="0"/>
              <a:t>EventHandler.class</a:t>
            </a:r>
            <a:endParaRPr lang="ko-KR" altLang="en-US" sz="1400"/>
          </a:p>
        </p:txBody>
      </p:sp>
      <p:sp>
        <p:nvSpPr>
          <p:cNvPr id="47" name="TextBox 46"/>
          <p:cNvSpPr txBox="1"/>
          <p:nvPr/>
        </p:nvSpPr>
        <p:spPr>
          <a:xfrm>
            <a:off x="2928926" y="5572140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smtClean="0"/>
              <a:t>GUI.class</a:t>
            </a:r>
            <a:endParaRPr lang="ko-KR" altLang="en-US" sz="1400"/>
          </a:p>
        </p:txBody>
      </p:sp>
      <p:sp>
        <p:nvSpPr>
          <p:cNvPr id="48" name="TextBox 47"/>
          <p:cNvSpPr txBox="1"/>
          <p:nvPr/>
        </p:nvSpPr>
        <p:spPr>
          <a:xfrm>
            <a:off x="2928926" y="5357826"/>
            <a:ext cx="907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smtClean="0"/>
              <a:t>Main.class</a:t>
            </a:r>
            <a:endParaRPr lang="ko-KR" altLang="en-US" sz="1400"/>
          </a:p>
        </p:txBody>
      </p:sp>
      <p:sp>
        <p:nvSpPr>
          <p:cNvPr id="49" name="TextBox 48"/>
          <p:cNvSpPr txBox="1"/>
          <p:nvPr/>
        </p:nvSpPr>
        <p:spPr>
          <a:xfrm>
            <a:off x="2928926" y="6000768"/>
            <a:ext cx="870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i="1" smtClean="0">
                <a:solidFill>
                  <a:srgbClr val="FF0000"/>
                </a:solidFill>
              </a:rPr>
              <a:t>Tools.class</a:t>
            </a:r>
            <a:endParaRPr lang="ko-KR" altLang="en-US" sz="1400" b="1" i="1">
              <a:solidFill>
                <a:srgbClr val="FF0000"/>
              </a:solidFill>
            </a:endParaRPr>
          </a:p>
        </p:txBody>
      </p:sp>
      <p:cxnSp>
        <p:nvCxnSpPr>
          <p:cNvPr id="50" name="직선 연결선 49"/>
          <p:cNvCxnSpPr>
            <a:endCxn id="48" idx="1"/>
          </p:cNvCxnSpPr>
          <p:nvPr/>
        </p:nvCxnSpPr>
        <p:spPr>
          <a:xfrm>
            <a:off x="2571736" y="5500702"/>
            <a:ext cx="357190" cy="11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>
            <a:endCxn id="47" idx="1"/>
          </p:cNvCxnSpPr>
          <p:nvPr/>
        </p:nvCxnSpPr>
        <p:spPr>
          <a:xfrm>
            <a:off x="2571736" y="5715016"/>
            <a:ext cx="357190" cy="11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>
            <a:endCxn id="46" idx="1"/>
          </p:cNvCxnSpPr>
          <p:nvPr/>
        </p:nvCxnSpPr>
        <p:spPr>
          <a:xfrm>
            <a:off x="2571736" y="5929330"/>
            <a:ext cx="357190" cy="11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>
            <a:endCxn id="49" idx="1"/>
          </p:cNvCxnSpPr>
          <p:nvPr/>
        </p:nvCxnSpPr>
        <p:spPr>
          <a:xfrm>
            <a:off x="2571736" y="6143644"/>
            <a:ext cx="357190" cy="11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914215" y="3554228"/>
            <a:ext cx="2526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</a:rPr>
              <a:t>이름은 같지만 경로명이 달라</a:t>
            </a:r>
            <a:endParaRPr lang="en-US" altLang="ko-KR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ko-KR" altLang="en-US" sz="1400" dirty="0" smtClean="0">
                <a:solidFill>
                  <a:schemeClr val="accent2">
                    <a:lumMod val="75000"/>
                  </a:schemeClr>
                </a:solidFill>
              </a:rPr>
              <a:t> 서도 다른 파일로 취급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42" name="직선 화살표 연결선 41"/>
          <p:cNvCxnSpPr/>
          <p:nvPr/>
        </p:nvCxnSpPr>
        <p:spPr>
          <a:xfrm flipH="1" flipV="1">
            <a:off x="3926935" y="3160018"/>
            <a:ext cx="987280" cy="10495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/>
          <p:cNvCxnSpPr/>
          <p:nvPr/>
        </p:nvCxnSpPr>
        <p:spPr>
          <a:xfrm rot="5400000">
            <a:off x="3700688" y="4792999"/>
            <a:ext cx="1511211" cy="10587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슬라이드 번호 개체 틀 5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39" name="모서리가 둥근 사각형 설명선 38"/>
          <p:cNvSpPr/>
          <p:nvPr/>
        </p:nvSpPr>
        <p:spPr>
          <a:xfrm>
            <a:off x="4914213" y="4066686"/>
            <a:ext cx="2786066" cy="578882"/>
          </a:xfrm>
          <a:prstGeom prst="wedgeRoundRectCallout">
            <a:avLst>
              <a:gd name="adj1" fmla="val -20833"/>
              <a:gd name="adj2" fmla="val 5098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/>
              <a:t>Project/</a:t>
            </a:r>
            <a:r>
              <a:rPr lang="en-US" altLang="ko-KR" sz="1400" dirty="0" err="1" smtClean="0"/>
              <a:t>FileIO</a:t>
            </a:r>
            <a:r>
              <a:rPr lang="en-US" altLang="ko-KR" sz="1400" dirty="0" smtClean="0"/>
              <a:t>/</a:t>
            </a:r>
            <a:r>
              <a:rPr lang="en-US" altLang="ko-KR" sz="1400" dirty="0" err="1" smtClean="0"/>
              <a:t>Tools.class</a:t>
            </a:r>
            <a:endParaRPr lang="en-US" altLang="ko-KR" sz="1400" dirty="0" smtClean="0"/>
          </a:p>
          <a:p>
            <a:r>
              <a:rPr lang="en-US" altLang="ko-KR" sz="1400" dirty="0" smtClean="0"/>
              <a:t>Project/UI/</a:t>
            </a:r>
            <a:r>
              <a:rPr lang="en-US" altLang="ko-KR" sz="1400" dirty="0" err="1" smtClean="0"/>
              <a:t>Tools.class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6588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객체를 문자열로 변환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sz="2000" dirty="0" smtClean="0"/>
              <a:t>String </a:t>
            </a:r>
            <a:r>
              <a:rPr lang="en-US" altLang="ko-KR" sz="2000" dirty="0" err="1" smtClean="0"/>
              <a:t>toString</a:t>
            </a:r>
            <a:r>
              <a:rPr lang="en-US" altLang="ko-KR" sz="2000" dirty="0" smtClean="0"/>
              <a:t>()</a:t>
            </a:r>
          </a:p>
          <a:p>
            <a:pPr lvl="1"/>
            <a:r>
              <a:rPr lang="ko-KR" altLang="en-US" sz="1800" dirty="0" smtClean="0"/>
              <a:t>객체를 문자열로 반환</a:t>
            </a:r>
            <a:endParaRPr lang="en-US" altLang="ko-KR" sz="1800" dirty="0" smtClean="0"/>
          </a:p>
          <a:p>
            <a:pPr lvl="1"/>
            <a:r>
              <a:rPr lang="en-US" altLang="ko-KR" sz="1800" dirty="0" smtClean="0"/>
              <a:t>Object </a:t>
            </a:r>
            <a:r>
              <a:rPr lang="ko-KR" altLang="en-US" sz="1800" dirty="0" smtClean="0"/>
              <a:t>클래스에 구현된 </a:t>
            </a:r>
            <a:r>
              <a:rPr lang="en-US" altLang="ko-KR" sz="1800" dirty="0" err="1" smtClean="0"/>
              <a:t>toString</a:t>
            </a:r>
            <a:r>
              <a:rPr lang="en-US" altLang="ko-KR" sz="1800" dirty="0" smtClean="0"/>
              <a:t>()</a:t>
            </a:r>
            <a:r>
              <a:rPr lang="ko-KR" altLang="en-US" sz="1800" dirty="0" smtClean="0"/>
              <a:t>이 반환하는 문자열</a:t>
            </a:r>
            <a:endParaRPr lang="en-US" altLang="ko-KR" sz="1800" dirty="0" smtClean="0"/>
          </a:p>
          <a:p>
            <a:pPr lvl="1"/>
            <a:endParaRPr lang="en-US" altLang="ko-KR" sz="1800" dirty="0" smtClean="0"/>
          </a:p>
          <a:p>
            <a:pPr lvl="1"/>
            <a:endParaRPr lang="en-US" altLang="ko-KR" sz="1800" dirty="0" smtClean="0"/>
          </a:p>
          <a:p>
            <a:endParaRPr lang="en-US" altLang="ko-KR" sz="2000" dirty="0" smtClean="0"/>
          </a:p>
          <a:p>
            <a:r>
              <a:rPr lang="en-US" altLang="ko-KR" sz="2000" dirty="0" smtClean="0"/>
              <a:t>‘</a:t>
            </a:r>
            <a:r>
              <a:rPr lang="ko-KR" altLang="en-US" sz="2000" dirty="0" smtClean="0"/>
              <a:t>객체 </a:t>
            </a:r>
            <a:r>
              <a:rPr lang="en-US" altLang="ko-KR" sz="2000" dirty="0" smtClean="0"/>
              <a:t>+ </a:t>
            </a:r>
            <a:r>
              <a:rPr lang="ko-KR" altLang="en-US" sz="2000" dirty="0" smtClean="0"/>
              <a:t>문자열</a:t>
            </a:r>
            <a:r>
              <a:rPr lang="en-US" altLang="ko-KR" sz="2000" dirty="0" smtClean="0"/>
              <a:t>’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-&gt;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‘</a:t>
            </a:r>
            <a:r>
              <a:rPr lang="ko-KR" altLang="en-US" sz="2000" dirty="0" smtClean="0"/>
              <a:t>객체</a:t>
            </a:r>
            <a:r>
              <a:rPr lang="en-US" altLang="ko-KR" sz="2000" dirty="0" smtClean="0"/>
              <a:t>.</a:t>
            </a:r>
            <a:r>
              <a:rPr lang="en-US" altLang="ko-KR" sz="2000" dirty="0" err="1" smtClean="0"/>
              <a:t>toString</a:t>
            </a:r>
            <a:r>
              <a:rPr lang="en-US" altLang="ko-KR" sz="2000" dirty="0" smtClean="0"/>
              <a:t>() + </a:t>
            </a:r>
            <a:r>
              <a:rPr lang="ko-KR" altLang="en-US" sz="2000" dirty="0" smtClean="0"/>
              <a:t>문자열</a:t>
            </a:r>
            <a:r>
              <a:rPr lang="en-US" altLang="ko-KR" sz="2000" dirty="0" smtClean="0"/>
              <a:t>’</a:t>
            </a:r>
            <a:r>
              <a:rPr lang="ko-KR" altLang="en-US" sz="2000" dirty="0" err="1" smtClean="0"/>
              <a:t>로자동변환</a:t>
            </a:r>
            <a:endParaRPr lang="en-US" altLang="ko-KR" sz="2000" dirty="0"/>
          </a:p>
          <a:p>
            <a:pPr lvl="1"/>
            <a:endParaRPr lang="en-US" altLang="ko-KR" sz="1800" dirty="0" smtClean="0"/>
          </a:p>
          <a:p>
            <a:pPr lvl="1"/>
            <a:endParaRPr lang="en-US" altLang="ko-KR" sz="1800" dirty="0" smtClean="0"/>
          </a:p>
          <a:p>
            <a:endParaRPr lang="en-US" altLang="ko-KR" sz="2000" dirty="0" smtClean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개발자는 자신만의 </a:t>
            </a:r>
            <a:r>
              <a:rPr lang="en-US" altLang="ko-KR" sz="2000" dirty="0" err="1" smtClean="0"/>
              <a:t>toString</a:t>
            </a:r>
            <a:r>
              <a:rPr lang="en-US" altLang="ko-KR" sz="2000" dirty="0" smtClean="0"/>
              <a:t>() </a:t>
            </a:r>
            <a:r>
              <a:rPr lang="ko-KR" altLang="en-US" sz="2000" dirty="0" smtClean="0"/>
              <a:t>작성 필요</a:t>
            </a:r>
            <a:endParaRPr lang="en-US" altLang="ko-KR" sz="2000" dirty="0" smtClean="0"/>
          </a:p>
          <a:p>
            <a:pPr lvl="1"/>
            <a:r>
              <a:rPr lang="en-US" altLang="ko-KR" sz="1600" dirty="0" smtClean="0"/>
              <a:t>Object</a:t>
            </a:r>
            <a:r>
              <a:rPr lang="ko-KR" altLang="en-US" sz="1600" dirty="0" smtClean="0"/>
              <a:t>의 </a:t>
            </a:r>
            <a:r>
              <a:rPr lang="en-US" altLang="ko-KR" sz="1600" dirty="0" err="1" smtClean="0"/>
              <a:t>toString</a:t>
            </a:r>
            <a:r>
              <a:rPr lang="en-US" altLang="ko-KR" sz="1600" dirty="0" smtClean="0"/>
              <a:t>() </a:t>
            </a:r>
            <a:r>
              <a:rPr lang="ko-KR" altLang="en-US" sz="1600" dirty="0" err="1" smtClean="0"/>
              <a:t>오버라이딩</a:t>
            </a:r>
            <a:endParaRPr lang="en-US" altLang="ko-KR" sz="1600" dirty="0" smtClean="0"/>
          </a:p>
          <a:p>
            <a:pPr lvl="1"/>
            <a:endParaRPr lang="en-US" altLang="ko-KR" sz="1800" dirty="0" smtClean="0"/>
          </a:p>
          <a:p>
            <a:endParaRPr lang="ko-KR" altLang="en-US" sz="2000" dirty="0"/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30</a:t>
            </a:fld>
            <a:endParaRPr lang="ko-KR" altLang="en-US"/>
          </a:p>
        </p:txBody>
      </p:sp>
      <p:grpSp>
        <p:nvGrpSpPr>
          <p:cNvPr id="14" name="그룹 13"/>
          <p:cNvGrpSpPr/>
          <p:nvPr/>
        </p:nvGrpSpPr>
        <p:grpSpPr>
          <a:xfrm>
            <a:off x="1283776" y="4005064"/>
            <a:ext cx="6584816" cy="830997"/>
            <a:chOff x="1210153" y="5075137"/>
            <a:chExt cx="6584816" cy="830997"/>
          </a:xfrm>
        </p:grpSpPr>
        <p:sp>
          <p:nvSpPr>
            <p:cNvPr id="4" name="TextBox 3"/>
            <p:cNvSpPr txBox="1"/>
            <p:nvPr/>
          </p:nvSpPr>
          <p:spPr>
            <a:xfrm>
              <a:off x="1210153" y="5075137"/>
              <a:ext cx="2508635" cy="8309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marL="0" lvl="1"/>
              <a:r>
                <a:rPr lang="en-US" altLang="ko-KR" sz="1600" dirty="0" smtClean="0"/>
                <a:t>Point p = new Point(2,3);</a:t>
              </a:r>
            </a:p>
            <a:p>
              <a:pPr marL="0" lvl="1"/>
              <a:r>
                <a:rPr lang="en-US" altLang="ko-KR" sz="1600" dirty="0" err="1"/>
                <a:t>System.out.println</a:t>
              </a:r>
              <a:r>
                <a:rPr lang="en-US" altLang="ko-KR" sz="1600" dirty="0"/>
                <a:t>(p);</a:t>
              </a:r>
            </a:p>
            <a:p>
              <a:pPr marL="0" lvl="1"/>
              <a:r>
                <a:rPr lang="en-US" altLang="ko-KR" sz="1600" dirty="0" smtClean="0"/>
                <a:t>String s = p + "</a:t>
              </a:r>
              <a:r>
                <a:rPr lang="ko-KR" altLang="en-US" sz="1600" dirty="0" smtClean="0"/>
                <a:t>점</a:t>
              </a:r>
              <a:r>
                <a:rPr lang="en-US" altLang="ko-KR" sz="1600" dirty="0" smtClean="0"/>
                <a:t>";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67739" y="5075137"/>
              <a:ext cx="3227230" cy="8309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marL="0" lvl="1"/>
              <a:endParaRPr lang="en-US" altLang="ko-KR" sz="1600" dirty="0" smtClean="0"/>
            </a:p>
            <a:p>
              <a:pPr marL="0" lvl="1"/>
              <a:r>
                <a:rPr lang="en-US" altLang="ko-KR" sz="1600" dirty="0" err="1" smtClean="0"/>
                <a:t>System.out.println</a:t>
              </a:r>
              <a:r>
                <a:rPr lang="en-US" altLang="ko-KR" sz="1600" dirty="0" smtClean="0"/>
                <a:t>(</a:t>
              </a:r>
              <a:r>
                <a:rPr lang="en-US" altLang="ko-KR" sz="1600" b="1" dirty="0" err="1" smtClean="0"/>
                <a:t>p.toString</a:t>
              </a:r>
              <a:r>
                <a:rPr lang="en-US" altLang="ko-KR" sz="1600" b="1" dirty="0"/>
                <a:t>()</a:t>
              </a:r>
              <a:r>
                <a:rPr lang="en-US" altLang="ko-KR" sz="1600" dirty="0"/>
                <a:t>);</a:t>
              </a:r>
            </a:p>
            <a:p>
              <a:pPr marL="0" lvl="1"/>
              <a:r>
                <a:rPr lang="en-US" altLang="ko-KR" sz="1600" dirty="0" smtClean="0"/>
                <a:t>String s = </a:t>
              </a:r>
              <a:r>
                <a:rPr lang="en-US" altLang="ko-KR" sz="1600" b="1" dirty="0" err="1" smtClean="0"/>
                <a:t>p.toString</a:t>
              </a:r>
              <a:r>
                <a:rPr lang="en-US" altLang="ko-KR" sz="1600" b="1" dirty="0" smtClean="0"/>
                <a:t>()</a:t>
              </a:r>
              <a:r>
                <a:rPr lang="en-US" altLang="ko-KR" sz="1600" dirty="0" smtClean="0"/>
                <a:t>+ </a:t>
              </a:r>
              <a:r>
                <a:rPr lang="en-US" altLang="ko-KR" sz="1600" dirty="0"/>
                <a:t>"</a:t>
              </a:r>
              <a:r>
                <a:rPr lang="ko-KR" altLang="en-US" sz="1600" dirty="0"/>
                <a:t>점</a:t>
              </a:r>
              <a:r>
                <a:rPr lang="en-US" altLang="ko-KR" sz="1600" dirty="0"/>
                <a:t>"; </a:t>
              </a:r>
              <a:endParaRPr lang="en-US" altLang="ko-KR" sz="1600" dirty="0" smtClean="0"/>
            </a:p>
          </p:txBody>
        </p:sp>
        <p:cxnSp>
          <p:nvCxnSpPr>
            <p:cNvPr id="7" name="직선 화살표 연결선 6"/>
            <p:cNvCxnSpPr>
              <a:stCxn id="4" idx="3"/>
              <a:endCxn id="5" idx="1"/>
            </p:cNvCxnSpPr>
            <p:nvPr/>
          </p:nvCxnSpPr>
          <p:spPr>
            <a:xfrm>
              <a:off x="3718788" y="5490636"/>
              <a:ext cx="848951" cy="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837730" y="5216917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dirty="0" smtClean="0"/>
                <a:t>변환</a:t>
              </a:r>
              <a:endParaRPr lang="ko-KR" altLang="en-US" sz="1600" dirty="0"/>
            </a:p>
          </p:txBody>
        </p:sp>
      </p:grpSp>
      <p:sp>
        <p:nvSpPr>
          <p:cNvPr id="8" name="직사각형 7"/>
          <p:cNvSpPr/>
          <p:nvPr/>
        </p:nvSpPr>
        <p:spPr>
          <a:xfrm>
            <a:off x="4641362" y="4910730"/>
            <a:ext cx="3227230" cy="307777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Point@15db9742</a:t>
            </a:r>
            <a:r>
              <a:rPr lang="ko-KR" altLang="en-US" sz="1400" dirty="0" smtClean="0"/>
              <a:t>점</a:t>
            </a:r>
            <a:endParaRPr lang="ko-KR" altLang="en-US" sz="1400" dirty="0"/>
          </a:p>
        </p:txBody>
      </p:sp>
      <p:sp>
        <p:nvSpPr>
          <p:cNvPr id="6" name="직사각형 5"/>
          <p:cNvSpPr/>
          <p:nvPr/>
        </p:nvSpPr>
        <p:spPr>
          <a:xfrm>
            <a:off x="1331640" y="2492896"/>
            <a:ext cx="6859324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600" dirty="0">
                <a:latin typeface="+mn-ea"/>
              </a:rPr>
              <a:t>public String </a:t>
            </a:r>
            <a:r>
              <a:rPr lang="en-US" altLang="ko-KR" sz="1600" dirty="0" err="1">
                <a:latin typeface="+mn-ea"/>
              </a:rPr>
              <a:t>toString</a:t>
            </a:r>
            <a:r>
              <a:rPr lang="en-US" altLang="ko-KR" sz="1600" dirty="0">
                <a:latin typeface="+mn-ea"/>
              </a:rPr>
              <a:t>() {</a:t>
            </a:r>
          </a:p>
          <a:p>
            <a:pPr defTabSz="180000"/>
            <a:r>
              <a:rPr lang="en-US" altLang="ko-KR" sz="1600" dirty="0" smtClean="0">
                <a:latin typeface="+mn-ea"/>
              </a:rPr>
              <a:t>	return </a:t>
            </a:r>
            <a:r>
              <a:rPr lang="en-US" altLang="ko-KR" sz="1600" dirty="0" err="1">
                <a:latin typeface="+mn-ea"/>
              </a:rPr>
              <a:t>getClass</a:t>
            </a:r>
            <a:r>
              <a:rPr lang="en-US" altLang="ko-KR" sz="1600" dirty="0">
                <a:latin typeface="+mn-ea"/>
              </a:rPr>
              <a:t>().</a:t>
            </a:r>
            <a:r>
              <a:rPr lang="en-US" altLang="ko-KR" sz="1600" dirty="0" err="1">
                <a:latin typeface="+mn-ea"/>
              </a:rPr>
              <a:t>getName</a:t>
            </a:r>
            <a:r>
              <a:rPr lang="en-US" altLang="ko-KR" sz="1600" dirty="0">
                <a:latin typeface="+mn-ea"/>
              </a:rPr>
              <a:t>() +"@" + </a:t>
            </a:r>
            <a:r>
              <a:rPr lang="en-US" altLang="ko-KR" sz="1600" dirty="0" err="1">
                <a:latin typeface="+mn-ea"/>
              </a:rPr>
              <a:t>Integer.toHexString</a:t>
            </a:r>
            <a:r>
              <a:rPr lang="en-US" altLang="ko-KR" sz="1600" dirty="0">
                <a:latin typeface="+mn-ea"/>
              </a:rPr>
              <a:t>(</a:t>
            </a:r>
            <a:r>
              <a:rPr lang="en-US" altLang="ko-KR" sz="1600" dirty="0" err="1">
                <a:latin typeface="+mn-ea"/>
              </a:rPr>
              <a:t>hashCode</a:t>
            </a:r>
            <a:r>
              <a:rPr lang="en-US" altLang="ko-KR" sz="1600" dirty="0">
                <a:latin typeface="+mn-ea"/>
              </a:rPr>
              <a:t>());</a:t>
            </a:r>
          </a:p>
          <a:p>
            <a:pPr defTabSz="180000"/>
            <a:r>
              <a:rPr lang="en-US" altLang="ko-KR" sz="1600" dirty="0">
                <a:latin typeface="+mn-ea"/>
              </a:rPr>
              <a:t>}</a:t>
            </a:r>
            <a:endParaRPr lang="ko-KR" altLang="en-US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3982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6-2 : Point </a:t>
            </a:r>
            <a:r>
              <a:rPr lang="ko-KR" altLang="en-US" dirty="0" smtClean="0"/>
              <a:t>클래스에 </a:t>
            </a:r>
            <a:r>
              <a:rPr lang="en-US" altLang="ko-KR" dirty="0" err="1" smtClean="0"/>
              <a:t>toString</a:t>
            </a:r>
            <a:r>
              <a:rPr lang="en-US" altLang="ko-KR" dirty="0" smtClean="0"/>
              <a:t>() </a:t>
            </a:r>
            <a:r>
              <a:rPr lang="ko-KR" altLang="en-US" dirty="0" smtClean="0"/>
              <a:t>작성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524674" y="1763519"/>
            <a:ext cx="6351582" cy="41857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400" b="1" dirty="0"/>
              <a:t>class Point </a:t>
            </a:r>
            <a:r>
              <a:rPr lang="en-US" altLang="ko-KR" sz="1400" dirty="0"/>
              <a:t>{</a:t>
            </a:r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x, y;</a:t>
            </a:r>
          </a:p>
          <a:p>
            <a:pPr defTabSz="180000"/>
            <a:r>
              <a:rPr lang="fr-FR" altLang="ko-KR" sz="1400" dirty="0" smtClean="0"/>
              <a:t>	public </a:t>
            </a:r>
            <a:r>
              <a:rPr lang="fr-FR" altLang="ko-KR" sz="1400" dirty="0"/>
              <a:t>Point(int x, int y) {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this.x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= x;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this.y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= y;</a:t>
            </a:r>
          </a:p>
          <a:p>
            <a:pPr defTabSz="180000"/>
            <a:r>
              <a:rPr lang="en-US" altLang="ko-KR" sz="1400" dirty="0" smtClean="0"/>
              <a:t>	}</a:t>
            </a:r>
            <a:endParaRPr lang="en-US" altLang="ko-KR" sz="1400" dirty="0"/>
          </a:p>
          <a:p>
            <a:pPr defTabSz="180000"/>
            <a:r>
              <a:rPr lang="en-US" altLang="ko-KR" sz="1400" b="1" dirty="0" smtClean="0"/>
              <a:t>	public </a:t>
            </a:r>
            <a:r>
              <a:rPr lang="en-US" altLang="ko-KR" sz="1400" b="1" dirty="0"/>
              <a:t>String </a:t>
            </a:r>
            <a:r>
              <a:rPr lang="en-US" altLang="ko-KR" sz="1400" b="1" dirty="0" err="1"/>
              <a:t>toString</a:t>
            </a:r>
            <a:r>
              <a:rPr lang="en-US" altLang="ko-KR" sz="1400" b="1" dirty="0"/>
              <a:t>() {</a:t>
            </a:r>
          </a:p>
          <a:p>
            <a:pPr defTabSz="180000"/>
            <a:r>
              <a:rPr lang="en-US" altLang="ko-KR" sz="1400" b="1" dirty="0" smtClean="0"/>
              <a:t>		return </a:t>
            </a:r>
            <a:r>
              <a:rPr lang="en-US" altLang="ko-KR" sz="1400" b="1" dirty="0"/>
              <a:t>"Point(" + x + "," + y + ")";</a:t>
            </a:r>
          </a:p>
          <a:p>
            <a:pPr defTabSz="180000"/>
            <a:r>
              <a:rPr lang="en-US" altLang="ko-KR" sz="1400" b="1" dirty="0" smtClean="0"/>
              <a:t>	}</a:t>
            </a:r>
            <a:endParaRPr lang="en-US" altLang="ko-KR" sz="1400" b="1" dirty="0"/>
          </a:p>
          <a:p>
            <a:pPr defTabSz="180000"/>
            <a:r>
              <a:rPr lang="en-US" altLang="ko-KR" sz="1400" dirty="0"/>
              <a:t>}</a:t>
            </a:r>
          </a:p>
          <a:p>
            <a:pPr defTabSz="180000"/>
            <a:endParaRPr lang="en-US" altLang="ko-KR" sz="1400" dirty="0" smtClean="0"/>
          </a:p>
          <a:p>
            <a:pPr defTabSz="180000"/>
            <a:r>
              <a:rPr lang="en-US" altLang="ko-KR" sz="1400" dirty="0" smtClean="0"/>
              <a:t>public </a:t>
            </a:r>
            <a:r>
              <a:rPr lang="en-US" altLang="ko-KR" sz="1400" dirty="0"/>
              <a:t>class </a:t>
            </a:r>
            <a:r>
              <a:rPr lang="en-US" altLang="ko-KR" sz="1400" dirty="0" err="1"/>
              <a:t>ToStringEx</a:t>
            </a:r>
            <a:r>
              <a:rPr lang="en-US" altLang="ko-KR" sz="1400" dirty="0"/>
              <a:t> {</a:t>
            </a:r>
          </a:p>
          <a:p>
            <a:pPr defTabSz="180000"/>
            <a:r>
              <a:rPr lang="en-US" altLang="ko-KR" sz="1400" dirty="0" smtClean="0"/>
              <a:t>	public </a:t>
            </a:r>
            <a:r>
              <a:rPr lang="en-US" altLang="ko-KR" sz="1400" dirty="0"/>
              <a:t>static void main(String [] </a:t>
            </a:r>
            <a:r>
              <a:rPr lang="en-US" altLang="ko-KR" sz="1400" dirty="0" err="1"/>
              <a:t>args</a:t>
            </a:r>
            <a:r>
              <a:rPr lang="en-US" altLang="ko-KR" sz="1400" dirty="0"/>
              <a:t>) {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b="1" dirty="0" smtClean="0"/>
              <a:t>Point </a:t>
            </a:r>
            <a:r>
              <a:rPr lang="en-US" altLang="ko-KR" sz="1400" b="1" dirty="0"/>
              <a:t>p = new Point(2,3);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 smtClean="0"/>
              <a:t>(</a:t>
            </a:r>
            <a:r>
              <a:rPr lang="en-US" altLang="ko-KR" sz="1400" b="1" dirty="0" err="1" smtClean="0"/>
              <a:t>p.toString</a:t>
            </a:r>
            <a:r>
              <a:rPr lang="en-US" altLang="ko-KR" sz="1400" b="1" dirty="0"/>
              <a:t>()</a:t>
            </a:r>
            <a:r>
              <a:rPr lang="en-US" altLang="ko-KR" sz="1400" dirty="0"/>
              <a:t>);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 smtClean="0"/>
              <a:t>(</a:t>
            </a:r>
            <a:r>
              <a:rPr lang="en-US" altLang="ko-KR" sz="1400" b="1" dirty="0" smtClean="0"/>
              <a:t>p</a:t>
            </a:r>
            <a:r>
              <a:rPr lang="en-US" altLang="ko-KR" sz="1400" dirty="0"/>
              <a:t>); // p</a:t>
            </a:r>
            <a:r>
              <a:rPr lang="ko-KR" altLang="en-US" sz="1400" dirty="0"/>
              <a:t>는 </a:t>
            </a:r>
            <a:r>
              <a:rPr lang="en-US" altLang="ko-KR" sz="1400" dirty="0" err="1"/>
              <a:t>p.toString</a:t>
            </a:r>
            <a:r>
              <a:rPr lang="en-US" altLang="ko-KR" sz="1400" dirty="0"/>
              <a:t>()</a:t>
            </a:r>
            <a:r>
              <a:rPr lang="ko-KR" altLang="en-US" sz="1400" dirty="0"/>
              <a:t>으로 자동 변환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 smtClean="0"/>
              <a:t>(</a:t>
            </a:r>
            <a:r>
              <a:rPr lang="en-US" altLang="ko-KR" sz="1400" b="1" dirty="0" smtClean="0"/>
              <a:t>p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+ "</a:t>
            </a:r>
            <a:r>
              <a:rPr lang="ko-KR" altLang="en-US" sz="1400" dirty="0"/>
              <a:t>입니다</a:t>
            </a:r>
            <a:r>
              <a:rPr lang="en-US" altLang="ko-KR" sz="1400" dirty="0"/>
              <a:t>."); // </a:t>
            </a:r>
            <a:r>
              <a:rPr lang="en-US" altLang="ko-KR" sz="1400" dirty="0" err="1"/>
              <a:t>p.toString</a:t>
            </a:r>
            <a:r>
              <a:rPr lang="en-US" altLang="ko-KR" sz="1400" dirty="0"/>
              <a:t>() + "</a:t>
            </a:r>
            <a:r>
              <a:rPr lang="ko-KR" altLang="en-US" sz="1400" dirty="0"/>
              <a:t>입니다</a:t>
            </a:r>
            <a:r>
              <a:rPr lang="en-US" altLang="ko-KR" sz="1400" dirty="0"/>
              <a:t>"</a:t>
            </a:r>
            <a:r>
              <a:rPr lang="ko-KR" altLang="en-US" sz="1400" dirty="0"/>
              <a:t>로 자동 변환</a:t>
            </a:r>
          </a:p>
          <a:p>
            <a:pPr defTabSz="180000"/>
            <a:r>
              <a:rPr lang="en-US" altLang="ko-KR" sz="1400" dirty="0" smtClean="0"/>
              <a:t>	}</a:t>
            </a:r>
            <a:endParaRPr lang="en-US" altLang="ko-KR" sz="1400" dirty="0"/>
          </a:p>
          <a:p>
            <a:pPr defTabSz="180000"/>
            <a:r>
              <a:rPr lang="en-US" altLang="ko-KR" sz="1400" dirty="0"/>
              <a:t>}</a:t>
            </a:r>
            <a:endParaRPr lang="ko-KR" altLang="en-US" sz="1400" dirty="0"/>
          </a:p>
        </p:txBody>
      </p:sp>
      <p:sp>
        <p:nvSpPr>
          <p:cNvPr id="5" name="직사각형 4"/>
          <p:cNvSpPr/>
          <p:nvPr/>
        </p:nvSpPr>
        <p:spPr>
          <a:xfrm>
            <a:off x="7069576" y="5210616"/>
            <a:ext cx="1584176" cy="738664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Point(2,3)</a:t>
            </a:r>
          </a:p>
          <a:p>
            <a:r>
              <a:rPr lang="en-US" altLang="ko-KR" sz="1400" dirty="0"/>
              <a:t>Point(2,3)</a:t>
            </a:r>
          </a:p>
          <a:p>
            <a:r>
              <a:rPr lang="en-US" altLang="ko-KR" sz="1400" dirty="0"/>
              <a:t>Point(2,3)</a:t>
            </a:r>
            <a:r>
              <a:rPr lang="ko-KR" altLang="en-US" sz="1400" dirty="0"/>
              <a:t>입니다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31</a:t>
            </a:fld>
            <a:endParaRPr lang="ko-KR" altLang="en-US"/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3995336" y="2708920"/>
            <a:ext cx="3528992" cy="432048"/>
          </a:xfrm>
          <a:prstGeom prst="wedgeRoundRectCallout">
            <a:avLst>
              <a:gd name="adj1" fmla="val -81441"/>
              <a:gd name="adj2" fmla="val 68518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dirty="0">
                <a:solidFill>
                  <a:schemeClr val="tx1"/>
                </a:solidFill>
                <a:latin typeface="+mj-ea"/>
                <a:ea typeface="+mj-ea"/>
              </a:rPr>
              <a:t>Point </a:t>
            </a:r>
            <a:r>
              <a:rPr lang="ko-KR" altLang="en-US" sz="1200" dirty="0">
                <a:solidFill>
                  <a:schemeClr val="tx1"/>
                </a:solidFill>
                <a:latin typeface="+mj-ea"/>
                <a:ea typeface="+mj-ea"/>
              </a:rPr>
              <a:t>객체를 문자열로 </a:t>
            </a:r>
            <a:r>
              <a:rPr lang="ko-KR" altLang="en-US" sz="1200" dirty="0" err="1">
                <a:solidFill>
                  <a:schemeClr val="tx1"/>
                </a:solidFill>
                <a:latin typeface="+mj-ea"/>
                <a:ea typeface="+mj-ea"/>
              </a:rPr>
              <a:t>리턴하는</a:t>
            </a:r>
            <a:r>
              <a:rPr lang="ko-KR" altLang="en-US" sz="1200" dirty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ko-KR" sz="1200" dirty="0" err="1">
                <a:solidFill>
                  <a:schemeClr val="tx1"/>
                </a:solidFill>
                <a:latin typeface="+mj-ea"/>
                <a:ea typeface="+mj-ea"/>
              </a:rPr>
              <a:t>toString</a:t>
            </a:r>
            <a:r>
              <a:rPr lang="en-US" altLang="ko-KR" sz="1200" dirty="0">
                <a:solidFill>
                  <a:schemeClr val="tx1"/>
                </a:solidFill>
                <a:latin typeface="+mj-ea"/>
                <a:ea typeface="+mj-ea"/>
              </a:rPr>
              <a:t>() </a:t>
            </a:r>
            <a:r>
              <a:rPr lang="ko-KR" altLang="en-US" sz="1200" dirty="0">
                <a:solidFill>
                  <a:schemeClr val="tx1"/>
                </a:solidFill>
                <a:latin typeface="+mj-ea"/>
                <a:ea typeface="+mj-ea"/>
              </a:rPr>
              <a:t>작성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524675" y="1320836"/>
            <a:ext cx="66396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Point 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클래스에 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Point 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객체를 문자열로 </a:t>
            </a:r>
            <a:r>
              <a:rPr lang="ko-KR" altLang="en-US" sz="1400" dirty="0" err="1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리턴하는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toString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() </a:t>
            </a:r>
            <a:r>
              <a:rPr lang="ko-KR" altLang="en-US" sz="1400" dirty="0" err="1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메소드를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 작성하라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.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52282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객체 비교와 </a:t>
            </a:r>
            <a:r>
              <a:rPr lang="en-US" altLang="ko-KR" dirty="0" smtClean="0"/>
              <a:t>equals()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600" y="1340769"/>
            <a:ext cx="3886200" cy="951568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== </a:t>
            </a:r>
            <a:r>
              <a:rPr lang="ko-KR" altLang="en-US" sz="2000" dirty="0" smtClean="0"/>
              <a:t>연산자</a:t>
            </a:r>
            <a:endParaRPr lang="en-US" altLang="ko-KR" sz="2000" dirty="0" smtClean="0"/>
          </a:p>
          <a:p>
            <a:pPr lvl="1"/>
            <a:r>
              <a:rPr lang="ko-KR" altLang="en-US" sz="1800" dirty="0" smtClean="0"/>
              <a:t>두 개의 </a:t>
            </a:r>
            <a:r>
              <a:rPr lang="ko-KR" altLang="en-US" sz="1800" dirty="0" err="1" smtClean="0"/>
              <a:t>레퍼런스</a:t>
            </a:r>
            <a:r>
              <a:rPr lang="ko-KR" altLang="en-US" sz="1800" dirty="0" smtClean="0"/>
              <a:t> 비교</a:t>
            </a:r>
            <a:endParaRPr lang="en-US" altLang="ko-KR" sz="1800" dirty="0" smtClean="0"/>
          </a:p>
        </p:txBody>
      </p:sp>
      <p:sp>
        <p:nvSpPr>
          <p:cNvPr id="10" name="내용 개체 틀 9"/>
          <p:cNvSpPr>
            <a:spLocks noGrp="1"/>
          </p:cNvSpPr>
          <p:nvPr>
            <p:ph sz="quarter" idx="2"/>
          </p:nvPr>
        </p:nvSpPr>
        <p:spPr>
          <a:xfrm>
            <a:off x="4844901" y="1340768"/>
            <a:ext cx="3886200" cy="990455"/>
          </a:xfrm>
        </p:spPr>
        <p:txBody>
          <a:bodyPr>
            <a:normAutofit/>
          </a:bodyPr>
          <a:lstStyle/>
          <a:p>
            <a:r>
              <a:rPr lang="en-US" altLang="ko-KR" sz="2000" dirty="0" err="1"/>
              <a:t>boolean</a:t>
            </a:r>
            <a:r>
              <a:rPr lang="en-US" altLang="ko-KR" sz="2000" dirty="0"/>
              <a:t> equals(Object </a:t>
            </a:r>
            <a:r>
              <a:rPr lang="en-US" altLang="ko-KR" sz="2000" dirty="0" err="1"/>
              <a:t>obj</a:t>
            </a:r>
            <a:r>
              <a:rPr lang="en-US" altLang="ko-KR" sz="2000" dirty="0"/>
              <a:t>) </a:t>
            </a:r>
            <a:endParaRPr lang="en-US" altLang="ko-KR" sz="2000" dirty="0" smtClean="0"/>
          </a:p>
          <a:p>
            <a:pPr lvl="1"/>
            <a:r>
              <a:rPr lang="ko-KR" altLang="en-US" sz="1700" dirty="0" smtClean="0"/>
              <a:t>객체 내용이 같은지 비교</a:t>
            </a:r>
            <a:endParaRPr lang="en-US" altLang="ko-KR" sz="1700" dirty="0"/>
          </a:p>
        </p:txBody>
      </p:sp>
      <p:sp>
        <p:nvSpPr>
          <p:cNvPr id="55" name="슬라이드 번호 개체 틀 5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32</a:t>
            </a:fld>
            <a:endParaRPr lang="ko-KR" altLang="en-US"/>
          </a:p>
        </p:txBody>
      </p:sp>
      <p:grpSp>
        <p:nvGrpSpPr>
          <p:cNvPr id="19" name="그룹 18"/>
          <p:cNvGrpSpPr/>
          <p:nvPr/>
        </p:nvGrpSpPr>
        <p:grpSpPr>
          <a:xfrm>
            <a:off x="142844" y="2276872"/>
            <a:ext cx="8847650" cy="4309447"/>
            <a:chOff x="142844" y="2276872"/>
            <a:chExt cx="8847650" cy="4309447"/>
          </a:xfrm>
        </p:grpSpPr>
        <p:sp>
          <p:nvSpPr>
            <p:cNvPr id="4" name="TextBox 3"/>
            <p:cNvSpPr txBox="1"/>
            <p:nvPr/>
          </p:nvSpPr>
          <p:spPr>
            <a:xfrm>
              <a:off x="3780632" y="2276872"/>
              <a:ext cx="2428892" cy="138499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noAutofit/>
            </a:bodyPr>
            <a:lstStyle/>
            <a:p>
              <a:pPr defTabSz="180000"/>
              <a:r>
                <a:rPr lang="en-US" altLang="ko-KR" sz="1200" dirty="0" smtClean="0"/>
                <a:t>Point a = new Point(2,3);</a:t>
              </a:r>
            </a:p>
            <a:p>
              <a:pPr defTabSz="180000"/>
              <a:r>
                <a:rPr lang="en-US" altLang="ko-KR" sz="1200" dirty="0" smtClean="0"/>
                <a:t>Point b = new Point(2,3);</a:t>
              </a:r>
            </a:p>
            <a:p>
              <a:pPr defTabSz="180000"/>
              <a:r>
                <a:rPr lang="en-US" altLang="ko-KR" sz="1200" dirty="0" smtClean="0"/>
                <a:t>Point c = a;</a:t>
              </a:r>
            </a:p>
            <a:p>
              <a:pPr defTabSz="180000"/>
              <a:r>
                <a:rPr lang="en-US" altLang="ko-KR" sz="1200" b="1" dirty="0" smtClean="0"/>
                <a:t>if(a == b) </a:t>
              </a:r>
              <a:r>
                <a:rPr lang="en-US" altLang="ko-KR" sz="1200" dirty="0" smtClean="0"/>
                <a:t>// false</a:t>
              </a:r>
            </a:p>
            <a:p>
              <a:pPr defTabSz="180000"/>
              <a:r>
                <a:rPr lang="en-US" altLang="ko-KR" sz="1200" dirty="0" smtClean="0"/>
                <a:t>	</a:t>
              </a:r>
              <a:r>
                <a:rPr lang="en-US" altLang="ko-KR" sz="1200" dirty="0" err="1" smtClean="0"/>
                <a:t>System.out.println</a:t>
              </a:r>
              <a:r>
                <a:rPr lang="en-US" altLang="ko-KR" sz="1200" dirty="0" smtClean="0"/>
                <a:t>("a==b");</a:t>
              </a:r>
            </a:p>
            <a:p>
              <a:pPr defTabSz="180000"/>
              <a:r>
                <a:rPr lang="en-US" altLang="ko-KR" sz="1200" b="1" dirty="0" smtClean="0"/>
                <a:t>if(a == c) </a:t>
              </a:r>
              <a:r>
                <a:rPr lang="en-US" altLang="ko-KR" sz="1200" dirty="0" smtClean="0"/>
                <a:t>// true</a:t>
              </a:r>
            </a:p>
            <a:p>
              <a:pPr defTabSz="180000"/>
              <a:r>
                <a:rPr lang="en-US" altLang="ko-KR" sz="1200" dirty="0" smtClean="0"/>
                <a:t>	</a:t>
              </a:r>
              <a:r>
                <a:rPr lang="en-US" altLang="ko-KR" sz="1200" dirty="0" err="1" smtClean="0"/>
                <a:t>System.out.println</a:t>
              </a:r>
              <a:r>
                <a:rPr lang="en-US" altLang="ko-KR" sz="1200" dirty="0" smtClean="0"/>
                <a:t>("a==c");</a:t>
              </a: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1208864" y="2276872"/>
              <a:ext cx="2428876" cy="138499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noAutofit/>
            </a:bodyPr>
            <a:lstStyle/>
            <a:p>
              <a:pPr defTabSz="180000"/>
              <a:r>
                <a:rPr lang="en-US" altLang="ko-KR" sz="1200" dirty="0" smtClean="0"/>
                <a:t>class Point {</a:t>
              </a:r>
            </a:p>
            <a:p>
              <a:pPr defTabSz="180000"/>
              <a:r>
                <a:rPr lang="en-US" altLang="ko-KR" sz="1200" dirty="0" smtClean="0"/>
                <a:t>	</a:t>
              </a:r>
              <a:r>
                <a:rPr lang="en-US" altLang="ko-KR" sz="1200" dirty="0" err="1" smtClean="0"/>
                <a:t>int</a:t>
              </a:r>
              <a:r>
                <a:rPr lang="en-US" altLang="ko-KR" sz="1200" dirty="0" smtClean="0"/>
                <a:t> x, y;</a:t>
              </a:r>
            </a:p>
            <a:p>
              <a:pPr defTabSz="180000"/>
              <a:r>
                <a:rPr lang="en-US" altLang="ko-KR" sz="1200" dirty="0" smtClean="0"/>
                <a:t>	public Point(</a:t>
              </a:r>
              <a:r>
                <a:rPr lang="en-US" altLang="ko-KR" sz="1200" dirty="0" err="1" smtClean="0"/>
                <a:t>int</a:t>
              </a:r>
              <a:r>
                <a:rPr lang="en-US" altLang="ko-KR" sz="1200" dirty="0" smtClean="0"/>
                <a:t> x, </a:t>
              </a:r>
              <a:r>
                <a:rPr lang="en-US" altLang="ko-KR" sz="1200" dirty="0" err="1" smtClean="0"/>
                <a:t>int</a:t>
              </a:r>
              <a:r>
                <a:rPr lang="en-US" altLang="ko-KR" sz="1200" dirty="0" smtClean="0"/>
                <a:t> y) {</a:t>
              </a:r>
            </a:p>
            <a:p>
              <a:pPr defTabSz="180000"/>
              <a:r>
                <a:rPr lang="en-US" altLang="ko-KR" sz="1200" dirty="0" smtClean="0"/>
                <a:t>		</a:t>
              </a:r>
              <a:r>
                <a:rPr lang="en-US" altLang="ko-KR" sz="1200" dirty="0" err="1" smtClean="0"/>
                <a:t>this.x</a:t>
              </a:r>
              <a:r>
                <a:rPr lang="en-US" altLang="ko-KR" sz="1200" dirty="0" smtClean="0"/>
                <a:t> = x; </a:t>
              </a:r>
              <a:r>
                <a:rPr lang="en-US" altLang="ko-KR" sz="1200" dirty="0" err="1" smtClean="0"/>
                <a:t>this.y</a:t>
              </a:r>
              <a:r>
                <a:rPr lang="en-US" altLang="ko-KR" sz="1200" dirty="0" smtClean="0"/>
                <a:t> = y;</a:t>
              </a:r>
            </a:p>
            <a:p>
              <a:pPr defTabSz="180000"/>
              <a:r>
                <a:rPr lang="en-US" altLang="ko-KR" sz="1200" dirty="0" smtClean="0"/>
                <a:t>	}</a:t>
              </a:r>
            </a:p>
            <a:p>
              <a:pPr defTabSz="180000"/>
              <a:r>
                <a:rPr lang="en-US" altLang="ko-KR" sz="1200" dirty="0" smtClean="0"/>
                <a:t>}</a:t>
              </a: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395536" y="4275033"/>
              <a:ext cx="2844980" cy="230832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noAutofit/>
            </a:bodyPr>
            <a:lstStyle/>
            <a:p>
              <a:pPr defTabSz="180000"/>
              <a:r>
                <a:rPr lang="en-US" altLang="ko-KR" sz="1200" dirty="0" smtClean="0"/>
                <a:t>class Point {</a:t>
              </a:r>
            </a:p>
            <a:p>
              <a:pPr defTabSz="180000"/>
              <a:r>
                <a:rPr lang="en-US" altLang="ko-KR" sz="1200" dirty="0" smtClean="0"/>
                <a:t>	</a:t>
              </a:r>
              <a:r>
                <a:rPr lang="en-US" altLang="ko-KR" sz="1200" dirty="0" err="1" smtClean="0"/>
                <a:t>int</a:t>
              </a:r>
              <a:r>
                <a:rPr lang="en-US" altLang="ko-KR" sz="1200" dirty="0" smtClean="0"/>
                <a:t> x, y;</a:t>
              </a:r>
            </a:p>
            <a:p>
              <a:pPr defTabSz="180000"/>
              <a:r>
                <a:rPr lang="en-US" altLang="ko-KR" sz="1200" dirty="0" smtClean="0"/>
                <a:t>	public Point(</a:t>
              </a:r>
              <a:r>
                <a:rPr lang="en-US" altLang="ko-KR" sz="1200" dirty="0" err="1" smtClean="0"/>
                <a:t>int</a:t>
              </a:r>
              <a:r>
                <a:rPr lang="en-US" altLang="ko-KR" sz="1200" dirty="0" smtClean="0"/>
                <a:t> x, </a:t>
              </a:r>
              <a:r>
                <a:rPr lang="en-US" altLang="ko-KR" sz="1200" dirty="0" err="1" smtClean="0"/>
                <a:t>int</a:t>
              </a:r>
              <a:r>
                <a:rPr lang="en-US" altLang="ko-KR" sz="1200" dirty="0" smtClean="0"/>
                <a:t> y) {</a:t>
              </a:r>
            </a:p>
            <a:p>
              <a:pPr defTabSz="180000"/>
              <a:r>
                <a:rPr lang="en-US" altLang="ko-KR" sz="1200" dirty="0" smtClean="0"/>
                <a:t>		</a:t>
              </a:r>
              <a:r>
                <a:rPr lang="en-US" altLang="ko-KR" sz="1200" dirty="0" err="1" smtClean="0"/>
                <a:t>this.x</a:t>
              </a:r>
              <a:r>
                <a:rPr lang="en-US" altLang="ko-KR" sz="1200" dirty="0" smtClean="0"/>
                <a:t> = x; </a:t>
              </a:r>
              <a:r>
                <a:rPr lang="en-US" altLang="ko-KR" sz="1200" dirty="0" err="1" smtClean="0"/>
                <a:t>this.y</a:t>
              </a:r>
              <a:r>
                <a:rPr lang="en-US" altLang="ko-KR" sz="1200" dirty="0" smtClean="0"/>
                <a:t> = y;</a:t>
              </a:r>
            </a:p>
            <a:p>
              <a:pPr defTabSz="180000"/>
              <a:r>
                <a:rPr lang="en-US" altLang="ko-KR" sz="1200" dirty="0" smtClean="0"/>
                <a:t>	}</a:t>
              </a:r>
            </a:p>
            <a:p>
              <a:pPr defTabSz="180000"/>
              <a:r>
                <a:rPr lang="en-US" altLang="ko-KR" sz="1200" dirty="0" smtClean="0"/>
                <a:t>	</a:t>
              </a:r>
              <a:r>
                <a:rPr lang="en-US" altLang="ko-KR" sz="1200" b="1" dirty="0" smtClean="0"/>
                <a:t>public </a:t>
              </a:r>
              <a:r>
                <a:rPr lang="en-US" altLang="ko-KR" sz="1200" b="1" dirty="0" err="1" smtClean="0"/>
                <a:t>boolean</a:t>
              </a:r>
              <a:r>
                <a:rPr lang="en-US" altLang="ko-KR" sz="1200" b="1" dirty="0" smtClean="0"/>
                <a:t> equals(Object p) {</a:t>
              </a:r>
            </a:p>
            <a:p>
              <a:pPr defTabSz="180000"/>
              <a:r>
                <a:rPr lang="en-US" altLang="ko-KR" sz="1200" dirty="0" smtClean="0"/>
                <a:t>		Point </a:t>
              </a:r>
              <a:r>
                <a:rPr lang="en-US" altLang="ko-KR" sz="1200" dirty="0"/>
                <a:t>p = (Point)</a:t>
              </a:r>
              <a:r>
                <a:rPr lang="en-US" altLang="ko-KR" sz="1200" dirty="0" err="1"/>
                <a:t>obj</a:t>
              </a:r>
              <a:r>
                <a:rPr lang="en-US" altLang="ko-KR" sz="1200" dirty="0"/>
                <a:t>;</a:t>
              </a:r>
              <a:endParaRPr lang="en-US" altLang="ko-KR" sz="1200" dirty="0" smtClean="0"/>
            </a:p>
            <a:p>
              <a:pPr defTabSz="180000"/>
              <a:r>
                <a:rPr lang="en-US" altLang="ko-KR" sz="1200" dirty="0" smtClean="0"/>
                <a:t>		if(x == </a:t>
              </a:r>
              <a:r>
                <a:rPr lang="en-US" altLang="ko-KR" sz="1200" dirty="0" err="1" smtClean="0"/>
                <a:t>p.x</a:t>
              </a:r>
              <a:r>
                <a:rPr lang="en-US" altLang="ko-KR" sz="1200" dirty="0" smtClean="0"/>
                <a:t> &amp;&amp; y == </a:t>
              </a:r>
              <a:r>
                <a:rPr lang="en-US" altLang="ko-KR" sz="1200" dirty="0" err="1" smtClean="0"/>
                <a:t>p.y</a:t>
              </a:r>
              <a:r>
                <a:rPr lang="en-US" altLang="ko-KR" sz="1200" dirty="0" smtClean="0"/>
                <a:t>) </a:t>
              </a:r>
            </a:p>
            <a:p>
              <a:pPr defTabSz="180000"/>
              <a:r>
                <a:rPr lang="en-US" altLang="ko-KR" sz="1200" dirty="0"/>
                <a:t>	</a:t>
              </a:r>
              <a:r>
                <a:rPr lang="en-US" altLang="ko-KR" sz="1200" dirty="0" smtClean="0"/>
                <a:t>		return true;</a:t>
              </a:r>
            </a:p>
            <a:p>
              <a:pPr defTabSz="180000"/>
              <a:r>
                <a:rPr lang="en-US" altLang="ko-KR" sz="1200" dirty="0" smtClean="0"/>
                <a:t>		else return false;</a:t>
              </a:r>
            </a:p>
            <a:p>
              <a:pPr defTabSz="180000"/>
              <a:r>
                <a:rPr lang="en-US" altLang="ko-KR" sz="1200" b="1" dirty="0" smtClean="0"/>
                <a:t>	}</a:t>
              </a:r>
            </a:p>
            <a:p>
              <a:pPr defTabSz="180000"/>
              <a:r>
                <a:rPr lang="en-US" altLang="ko-KR" sz="1200" dirty="0" smtClean="0"/>
                <a:t>}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57804" y="4268776"/>
              <a:ext cx="2857520" cy="19685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noAutofit/>
            </a:bodyPr>
            <a:lstStyle/>
            <a:p>
              <a:pPr defTabSz="180000"/>
              <a:r>
                <a:rPr lang="en-US" altLang="ko-KR" sz="1200" dirty="0" smtClean="0"/>
                <a:t>Point a = new Point(2,3);</a:t>
              </a:r>
            </a:p>
            <a:p>
              <a:pPr defTabSz="180000"/>
              <a:r>
                <a:rPr lang="en-US" altLang="ko-KR" sz="1200" dirty="0" smtClean="0"/>
                <a:t>Point b = new Point(2,3);</a:t>
              </a:r>
            </a:p>
            <a:p>
              <a:pPr defTabSz="180000"/>
              <a:r>
                <a:rPr lang="en-US" altLang="ko-KR" sz="1200" dirty="0" smtClean="0"/>
                <a:t>Point c =  new Point(3,4);</a:t>
              </a:r>
            </a:p>
            <a:p>
              <a:pPr defTabSz="180000"/>
              <a:endParaRPr lang="en-US" altLang="ko-KR" sz="1200" dirty="0" smtClean="0"/>
            </a:p>
            <a:p>
              <a:pPr defTabSz="180000"/>
              <a:r>
                <a:rPr lang="en-US" altLang="ko-KR" sz="1200" b="1" dirty="0" smtClean="0"/>
                <a:t>if(a == b) </a:t>
              </a:r>
              <a:r>
                <a:rPr lang="en-US" altLang="ko-KR" sz="1200" dirty="0" smtClean="0"/>
                <a:t>// false</a:t>
              </a:r>
            </a:p>
            <a:p>
              <a:pPr defTabSz="180000"/>
              <a:r>
                <a:rPr lang="en-US" altLang="ko-KR" sz="1200" dirty="0" smtClean="0"/>
                <a:t>	</a:t>
              </a:r>
              <a:r>
                <a:rPr lang="en-US" altLang="ko-KR" sz="1200" dirty="0" err="1" smtClean="0"/>
                <a:t>System.out.println</a:t>
              </a:r>
              <a:r>
                <a:rPr lang="en-US" altLang="ko-KR" sz="1200" dirty="0" smtClean="0"/>
                <a:t>("a==b");</a:t>
              </a:r>
            </a:p>
            <a:p>
              <a:pPr defTabSz="180000"/>
              <a:r>
                <a:rPr lang="en-US" altLang="ko-KR" sz="1200" b="1" dirty="0" smtClean="0"/>
                <a:t>if(</a:t>
              </a:r>
              <a:r>
                <a:rPr lang="en-US" altLang="ko-KR" sz="1200" b="1" dirty="0" err="1" smtClean="0"/>
                <a:t>a.equals</a:t>
              </a:r>
              <a:r>
                <a:rPr lang="en-US" altLang="ko-KR" sz="1200" b="1" dirty="0" smtClean="0"/>
                <a:t>(b))</a:t>
              </a:r>
              <a:r>
                <a:rPr lang="en-US" altLang="ko-KR" sz="1200" dirty="0" smtClean="0"/>
                <a:t> // true</a:t>
              </a:r>
            </a:p>
            <a:p>
              <a:pPr defTabSz="180000"/>
              <a:r>
                <a:rPr lang="en-US" altLang="ko-KR" sz="1200" dirty="0" smtClean="0"/>
                <a:t>	</a:t>
              </a:r>
              <a:r>
                <a:rPr lang="en-US" altLang="ko-KR" sz="1200" dirty="0" err="1" smtClean="0"/>
                <a:t>System.out.println</a:t>
              </a:r>
              <a:r>
                <a:rPr lang="en-US" altLang="ko-KR" sz="1200" dirty="0" smtClean="0"/>
                <a:t>("a is equal to b");</a:t>
              </a:r>
            </a:p>
            <a:p>
              <a:pPr defTabSz="180000"/>
              <a:r>
                <a:rPr lang="en-US" altLang="ko-KR" sz="1200" b="1" dirty="0" smtClean="0"/>
                <a:t>if(</a:t>
              </a:r>
              <a:r>
                <a:rPr lang="en-US" altLang="ko-KR" sz="1200" b="1" dirty="0" err="1" smtClean="0"/>
                <a:t>a.equals</a:t>
              </a:r>
              <a:r>
                <a:rPr lang="en-US" altLang="ko-KR" sz="1200" b="1" dirty="0" smtClean="0"/>
                <a:t>(c)) </a:t>
              </a:r>
              <a:r>
                <a:rPr lang="en-US" altLang="ko-KR" sz="1200" dirty="0" smtClean="0"/>
                <a:t>// false</a:t>
              </a:r>
            </a:p>
            <a:p>
              <a:pPr defTabSz="180000"/>
              <a:r>
                <a:rPr lang="en-US" altLang="ko-KR" sz="1200" dirty="0" smtClean="0"/>
                <a:t>	</a:t>
              </a:r>
              <a:r>
                <a:rPr lang="en-US" altLang="ko-KR" sz="1200" dirty="0" err="1" smtClean="0"/>
                <a:t>System.out.println</a:t>
              </a:r>
              <a:r>
                <a:rPr lang="en-US" altLang="ko-KR" sz="1200" dirty="0" smtClean="0"/>
                <a:t>("a is equal to c");</a:t>
              </a:r>
            </a:p>
          </p:txBody>
        </p:sp>
        <p:cxnSp>
          <p:nvCxnSpPr>
            <p:cNvPr id="49" name="직선 연결선 48"/>
            <p:cNvCxnSpPr/>
            <p:nvPr/>
          </p:nvCxnSpPr>
          <p:spPr>
            <a:xfrm>
              <a:off x="142844" y="4125900"/>
              <a:ext cx="8786874" cy="15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직사각형 51"/>
            <p:cNvSpPr/>
            <p:nvPr/>
          </p:nvSpPr>
          <p:spPr>
            <a:xfrm>
              <a:off x="3780632" y="3704296"/>
              <a:ext cx="2428892" cy="276999"/>
            </a:xfrm>
            <a:prstGeom prst="rect">
              <a:avLst/>
            </a:prstGeom>
            <a:solidFill>
              <a:srgbClr val="DAEEC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a==c</a:t>
              </a:r>
              <a:endParaRPr lang="ko-KR" altLang="en-US" sz="1200" dirty="0"/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3357803" y="6309320"/>
              <a:ext cx="2857521" cy="276999"/>
            </a:xfrm>
            <a:prstGeom prst="rect">
              <a:avLst/>
            </a:prstGeom>
            <a:solidFill>
              <a:srgbClr val="DAEEC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/>
                <a:t>a is equal to b</a:t>
              </a:r>
              <a:endParaRPr lang="ko-KR" altLang="en-US" sz="1200" dirty="0"/>
            </a:p>
          </p:txBody>
        </p:sp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36973" y="2296051"/>
              <a:ext cx="2403143" cy="1365815"/>
            </a:xfrm>
            <a:prstGeom prst="rect">
              <a:avLst/>
            </a:prstGeom>
          </p:spPr>
        </p:pic>
        <p:pic>
          <p:nvPicPr>
            <p:cNvPr id="18" name="그림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16216" y="4564788"/>
              <a:ext cx="2474278" cy="14299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073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6-3 : </a:t>
            </a:r>
            <a:r>
              <a:rPr lang="en-US" altLang="ko-KR" dirty="0"/>
              <a:t>Point </a:t>
            </a:r>
            <a:r>
              <a:rPr lang="ko-KR" altLang="en-US" dirty="0"/>
              <a:t>클래스에 </a:t>
            </a:r>
            <a:r>
              <a:rPr lang="en-US" altLang="ko-KR" dirty="0"/>
              <a:t>equals() </a:t>
            </a:r>
            <a:r>
              <a:rPr lang="ko-KR" altLang="en-US" dirty="0"/>
              <a:t>작성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571472" y="1849530"/>
            <a:ext cx="3600400" cy="24622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400" dirty="0"/>
              <a:t>class Point {</a:t>
            </a:r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x, y;</a:t>
            </a:r>
          </a:p>
          <a:p>
            <a:pPr defTabSz="180000"/>
            <a:r>
              <a:rPr lang="fr-FR" altLang="ko-KR" sz="1400" dirty="0" smtClean="0"/>
              <a:t>	public </a:t>
            </a:r>
            <a:r>
              <a:rPr lang="fr-FR" altLang="ko-KR" sz="1400" dirty="0"/>
              <a:t>Point(int x, int y) {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this.x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= x; </a:t>
            </a:r>
            <a:r>
              <a:rPr lang="en-US" altLang="ko-KR" sz="1400" dirty="0" err="1"/>
              <a:t>this.y</a:t>
            </a:r>
            <a:r>
              <a:rPr lang="en-US" altLang="ko-KR" sz="1400" dirty="0"/>
              <a:t> = y;</a:t>
            </a:r>
          </a:p>
          <a:p>
            <a:pPr defTabSz="180000"/>
            <a:r>
              <a:rPr lang="en-US" altLang="ko-KR" sz="1400" dirty="0" smtClean="0"/>
              <a:t>	}</a:t>
            </a:r>
            <a:endParaRPr lang="en-US" altLang="ko-KR" sz="1400" dirty="0"/>
          </a:p>
          <a:p>
            <a:pPr defTabSz="180000"/>
            <a:r>
              <a:rPr lang="en-US" altLang="ko-KR" sz="1400" b="1" dirty="0" smtClean="0"/>
              <a:t>	public </a:t>
            </a:r>
            <a:r>
              <a:rPr lang="en-US" altLang="ko-KR" sz="1400" b="1" dirty="0" err="1"/>
              <a:t>boolean</a:t>
            </a:r>
            <a:r>
              <a:rPr lang="en-US" altLang="ko-KR" sz="1400" b="1" dirty="0"/>
              <a:t> equals(Object </a:t>
            </a:r>
            <a:r>
              <a:rPr lang="en-US" altLang="ko-KR" sz="1400" b="1" dirty="0" err="1"/>
              <a:t>obj</a:t>
            </a:r>
            <a:r>
              <a:rPr lang="en-US" altLang="ko-KR" sz="1400" b="1" dirty="0"/>
              <a:t>) {</a:t>
            </a:r>
          </a:p>
          <a:p>
            <a:pPr defTabSz="180000"/>
            <a:r>
              <a:rPr lang="en-US" altLang="ko-KR" sz="1400" dirty="0" smtClean="0"/>
              <a:t>		Point </a:t>
            </a:r>
            <a:r>
              <a:rPr lang="en-US" altLang="ko-KR" sz="1400" dirty="0"/>
              <a:t>p = (Point)</a:t>
            </a:r>
            <a:r>
              <a:rPr lang="en-US" altLang="ko-KR" sz="1400" dirty="0" err="1"/>
              <a:t>obj</a:t>
            </a:r>
            <a:r>
              <a:rPr lang="en-US" altLang="ko-KR" sz="1400" dirty="0"/>
              <a:t>; </a:t>
            </a:r>
            <a:endParaRPr lang="ko-KR" altLang="en-US" sz="1400" dirty="0"/>
          </a:p>
          <a:p>
            <a:pPr defTabSz="180000"/>
            <a:r>
              <a:rPr lang="en-US" altLang="ko-KR" sz="1400" dirty="0" smtClean="0"/>
              <a:t>		if(x </a:t>
            </a:r>
            <a:r>
              <a:rPr lang="en-US" altLang="ko-KR" sz="1400" dirty="0"/>
              <a:t>== </a:t>
            </a:r>
            <a:r>
              <a:rPr lang="en-US" altLang="ko-KR" sz="1400" dirty="0" err="1"/>
              <a:t>p.x</a:t>
            </a:r>
            <a:r>
              <a:rPr lang="en-US" altLang="ko-KR" sz="1400" dirty="0"/>
              <a:t> &amp;&amp; y == </a:t>
            </a:r>
            <a:r>
              <a:rPr lang="en-US" altLang="ko-KR" sz="1400" dirty="0" err="1"/>
              <a:t>p.y</a:t>
            </a:r>
            <a:r>
              <a:rPr lang="en-US" altLang="ko-KR" sz="1400" dirty="0"/>
              <a:t>) return true;</a:t>
            </a:r>
          </a:p>
          <a:p>
            <a:pPr defTabSz="180000"/>
            <a:r>
              <a:rPr lang="en-US" altLang="ko-KR" sz="1400" dirty="0" smtClean="0"/>
              <a:t>		else </a:t>
            </a:r>
            <a:r>
              <a:rPr lang="en-US" altLang="ko-KR" sz="1400" dirty="0"/>
              <a:t>return false;</a:t>
            </a:r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b="1" dirty="0" smtClean="0"/>
              <a:t>}</a:t>
            </a:r>
            <a:endParaRPr lang="en-US" altLang="ko-KR" sz="1400" b="1" dirty="0"/>
          </a:p>
          <a:p>
            <a:pPr defTabSz="180000"/>
            <a:r>
              <a:rPr lang="en-US" altLang="ko-KR" sz="1400" dirty="0"/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72" y="1340768"/>
            <a:ext cx="7858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Point 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클래스에 두 점의 좌표가 같으면 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true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를 </a:t>
            </a:r>
            <a:r>
              <a:rPr lang="ko-KR" altLang="en-US" sz="1400" dirty="0" err="1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리턴하는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equals()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를 작성하라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.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283968" y="1849530"/>
            <a:ext cx="3960440" cy="3108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400" dirty="0"/>
              <a:t>public class </a:t>
            </a:r>
            <a:r>
              <a:rPr lang="en-US" altLang="ko-KR" sz="1400" dirty="0" err="1"/>
              <a:t>EqualsEx</a:t>
            </a:r>
            <a:r>
              <a:rPr lang="en-US" altLang="ko-KR" sz="1400" dirty="0"/>
              <a:t> {</a:t>
            </a:r>
          </a:p>
          <a:p>
            <a:pPr defTabSz="180000"/>
            <a:r>
              <a:rPr lang="en-US" altLang="ko-KR" sz="1400" dirty="0" smtClean="0"/>
              <a:t>	public </a:t>
            </a:r>
            <a:r>
              <a:rPr lang="en-US" altLang="ko-KR" sz="1400" dirty="0"/>
              <a:t>static void main(String[] </a:t>
            </a:r>
            <a:r>
              <a:rPr lang="en-US" altLang="ko-KR" sz="1400" dirty="0" err="1"/>
              <a:t>args</a:t>
            </a:r>
            <a:r>
              <a:rPr lang="en-US" altLang="ko-KR" sz="1400" dirty="0"/>
              <a:t>) {</a:t>
            </a:r>
          </a:p>
          <a:p>
            <a:pPr defTabSz="180000"/>
            <a:r>
              <a:rPr lang="en-US" altLang="ko-KR" sz="1400" dirty="0" smtClean="0"/>
              <a:t>		Point </a:t>
            </a:r>
            <a:r>
              <a:rPr lang="en-US" altLang="ko-KR" sz="1400" dirty="0"/>
              <a:t>a = new Point(2,3);</a:t>
            </a:r>
          </a:p>
          <a:p>
            <a:pPr defTabSz="180000"/>
            <a:r>
              <a:rPr lang="en-US" altLang="ko-KR" sz="1400" dirty="0" smtClean="0"/>
              <a:t>		Point </a:t>
            </a:r>
            <a:r>
              <a:rPr lang="en-US" altLang="ko-KR" sz="1400" dirty="0"/>
              <a:t>b = new Point(2,3);</a:t>
            </a:r>
          </a:p>
          <a:p>
            <a:pPr defTabSz="180000"/>
            <a:r>
              <a:rPr lang="en-US" altLang="ko-KR" sz="1400" dirty="0" smtClean="0"/>
              <a:t>		Point </a:t>
            </a:r>
            <a:r>
              <a:rPr lang="en-US" altLang="ko-KR" sz="1400" dirty="0"/>
              <a:t>c = new Point(3,4);</a:t>
            </a:r>
          </a:p>
          <a:p>
            <a:pPr defTabSz="180000"/>
            <a:r>
              <a:rPr lang="en-US" altLang="ko-KR" sz="1400" dirty="0" smtClean="0"/>
              <a:t>	</a:t>
            </a:r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dirty="0"/>
              <a:t>	</a:t>
            </a:r>
            <a:r>
              <a:rPr lang="en-US" altLang="ko-KR" sz="1400" dirty="0" smtClean="0"/>
              <a:t>if(a </a:t>
            </a:r>
            <a:r>
              <a:rPr lang="en-US" altLang="ko-KR" sz="1400" dirty="0"/>
              <a:t>== b) // false</a:t>
            </a:r>
          </a:p>
          <a:p>
            <a:pPr defTabSz="180000"/>
            <a:r>
              <a:rPr lang="en-US" altLang="ko-KR" sz="1400" dirty="0" smtClean="0"/>
              <a:t>	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/>
              <a:t>("a==b");</a:t>
            </a:r>
          </a:p>
          <a:p>
            <a:pPr defTabSz="180000"/>
            <a:r>
              <a:rPr lang="en-US" altLang="ko-KR" sz="1400" dirty="0" smtClean="0"/>
              <a:t>		if(</a:t>
            </a:r>
            <a:r>
              <a:rPr lang="en-US" altLang="ko-KR" sz="1400" b="1" dirty="0" err="1" smtClean="0"/>
              <a:t>a.equals</a:t>
            </a:r>
            <a:r>
              <a:rPr lang="en-US" altLang="ko-KR" sz="1400" b="1" dirty="0" smtClean="0"/>
              <a:t>(b</a:t>
            </a:r>
            <a:r>
              <a:rPr lang="en-US" altLang="ko-KR" sz="1400" b="1" dirty="0"/>
              <a:t>)</a:t>
            </a:r>
            <a:r>
              <a:rPr lang="en-US" altLang="ko-KR" sz="1400" dirty="0"/>
              <a:t>) // true</a:t>
            </a:r>
          </a:p>
          <a:p>
            <a:pPr defTabSz="180000"/>
            <a:r>
              <a:rPr lang="en-US" altLang="ko-KR" sz="1400" dirty="0" smtClean="0"/>
              <a:t>	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/>
              <a:t>("a is equal to b");</a:t>
            </a:r>
          </a:p>
          <a:p>
            <a:pPr defTabSz="180000"/>
            <a:r>
              <a:rPr lang="en-US" altLang="ko-KR" sz="1400" dirty="0" smtClean="0"/>
              <a:t>		if(</a:t>
            </a:r>
            <a:r>
              <a:rPr lang="en-US" altLang="ko-KR" sz="1400" b="1" dirty="0" err="1" smtClean="0"/>
              <a:t>a.equals</a:t>
            </a:r>
            <a:r>
              <a:rPr lang="en-US" altLang="ko-KR" sz="1400" b="1" dirty="0" smtClean="0"/>
              <a:t>(c</a:t>
            </a:r>
            <a:r>
              <a:rPr lang="en-US" altLang="ko-KR" sz="1400" b="1" dirty="0"/>
              <a:t>)</a:t>
            </a:r>
            <a:r>
              <a:rPr lang="en-US" altLang="ko-KR" sz="1400" dirty="0"/>
              <a:t>) // false</a:t>
            </a:r>
          </a:p>
          <a:p>
            <a:pPr defTabSz="180000"/>
            <a:r>
              <a:rPr lang="en-US" altLang="ko-KR" sz="1400" dirty="0" smtClean="0"/>
              <a:t>	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/>
              <a:t>("a is equal to c");</a:t>
            </a:r>
          </a:p>
          <a:p>
            <a:pPr defTabSz="180000"/>
            <a:r>
              <a:rPr lang="en-US" altLang="ko-KR" sz="1400" dirty="0" smtClean="0"/>
              <a:t>	}</a:t>
            </a:r>
            <a:endParaRPr lang="en-US" altLang="ko-KR" sz="1400" dirty="0"/>
          </a:p>
          <a:p>
            <a:pPr defTabSz="180000"/>
            <a:r>
              <a:rPr lang="en-US" altLang="ko-KR" sz="1400" dirty="0"/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83968" y="5137447"/>
            <a:ext cx="3960440" cy="307777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200">
                <a:solidFill>
                  <a:srgbClr val="00B050"/>
                </a:solidFill>
              </a:defRPr>
            </a:lvl1pPr>
          </a:lstStyle>
          <a:p>
            <a:r>
              <a:rPr lang="en-US" altLang="ko-KR" sz="1400" dirty="0">
                <a:solidFill>
                  <a:schemeClr val="tx1"/>
                </a:solidFill>
              </a:rPr>
              <a:t>a is equal to b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33</a:t>
            </a:fld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730234"/>
            <a:ext cx="2474278" cy="142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6-4 : </a:t>
            </a:r>
            <a:r>
              <a:rPr lang="en-US" altLang="ko-KR" dirty="0" err="1"/>
              <a:t>Rect</a:t>
            </a:r>
            <a:r>
              <a:rPr lang="en-US" altLang="ko-KR" dirty="0"/>
              <a:t> </a:t>
            </a:r>
            <a:r>
              <a:rPr lang="ko-KR" altLang="en-US" dirty="0"/>
              <a:t>클래스와 </a:t>
            </a:r>
            <a:r>
              <a:rPr lang="en-US" altLang="ko-KR" dirty="0"/>
              <a:t>equals() </a:t>
            </a:r>
            <a:r>
              <a:rPr lang="ko-KR" altLang="en-US" dirty="0"/>
              <a:t>만들기 연습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611560" y="2204864"/>
            <a:ext cx="3600400" cy="33855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400" dirty="0"/>
              <a:t>class </a:t>
            </a:r>
            <a:r>
              <a:rPr lang="en-US" altLang="ko-KR" sz="1400" dirty="0" err="1"/>
              <a:t>Rect</a:t>
            </a:r>
            <a:r>
              <a:rPr lang="en-US" altLang="ko-KR" sz="1400" dirty="0"/>
              <a:t> {</a:t>
            </a:r>
          </a:p>
          <a:p>
            <a:pPr defTabSz="180000"/>
            <a:r>
              <a:rPr lang="en-US" altLang="ko-KR" sz="1400" dirty="0"/>
              <a:t>	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width;</a:t>
            </a:r>
          </a:p>
          <a:p>
            <a:pPr defTabSz="180000"/>
            <a:r>
              <a:rPr lang="en-US" altLang="ko-KR" sz="1400" dirty="0"/>
              <a:t>	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height;</a:t>
            </a:r>
          </a:p>
          <a:p>
            <a:pPr defTabSz="180000"/>
            <a:r>
              <a:rPr lang="en-US" altLang="ko-KR" sz="1400" dirty="0"/>
              <a:t>	public </a:t>
            </a:r>
            <a:r>
              <a:rPr lang="en-US" altLang="ko-KR" sz="1400" dirty="0" err="1"/>
              <a:t>Rect</a:t>
            </a:r>
            <a:r>
              <a:rPr lang="en-US" altLang="ko-KR" sz="1400" dirty="0"/>
              <a:t>(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width, 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height) {</a:t>
            </a:r>
          </a:p>
          <a:p>
            <a:pPr defTabSz="180000"/>
            <a:r>
              <a:rPr lang="en-US" altLang="ko-KR" sz="1400" dirty="0"/>
              <a:t>		</a:t>
            </a:r>
            <a:r>
              <a:rPr lang="en-US" altLang="ko-KR" sz="1400" dirty="0" err="1"/>
              <a:t>this.width</a:t>
            </a:r>
            <a:r>
              <a:rPr lang="en-US" altLang="ko-KR" sz="1400" dirty="0"/>
              <a:t> = width; </a:t>
            </a:r>
          </a:p>
          <a:p>
            <a:pPr defTabSz="180000"/>
            <a:r>
              <a:rPr lang="en-US" altLang="ko-KR" sz="1400" dirty="0"/>
              <a:t>		</a:t>
            </a:r>
            <a:r>
              <a:rPr lang="en-US" altLang="ko-KR" sz="1400" dirty="0" err="1"/>
              <a:t>this.height</a:t>
            </a:r>
            <a:r>
              <a:rPr lang="en-US" altLang="ko-KR" sz="1400" dirty="0"/>
              <a:t> = height;</a:t>
            </a:r>
          </a:p>
          <a:p>
            <a:pPr defTabSz="180000"/>
            <a:r>
              <a:rPr lang="en-US" altLang="ko-KR" sz="1400" dirty="0"/>
              <a:t>	}</a:t>
            </a:r>
          </a:p>
          <a:p>
            <a:pPr defTabSz="180000"/>
            <a:r>
              <a:rPr lang="en-US" altLang="ko-KR" sz="1400" b="1" dirty="0"/>
              <a:t>	public </a:t>
            </a:r>
            <a:r>
              <a:rPr lang="en-US" altLang="ko-KR" sz="1400" b="1" dirty="0" err="1"/>
              <a:t>boolean</a:t>
            </a:r>
            <a:r>
              <a:rPr lang="en-US" altLang="ko-KR" sz="1400" b="1" dirty="0"/>
              <a:t> </a:t>
            </a:r>
            <a:r>
              <a:rPr lang="en-US" altLang="ko-KR" sz="1400" b="1" dirty="0" smtClean="0"/>
              <a:t>equals(</a:t>
            </a:r>
            <a:r>
              <a:rPr lang="en-US" altLang="ko-KR" sz="1400" b="1" dirty="0"/>
              <a:t>Object </a:t>
            </a:r>
            <a:r>
              <a:rPr lang="en-US" altLang="ko-KR" sz="1400" b="1" dirty="0" err="1"/>
              <a:t>obj</a:t>
            </a:r>
            <a:r>
              <a:rPr lang="en-US" altLang="ko-KR" sz="1400" b="1" dirty="0" smtClean="0"/>
              <a:t>) {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Rect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p = (</a:t>
            </a:r>
            <a:r>
              <a:rPr lang="en-US" altLang="ko-KR" sz="1400" dirty="0" err="1"/>
              <a:t>Rect</a:t>
            </a:r>
            <a:r>
              <a:rPr lang="en-US" altLang="ko-KR" sz="1400" dirty="0"/>
              <a:t>)</a:t>
            </a:r>
            <a:r>
              <a:rPr lang="en-US" altLang="ko-KR" sz="1400" dirty="0" err="1"/>
              <a:t>obj</a:t>
            </a:r>
            <a:r>
              <a:rPr lang="en-US" altLang="ko-KR" sz="1400" dirty="0" smtClean="0"/>
              <a:t>;</a:t>
            </a:r>
          </a:p>
          <a:p>
            <a:pPr defTabSz="180000"/>
            <a:r>
              <a:rPr lang="en-US" altLang="ko-KR" sz="1400" b="1" dirty="0"/>
              <a:t>	</a:t>
            </a:r>
            <a:r>
              <a:rPr lang="en-US" altLang="ko-KR" sz="1400" dirty="0"/>
              <a:t>	if (width*height == </a:t>
            </a:r>
            <a:r>
              <a:rPr lang="en-US" altLang="ko-KR" sz="1400" dirty="0" err="1"/>
              <a:t>p.width</a:t>
            </a:r>
            <a:r>
              <a:rPr lang="en-US" altLang="ko-KR" sz="1400" dirty="0"/>
              <a:t>*</a:t>
            </a:r>
            <a:r>
              <a:rPr lang="en-US" altLang="ko-KR" sz="1400" dirty="0" err="1"/>
              <a:t>p.height</a:t>
            </a:r>
            <a:r>
              <a:rPr lang="en-US" altLang="ko-KR" sz="1400" dirty="0"/>
              <a:t>) </a:t>
            </a:r>
            <a:endParaRPr lang="ko-KR" altLang="en-US" sz="1400" dirty="0"/>
          </a:p>
          <a:p>
            <a:pPr defTabSz="180000"/>
            <a:r>
              <a:rPr lang="ko-KR" altLang="en-US" sz="1400" dirty="0"/>
              <a:t>			</a:t>
            </a:r>
            <a:r>
              <a:rPr lang="en-US" altLang="ko-KR" sz="1400" dirty="0"/>
              <a:t>return true;</a:t>
            </a:r>
          </a:p>
          <a:p>
            <a:pPr defTabSz="180000"/>
            <a:r>
              <a:rPr lang="en-US" altLang="ko-KR" sz="1400" dirty="0"/>
              <a:t>		else </a:t>
            </a:r>
          </a:p>
          <a:p>
            <a:pPr defTabSz="180000"/>
            <a:r>
              <a:rPr lang="en-US" altLang="ko-KR" sz="1400" dirty="0"/>
              <a:t>			return false;</a:t>
            </a:r>
          </a:p>
          <a:p>
            <a:pPr defTabSz="180000"/>
            <a:r>
              <a:rPr lang="en-US" altLang="ko-KR" sz="1400" dirty="0"/>
              <a:t>	}</a:t>
            </a:r>
          </a:p>
          <a:p>
            <a:pPr defTabSz="180000"/>
            <a:r>
              <a:rPr lang="en-US" altLang="ko-KR" sz="1400" dirty="0" smtClean="0"/>
              <a:t>}</a:t>
            </a:r>
            <a:endParaRPr lang="en-US" altLang="ko-KR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1340768"/>
            <a:ext cx="78581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int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타입의 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width(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너비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)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와 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height(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높이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) 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필드를 가지는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Rect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클래스를 작성하고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, 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면적이 같으면</a:t>
            </a:r>
          </a:p>
          <a:p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두 </a:t>
            </a:r>
            <a:r>
              <a:rPr lang="en-US" altLang="ko-KR" sz="1400" dirty="0" err="1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Rect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객체가 같은 것으로 판별하는 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equals()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를 작성하라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. </a:t>
            </a:r>
            <a:r>
              <a:rPr lang="ko-KR" altLang="en-US" sz="1400" dirty="0" err="1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생성자에서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 너비와 높이를 받아 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width</a:t>
            </a:r>
            <a:r>
              <a:rPr lang="en-US" altLang="ko-KR" sz="1400" dirty="0" smtClean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, height 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필드를 초기화하라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.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355976" y="2204864"/>
            <a:ext cx="3816424" cy="2893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400" dirty="0" smtClean="0"/>
              <a:t>public </a:t>
            </a:r>
            <a:r>
              <a:rPr lang="en-US" altLang="ko-KR" sz="1400" dirty="0"/>
              <a:t>class </a:t>
            </a:r>
            <a:r>
              <a:rPr lang="en-US" altLang="ko-KR" sz="1400" dirty="0" err="1"/>
              <a:t>EqualsEx</a:t>
            </a:r>
            <a:r>
              <a:rPr lang="en-US" altLang="ko-KR" sz="1400" dirty="0"/>
              <a:t> {</a:t>
            </a:r>
          </a:p>
          <a:p>
            <a:pPr defTabSz="180000"/>
            <a:r>
              <a:rPr lang="en-US" altLang="ko-KR" sz="1400" dirty="0"/>
              <a:t>	public static void main(String[] </a:t>
            </a:r>
            <a:r>
              <a:rPr lang="en-US" altLang="ko-KR" sz="1400" dirty="0" err="1"/>
              <a:t>args</a:t>
            </a:r>
            <a:r>
              <a:rPr lang="en-US" altLang="ko-KR" sz="1400" dirty="0"/>
              <a:t>) {</a:t>
            </a:r>
          </a:p>
          <a:p>
            <a:pPr defTabSz="180000"/>
            <a:r>
              <a:rPr lang="en-US" altLang="ko-KR" sz="1400" dirty="0"/>
              <a:t>		</a:t>
            </a:r>
            <a:r>
              <a:rPr lang="en-US" altLang="ko-KR" sz="1400" b="1" dirty="0" err="1"/>
              <a:t>Rect</a:t>
            </a:r>
            <a:r>
              <a:rPr lang="en-US" altLang="ko-KR" sz="1400" b="1" dirty="0"/>
              <a:t> a = new </a:t>
            </a:r>
            <a:r>
              <a:rPr lang="en-US" altLang="ko-KR" sz="1400" b="1" dirty="0" err="1"/>
              <a:t>Rect</a:t>
            </a:r>
            <a:r>
              <a:rPr lang="en-US" altLang="ko-KR" sz="1400" b="1" dirty="0"/>
              <a:t>(2,3);</a:t>
            </a:r>
          </a:p>
          <a:p>
            <a:pPr defTabSz="180000"/>
            <a:r>
              <a:rPr lang="en-US" altLang="ko-KR" sz="1400" b="1" dirty="0"/>
              <a:t>		</a:t>
            </a:r>
            <a:r>
              <a:rPr lang="en-US" altLang="ko-KR" sz="1400" b="1" dirty="0" err="1"/>
              <a:t>Rect</a:t>
            </a:r>
            <a:r>
              <a:rPr lang="en-US" altLang="ko-KR" sz="1400" b="1" dirty="0"/>
              <a:t> b = new </a:t>
            </a:r>
            <a:r>
              <a:rPr lang="en-US" altLang="ko-KR" sz="1400" b="1" dirty="0" err="1"/>
              <a:t>Rect</a:t>
            </a:r>
            <a:r>
              <a:rPr lang="en-US" altLang="ko-KR" sz="1400" b="1" dirty="0"/>
              <a:t>(3,2);</a:t>
            </a:r>
          </a:p>
          <a:p>
            <a:pPr defTabSz="180000"/>
            <a:r>
              <a:rPr lang="en-US" altLang="ko-KR" sz="1400" dirty="0"/>
              <a:t>		</a:t>
            </a:r>
            <a:r>
              <a:rPr lang="en-US" altLang="ko-KR" sz="1400" dirty="0" err="1"/>
              <a:t>Rect</a:t>
            </a:r>
            <a:r>
              <a:rPr lang="en-US" altLang="ko-KR" sz="1400" dirty="0"/>
              <a:t> c = new </a:t>
            </a:r>
            <a:r>
              <a:rPr lang="en-US" altLang="ko-KR" sz="1400" dirty="0" err="1"/>
              <a:t>Rect</a:t>
            </a:r>
            <a:r>
              <a:rPr lang="en-US" altLang="ko-KR" sz="1400" dirty="0"/>
              <a:t>(3,4);</a:t>
            </a:r>
          </a:p>
          <a:p>
            <a:pPr defTabSz="180000"/>
            <a:r>
              <a:rPr lang="en-US" altLang="ko-KR" sz="1400" dirty="0"/>
              <a:t>		if(</a:t>
            </a:r>
            <a:r>
              <a:rPr lang="en-US" altLang="ko-KR" sz="1400" b="1" dirty="0" err="1"/>
              <a:t>a.equals</a:t>
            </a:r>
            <a:r>
              <a:rPr lang="en-US" altLang="ko-KR" sz="1400" b="1" dirty="0"/>
              <a:t>(b)</a:t>
            </a:r>
            <a:r>
              <a:rPr lang="en-US" altLang="ko-KR" sz="1400" dirty="0"/>
              <a:t>) 	</a:t>
            </a:r>
            <a:endParaRPr lang="en-US" altLang="ko-KR" sz="1400" dirty="0" smtClean="0"/>
          </a:p>
          <a:p>
            <a:pPr defTabSz="180000"/>
            <a:r>
              <a:rPr lang="en-US" altLang="ko-KR" sz="1400" dirty="0"/>
              <a:t>	</a:t>
            </a:r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/>
              <a:t>("a is equal to b");</a:t>
            </a:r>
          </a:p>
          <a:p>
            <a:pPr defTabSz="180000"/>
            <a:r>
              <a:rPr lang="en-US" altLang="ko-KR" sz="1400" dirty="0"/>
              <a:t>		if(</a:t>
            </a:r>
            <a:r>
              <a:rPr lang="en-US" altLang="ko-KR" sz="1400" dirty="0" err="1"/>
              <a:t>a.equals</a:t>
            </a:r>
            <a:r>
              <a:rPr lang="en-US" altLang="ko-KR" sz="1400" dirty="0"/>
              <a:t>(c</a:t>
            </a:r>
            <a:r>
              <a:rPr lang="en-US" altLang="ko-KR" sz="1400" dirty="0" smtClean="0"/>
              <a:t>))</a:t>
            </a:r>
          </a:p>
          <a:p>
            <a:pPr defTabSz="180000"/>
            <a:r>
              <a:rPr lang="en-US" altLang="ko-KR" sz="1400" dirty="0"/>
              <a:t>	</a:t>
            </a:r>
            <a:r>
              <a:rPr lang="en-US" altLang="ko-KR" sz="1400" dirty="0" smtClean="0"/>
              <a:t>	</a:t>
            </a:r>
            <a:r>
              <a:rPr lang="en-US" altLang="ko-KR" sz="1400" dirty="0"/>
              <a:t>	</a:t>
            </a:r>
            <a:r>
              <a:rPr lang="en-US" altLang="ko-KR" sz="1400" dirty="0" err="1"/>
              <a:t>System.out.println</a:t>
            </a:r>
            <a:r>
              <a:rPr lang="en-US" altLang="ko-KR" sz="1400" dirty="0"/>
              <a:t>("a is equal to c");</a:t>
            </a:r>
          </a:p>
          <a:p>
            <a:pPr defTabSz="180000"/>
            <a:r>
              <a:rPr lang="en-US" altLang="ko-KR" sz="1400" dirty="0"/>
              <a:t>		if(</a:t>
            </a:r>
            <a:r>
              <a:rPr lang="en-US" altLang="ko-KR" sz="1400" dirty="0" err="1"/>
              <a:t>b.equals</a:t>
            </a:r>
            <a:r>
              <a:rPr lang="en-US" altLang="ko-KR" sz="1400" dirty="0"/>
              <a:t>(c</a:t>
            </a:r>
            <a:r>
              <a:rPr lang="en-US" altLang="ko-KR" sz="1400" dirty="0" smtClean="0"/>
              <a:t>))</a:t>
            </a:r>
          </a:p>
          <a:p>
            <a:pPr defTabSz="180000"/>
            <a:r>
              <a:rPr lang="en-US" altLang="ko-KR" sz="1400" dirty="0"/>
              <a:t>	</a:t>
            </a:r>
            <a:r>
              <a:rPr lang="en-US" altLang="ko-KR" sz="1400" dirty="0" smtClean="0"/>
              <a:t>	 </a:t>
            </a:r>
            <a:r>
              <a:rPr lang="en-US" altLang="ko-KR" sz="1400" dirty="0"/>
              <a:t>	</a:t>
            </a:r>
            <a:r>
              <a:rPr lang="en-US" altLang="ko-KR" sz="1400" dirty="0" err="1"/>
              <a:t>System.out.println</a:t>
            </a:r>
            <a:r>
              <a:rPr lang="en-US" altLang="ko-KR" sz="1400" dirty="0"/>
              <a:t>("b is equal to c");</a:t>
            </a:r>
          </a:p>
          <a:p>
            <a:pPr defTabSz="180000"/>
            <a:r>
              <a:rPr lang="en-US" altLang="ko-KR" sz="1400" dirty="0"/>
              <a:t>	}</a:t>
            </a:r>
          </a:p>
          <a:p>
            <a:pPr defTabSz="180000"/>
            <a:r>
              <a:rPr lang="en-US" altLang="ko-KR" sz="1400" dirty="0"/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5976" y="5301208"/>
            <a:ext cx="3816424" cy="307777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200">
                <a:solidFill>
                  <a:srgbClr val="00B050"/>
                </a:solidFill>
              </a:defRPr>
            </a:lvl1pPr>
          </a:lstStyle>
          <a:p>
            <a:r>
              <a:rPr lang="en-US" altLang="ko-KR" sz="1400" dirty="0">
                <a:solidFill>
                  <a:schemeClr val="tx1"/>
                </a:solidFill>
              </a:rPr>
              <a:t>a is equal to b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283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Wrapper </a:t>
            </a:r>
            <a:r>
              <a:rPr lang="ko-KR" altLang="en-US" smtClean="0"/>
              <a:t>클래스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1285860"/>
            <a:ext cx="8298504" cy="5167476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자바</a:t>
            </a:r>
            <a:r>
              <a:rPr lang="ko-KR" altLang="en-US" dirty="0"/>
              <a:t>의</a:t>
            </a:r>
            <a:r>
              <a:rPr lang="ko-KR" altLang="en-US" dirty="0" smtClean="0"/>
              <a:t> 기본 타입을 클래스화</a:t>
            </a:r>
            <a:r>
              <a:rPr lang="ko-KR" altLang="en-US" dirty="0"/>
              <a:t>한</a:t>
            </a:r>
            <a:r>
              <a:rPr lang="en-US" altLang="ko-KR" dirty="0" smtClean="0"/>
              <a:t> 8</a:t>
            </a:r>
            <a:r>
              <a:rPr lang="ko-KR" altLang="en-US" dirty="0" smtClean="0"/>
              <a:t>개 클래스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pPr lvl="1"/>
            <a:r>
              <a:rPr lang="ko-KR" altLang="en-US" dirty="0" smtClean="0"/>
              <a:t>이름이 </a:t>
            </a:r>
            <a:r>
              <a:rPr lang="en-US" altLang="ko-KR" dirty="0" smtClean="0"/>
              <a:t>Wrapper</a:t>
            </a:r>
            <a:r>
              <a:rPr lang="ko-KR" altLang="en-US" dirty="0" smtClean="0"/>
              <a:t>인 클래스는 존재하지 않음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용도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기본 타입의 값을 객체로 다룰 수 있게 함</a:t>
            </a:r>
            <a:endParaRPr lang="en-US" altLang="ko-KR" dirty="0" smtClean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35</a:t>
            </a:fld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844824"/>
            <a:ext cx="8346822" cy="91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6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Wrapper </a:t>
            </a:r>
            <a:r>
              <a:rPr lang="ko-KR" altLang="en-US" smtClean="0"/>
              <a:t>객체 생성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기본 타입</a:t>
            </a:r>
            <a:r>
              <a:rPr lang="ko-KR" altLang="en-US" dirty="0"/>
              <a:t>의</a:t>
            </a:r>
            <a:r>
              <a:rPr lang="ko-KR" altLang="en-US" dirty="0" smtClean="0"/>
              <a:t> 값으로 </a:t>
            </a:r>
            <a:r>
              <a:rPr lang="en-US" altLang="ko-KR" dirty="0" smtClean="0"/>
              <a:t>Wrapper </a:t>
            </a:r>
            <a:r>
              <a:rPr lang="ko-KR" altLang="en-US" dirty="0" smtClean="0"/>
              <a:t>객체 생성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문자열로</a:t>
            </a:r>
            <a:r>
              <a:rPr lang="en-US" altLang="ko-KR" dirty="0"/>
              <a:t> Wrapper </a:t>
            </a:r>
            <a:r>
              <a:rPr lang="ko-KR" altLang="en-US" dirty="0" smtClean="0"/>
              <a:t>객체 생성</a:t>
            </a:r>
            <a:endParaRPr lang="en-US" altLang="ko-KR" dirty="0" smtClean="0"/>
          </a:p>
          <a:p>
            <a:pPr marL="411480" lvl="1" indent="0">
              <a:buNone/>
            </a:pPr>
            <a:endParaRPr lang="en-US" altLang="ko-KR" dirty="0" smtClean="0"/>
          </a:p>
          <a:p>
            <a:pPr marL="411480" lvl="1" indent="0">
              <a:buNone/>
            </a:pPr>
            <a:endParaRPr lang="en-US" altLang="ko-KR" dirty="0" smtClean="0"/>
          </a:p>
          <a:p>
            <a:pPr marL="411480" lvl="1" indent="0">
              <a:buNone/>
            </a:pPr>
            <a:endParaRPr lang="en-US" altLang="ko-KR" dirty="0" smtClean="0"/>
          </a:p>
          <a:p>
            <a:r>
              <a:rPr lang="en-US" altLang="ko-KR" dirty="0" smtClean="0"/>
              <a:t>Float </a:t>
            </a:r>
            <a:r>
              <a:rPr lang="ko-KR" altLang="en-US" dirty="0" smtClean="0"/>
              <a:t>객체는 </a:t>
            </a:r>
            <a:r>
              <a:rPr lang="en-US" altLang="ko-KR" dirty="0" smtClean="0"/>
              <a:t>double </a:t>
            </a:r>
            <a:r>
              <a:rPr lang="ko-KR" altLang="en-US" dirty="0" smtClean="0"/>
              <a:t>타입의 값으로 생성 가능</a:t>
            </a:r>
            <a:endParaRPr lang="en-US" altLang="ko-KR" dirty="0" smtClean="0"/>
          </a:p>
          <a:p>
            <a:pPr marL="685800" lvl="2" indent="0">
              <a:buNone/>
            </a:pP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00166" y="1857364"/>
            <a:ext cx="3203569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 </a:t>
            </a:r>
            <a:r>
              <a:rPr lang="en-US" altLang="ko-KR" sz="1400" dirty="0"/>
              <a:t>Integer i = </a:t>
            </a:r>
            <a:r>
              <a:rPr lang="en-US" altLang="ko-KR" sz="1400" b="1" dirty="0" err="1" smtClean="0"/>
              <a:t>Integer.valueOf</a:t>
            </a:r>
            <a:r>
              <a:rPr lang="en-US" altLang="ko-KR" sz="1400" dirty="0" smtClean="0"/>
              <a:t>(10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Character </a:t>
            </a:r>
            <a:r>
              <a:rPr lang="en-US" altLang="ko-KR" sz="1400" dirty="0"/>
              <a:t>c = </a:t>
            </a:r>
            <a:r>
              <a:rPr lang="en-US" altLang="ko-KR" sz="1400" dirty="0" err="1" smtClean="0"/>
              <a:t>Character.valueOf</a:t>
            </a:r>
            <a:r>
              <a:rPr lang="en-US" altLang="ko-KR" sz="1400" dirty="0" smtClean="0"/>
              <a:t>(‘</a:t>
            </a:r>
            <a:r>
              <a:rPr lang="en-US" altLang="ko-KR" sz="1400" dirty="0"/>
              <a:t>c’);</a:t>
            </a:r>
          </a:p>
          <a:p>
            <a:r>
              <a:rPr lang="en-US" altLang="ko-KR" sz="1400" dirty="0" smtClean="0"/>
              <a:t> Double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f </a:t>
            </a:r>
            <a:r>
              <a:rPr lang="en-US" altLang="ko-KR" sz="1400" dirty="0"/>
              <a:t>= </a:t>
            </a:r>
            <a:r>
              <a:rPr lang="en-US" altLang="ko-KR" sz="1400" dirty="0" err="1" smtClean="0"/>
              <a:t>Double.valueOf</a:t>
            </a:r>
            <a:r>
              <a:rPr lang="en-US" altLang="ko-KR" sz="1400" dirty="0" smtClean="0"/>
              <a:t>(3.14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Boolean </a:t>
            </a:r>
            <a:r>
              <a:rPr lang="en-US" altLang="ko-KR" sz="1400" dirty="0"/>
              <a:t>b = </a:t>
            </a:r>
            <a:r>
              <a:rPr lang="en-US" altLang="ko-KR" sz="1400" dirty="0" err="1" smtClean="0"/>
              <a:t>Boolean.valueOf</a:t>
            </a:r>
            <a:r>
              <a:rPr lang="en-US" altLang="ko-KR" sz="1400" dirty="0" smtClean="0"/>
              <a:t>(true</a:t>
            </a:r>
            <a:r>
              <a:rPr lang="en-US" altLang="ko-KR" sz="1400" dirty="0"/>
              <a:t>);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0166" y="3779748"/>
            <a:ext cx="3292568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Integer </a:t>
            </a:r>
            <a:r>
              <a:rPr lang="en-US" altLang="ko-KR" sz="1400" dirty="0"/>
              <a:t>I = </a:t>
            </a:r>
            <a:r>
              <a:rPr lang="en-US" altLang="ko-KR" sz="1400" b="1" dirty="0" err="1" smtClean="0"/>
              <a:t>Integer.valueOf</a:t>
            </a:r>
            <a:r>
              <a:rPr lang="en-US" altLang="ko-KR" sz="1400" dirty="0" smtClean="0"/>
              <a:t>(“</a:t>
            </a:r>
            <a:r>
              <a:rPr lang="en-US" altLang="ko-KR" sz="1400" dirty="0"/>
              <a:t>10”);</a:t>
            </a:r>
          </a:p>
          <a:p>
            <a:r>
              <a:rPr lang="en-US" altLang="ko-KR" sz="1400" dirty="0" smtClean="0"/>
              <a:t>Double </a:t>
            </a:r>
            <a:r>
              <a:rPr lang="en-US" altLang="ko-KR" sz="1400" dirty="0"/>
              <a:t>d = </a:t>
            </a:r>
            <a:r>
              <a:rPr lang="en-US" altLang="ko-KR" sz="1400" dirty="0" err="1" smtClean="0"/>
              <a:t>Double.valueOf</a:t>
            </a:r>
            <a:r>
              <a:rPr lang="en-US" altLang="ko-KR" sz="1400" dirty="0" smtClean="0"/>
              <a:t>(“</a:t>
            </a:r>
            <a:r>
              <a:rPr lang="en-US" altLang="ko-KR" sz="1400" dirty="0"/>
              <a:t>3.14</a:t>
            </a:r>
            <a:r>
              <a:rPr lang="en-US" altLang="ko-KR" sz="1400" dirty="0" smtClean="0"/>
              <a:t>”);</a:t>
            </a:r>
          </a:p>
          <a:p>
            <a:r>
              <a:rPr lang="en-US" altLang="ko-KR" sz="1400" dirty="0"/>
              <a:t>Boolean b = </a:t>
            </a:r>
            <a:r>
              <a:rPr lang="en-US" altLang="ko-KR" sz="1400" dirty="0" err="1" smtClean="0"/>
              <a:t>Boolean.valueOf</a:t>
            </a:r>
            <a:r>
              <a:rPr lang="en-US" altLang="ko-KR" sz="1400" dirty="0" smtClean="0"/>
              <a:t>(“</a:t>
            </a:r>
            <a:r>
              <a:rPr lang="en-US" altLang="ko-KR" sz="1400" dirty="0"/>
              <a:t>false</a:t>
            </a:r>
            <a:r>
              <a:rPr lang="en-US" altLang="ko-KR" sz="1400" dirty="0" smtClean="0"/>
              <a:t>”);</a:t>
            </a:r>
            <a:endParaRPr lang="en-US" altLang="ko-KR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500166" y="5332800"/>
            <a:ext cx="329064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Float f = </a:t>
            </a:r>
            <a:r>
              <a:rPr lang="en-US" altLang="ko-KR" sz="1400" dirty="0" err="1" smtClean="0"/>
              <a:t>Float.valueOf</a:t>
            </a:r>
            <a:r>
              <a:rPr lang="en-US" altLang="ko-KR" sz="1400" dirty="0" smtClean="0"/>
              <a:t>((</a:t>
            </a:r>
            <a:r>
              <a:rPr lang="en-US" altLang="ko-KR" sz="1400" dirty="0"/>
              <a:t>double) 3.14);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36</a:t>
            </a:fld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292080" y="1857363"/>
            <a:ext cx="2893036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</a:rPr>
              <a:t>Integer i = </a:t>
            </a:r>
            <a:r>
              <a:rPr lang="en-US" altLang="ko-KR" sz="1400" strike="sngStrike" dirty="0" smtClean="0">
                <a:solidFill>
                  <a:schemeClr val="bg1">
                    <a:lumMod val="50000"/>
                  </a:schemeClr>
                </a:solidFill>
              </a:rPr>
              <a:t>new Integer(10</a:t>
            </a:r>
            <a:r>
              <a:rPr lang="en-US" altLang="ko-KR" sz="1400" strike="sngStrike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</a:rPr>
              <a:t>;</a:t>
            </a:r>
          </a:p>
          <a:p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</a:rPr>
              <a:t>Character </a:t>
            </a: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</a:rPr>
              <a:t>c = </a:t>
            </a:r>
            <a:r>
              <a:rPr lang="en-US" altLang="ko-KR" sz="1400" strike="sngStrike" dirty="0">
                <a:solidFill>
                  <a:schemeClr val="bg1">
                    <a:lumMod val="50000"/>
                  </a:schemeClr>
                </a:solidFill>
              </a:rPr>
              <a:t>new </a:t>
            </a:r>
            <a:r>
              <a:rPr lang="en-US" altLang="ko-KR" sz="1400" strike="sngStrike" dirty="0" smtClean="0">
                <a:solidFill>
                  <a:schemeClr val="bg1">
                    <a:lumMod val="50000"/>
                  </a:schemeClr>
                </a:solidFill>
              </a:rPr>
              <a:t>Character(‘</a:t>
            </a:r>
            <a:r>
              <a:rPr lang="en-US" altLang="ko-KR" sz="1400" strike="sngStrike" dirty="0">
                <a:solidFill>
                  <a:schemeClr val="bg1">
                    <a:lumMod val="50000"/>
                  </a:schemeClr>
                </a:solidFill>
              </a:rPr>
              <a:t>c’);</a:t>
            </a:r>
          </a:p>
          <a:p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</a:rPr>
              <a:t> Double</a:t>
            </a:r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</a:rPr>
              <a:t>f </a:t>
            </a: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</a:rPr>
              <a:t>= </a:t>
            </a:r>
            <a:r>
              <a:rPr lang="en-US" altLang="ko-KR" sz="1400" strike="sngStrike" dirty="0">
                <a:solidFill>
                  <a:schemeClr val="bg1">
                    <a:lumMod val="50000"/>
                  </a:schemeClr>
                </a:solidFill>
              </a:rPr>
              <a:t>new </a:t>
            </a:r>
            <a:r>
              <a:rPr lang="en-US" altLang="ko-KR" sz="1400" strike="sngStrike" dirty="0" smtClean="0">
                <a:solidFill>
                  <a:schemeClr val="bg1">
                    <a:lumMod val="50000"/>
                  </a:schemeClr>
                </a:solidFill>
              </a:rPr>
              <a:t>Double(3.14</a:t>
            </a:r>
            <a:r>
              <a:rPr lang="en-US" altLang="ko-KR" sz="1400" strike="sngStrike" dirty="0">
                <a:solidFill>
                  <a:schemeClr val="bg1">
                    <a:lumMod val="50000"/>
                  </a:schemeClr>
                </a:solidFill>
              </a:rPr>
              <a:t>);</a:t>
            </a:r>
          </a:p>
          <a:p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</a:rPr>
              <a:t>Boolean </a:t>
            </a: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</a:rPr>
              <a:t>b = </a:t>
            </a:r>
            <a:r>
              <a:rPr lang="en-US" altLang="ko-KR" sz="1400" strike="sngStrike" dirty="0">
                <a:solidFill>
                  <a:schemeClr val="bg1">
                    <a:lumMod val="50000"/>
                  </a:schemeClr>
                </a:solidFill>
              </a:rPr>
              <a:t>new </a:t>
            </a:r>
            <a:r>
              <a:rPr lang="en-US" altLang="ko-KR" sz="1400" strike="sngStrike" dirty="0" smtClean="0">
                <a:solidFill>
                  <a:schemeClr val="bg1">
                    <a:lumMod val="50000"/>
                  </a:schemeClr>
                </a:solidFill>
              </a:rPr>
              <a:t>Boolean(true</a:t>
            </a:r>
            <a:r>
              <a:rPr lang="en-US" altLang="ko-KR" sz="1400" strike="sngStrike" dirty="0">
                <a:solidFill>
                  <a:schemeClr val="bg1">
                    <a:lumMod val="50000"/>
                  </a:schemeClr>
                </a:solidFill>
              </a:rPr>
              <a:t>);</a:t>
            </a:r>
          </a:p>
        </p:txBody>
      </p:sp>
      <p:sp>
        <p:nvSpPr>
          <p:cNvPr id="9" name="모서리가 둥근 사각형 설명선 8"/>
          <p:cNvSpPr/>
          <p:nvPr/>
        </p:nvSpPr>
        <p:spPr>
          <a:xfrm>
            <a:off x="6588224" y="3069767"/>
            <a:ext cx="2232248" cy="347501"/>
          </a:xfrm>
          <a:prstGeom prst="wedgeRoundRectCallout">
            <a:avLst>
              <a:gd name="adj1" fmla="val -56679"/>
              <a:gd name="adj2" fmla="val -12633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200" dirty="0" smtClean="0">
                <a:solidFill>
                  <a:schemeClr val="tx1"/>
                </a:solidFill>
                <a:latin typeface="+mj-ea"/>
                <a:ea typeface="+mj-ea"/>
              </a:rPr>
              <a:t>Java</a:t>
            </a:r>
            <a:r>
              <a:rPr lang="ko-KR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 </a:t>
            </a:r>
            <a:r>
              <a:rPr lang="en-US" altLang="ko-KR" sz="1200" dirty="0" smtClean="0">
                <a:solidFill>
                  <a:schemeClr val="tx1"/>
                </a:solidFill>
                <a:latin typeface="+mj-ea"/>
                <a:ea typeface="+mj-ea"/>
              </a:rPr>
              <a:t>9</a:t>
            </a:r>
            <a:r>
              <a:rPr lang="ko-KR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부터 </a:t>
            </a:r>
            <a:r>
              <a:rPr lang="ko-KR" altLang="en-US" sz="1200" dirty="0" err="1" smtClean="0">
                <a:solidFill>
                  <a:schemeClr val="tx1"/>
                </a:solidFill>
                <a:latin typeface="+mj-ea"/>
                <a:ea typeface="+mj-ea"/>
              </a:rPr>
              <a:t>생성자를</a:t>
            </a:r>
            <a:r>
              <a:rPr lang="ko-KR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 이용한 </a:t>
            </a:r>
            <a:r>
              <a:rPr lang="en-US" altLang="ko-KR" sz="1200" dirty="0" smtClean="0">
                <a:solidFill>
                  <a:schemeClr val="tx1"/>
                </a:solidFill>
                <a:latin typeface="+mj-ea"/>
                <a:ea typeface="+mj-ea"/>
              </a:rPr>
              <a:t>Wrapper </a:t>
            </a:r>
            <a:r>
              <a:rPr lang="ko-KR" altLang="en-US" sz="1200" dirty="0" smtClean="0">
                <a:solidFill>
                  <a:schemeClr val="tx1"/>
                </a:solidFill>
                <a:latin typeface="+mj-ea"/>
                <a:ea typeface="+mj-ea"/>
              </a:rPr>
              <a:t>객체 생성 폐기</a:t>
            </a:r>
            <a:endParaRPr lang="ko-KR" altLang="en-US" sz="12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3818757"/>
            <a:ext cx="3021981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</a:rPr>
              <a:t>Integer </a:t>
            </a: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</a:rPr>
              <a:t>I = </a:t>
            </a:r>
            <a:r>
              <a:rPr lang="en-US" altLang="ko-KR" sz="1400" strike="sngStrike" dirty="0" smtClean="0">
                <a:solidFill>
                  <a:schemeClr val="bg1">
                    <a:lumMod val="50000"/>
                  </a:schemeClr>
                </a:solidFill>
              </a:rPr>
              <a:t>new</a:t>
            </a:r>
            <a:r>
              <a:rPr lang="ko-KR" altLang="en-US" sz="1400" strike="sngStrike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ko-KR" sz="1400" strike="sngStrike" dirty="0" smtClean="0">
                <a:solidFill>
                  <a:schemeClr val="bg1">
                    <a:lumMod val="50000"/>
                  </a:schemeClr>
                </a:solidFill>
              </a:rPr>
              <a:t>Integer(“</a:t>
            </a:r>
            <a:r>
              <a:rPr lang="en-US" altLang="ko-KR" sz="1400" strike="sngStrike" dirty="0">
                <a:solidFill>
                  <a:schemeClr val="bg1">
                    <a:lumMod val="50000"/>
                  </a:schemeClr>
                </a:solidFill>
              </a:rPr>
              <a:t>10”);</a:t>
            </a:r>
          </a:p>
          <a:p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</a:rPr>
              <a:t>Double </a:t>
            </a:r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</a:rPr>
              <a:t>d = </a:t>
            </a:r>
            <a:r>
              <a:rPr lang="en-US" altLang="ko-KR" sz="1400" strike="sngStrike" dirty="0" smtClean="0">
                <a:solidFill>
                  <a:schemeClr val="bg1">
                    <a:lumMod val="50000"/>
                  </a:schemeClr>
                </a:solidFill>
              </a:rPr>
              <a:t>new Double(“</a:t>
            </a:r>
            <a:r>
              <a:rPr lang="en-US" altLang="ko-KR" sz="1400" strike="sngStrike" dirty="0">
                <a:solidFill>
                  <a:schemeClr val="bg1">
                    <a:lumMod val="50000"/>
                  </a:schemeClr>
                </a:solidFill>
              </a:rPr>
              <a:t>3.14</a:t>
            </a:r>
            <a:r>
              <a:rPr lang="en-US" altLang="ko-KR" sz="1400" strike="sngStrike" dirty="0" smtClean="0">
                <a:solidFill>
                  <a:schemeClr val="bg1">
                    <a:lumMod val="50000"/>
                  </a:schemeClr>
                </a:solidFill>
              </a:rPr>
              <a:t>”);</a:t>
            </a:r>
          </a:p>
          <a:p>
            <a:r>
              <a:rPr lang="en-US" altLang="ko-KR" sz="1400" dirty="0">
                <a:solidFill>
                  <a:schemeClr val="bg1">
                    <a:lumMod val="50000"/>
                  </a:schemeClr>
                </a:solidFill>
              </a:rPr>
              <a:t>Boolean b = </a:t>
            </a:r>
            <a:r>
              <a:rPr lang="en-US" altLang="ko-KR" sz="1400" strike="sngStrike" dirty="0" smtClean="0">
                <a:solidFill>
                  <a:schemeClr val="bg1">
                    <a:lumMod val="50000"/>
                  </a:schemeClr>
                </a:solidFill>
              </a:rPr>
              <a:t>new Boolean(“</a:t>
            </a:r>
            <a:r>
              <a:rPr lang="en-US" altLang="ko-KR" sz="1400" strike="sngStrike" dirty="0">
                <a:solidFill>
                  <a:schemeClr val="bg1">
                    <a:lumMod val="50000"/>
                  </a:schemeClr>
                </a:solidFill>
              </a:rPr>
              <a:t>false</a:t>
            </a:r>
            <a:r>
              <a:rPr lang="en-US" altLang="ko-KR" sz="1400" strike="sngStrike" dirty="0" smtClean="0">
                <a:solidFill>
                  <a:schemeClr val="bg1">
                    <a:lumMod val="50000"/>
                  </a:schemeClr>
                </a:solidFill>
              </a:rPr>
              <a:t>”);</a:t>
            </a:r>
            <a:endParaRPr lang="en-US" altLang="ko-KR" sz="1400" strike="sngStrik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자유형 10"/>
          <p:cNvSpPr/>
          <p:nvPr/>
        </p:nvSpPr>
        <p:spPr>
          <a:xfrm>
            <a:off x="6499085" y="3374353"/>
            <a:ext cx="953235" cy="457036"/>
          </a:xfrm>
          <a:custGeom>
            <a:avLst/>
            <a:gdLst>
              <a:gd name="connsiteX0" fmla="*/ 555685 w 1012885"/>
              <a:gd name="connsiteY0" fmla="*/ 40512 h 422646"/>
              <a:gd name="connsiteX1" fmla="*/ 11674 w 1012885"/>
              <a:gd name="connsiteY1" fmla="*/ 422476 h 422646"/>
              <a:gd name="connsiteX2" fmla="*/ 1012885 w 1012885"/>
              <a:gd name="connsiteY2" fmla="*/ 0 h 422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2885" h="422646">
                <a:moveTo>
                  <a:pt x="555685" y="40512"/>
                </a:moveTo>
                <a:cubicBezTo>
                  <a:pt x="245579" y="234870"/>
                  <a:pt x="-64526" y="429228"/>
                  <a:pt x="11674" y="422476"/>
                </a:cubicBezTo>
                <a:cubicBezTo>
                  <a:pt x="87874" y="415724"/>
                  <a:pt x="550379" y="207862"/>
                  <a:pt x="1012885" y="0"/>
                </a:cubicBezTo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`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635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주요 메소드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altLang="ko-KR" dirty="0" smtClean="0"/>
              <a:t>Wrapper </a:t>
            </a:r>
            <a:r>
              <a:rPr lang="ko-KR" altLang="en-US" dirty="0" smtClean="0"/>
              <a:t>객체들은 거의 유사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많은 </a:t>
            </a:r>
            <a:r>
              <a:rPr lang="ko-KR" altLang="en-US" dirty="0" err="1" smtClean="0"/>
              <a:t>메소드가</a:t>
            </a:r>
            <a:r>
              <a:rPr lang="ko-KR" altLang="en-US" dirty="0" smtClean="0"/>
              <a:t> </a:t>
            </a:r>
            <a:r>
              <a:rPr lang="en-US" altLang="ko-KR" dirty="0" smtClean="0"/>
              <a:t>static </a:t>
            </a:r>
            <a:r>
              <a:rPr lang="ko-KR" altLang="en-US" dirty="0" smtClean="0"/>
              <a:t>타입</a:t>
            </a:r>
            <a:endParaRPr lang="en-US" altLang="ko-KR" dirty="0" smtClean="0"/>
          </a:p>
          <a:p>
            <a:pPr lvl="1"/>
            <a:r>
              <a:rPr lang="en-US" altLang="ko-KR" dirty="0"/>
              <a:t>Integer </a:t>
            </a:r>
            <a:r>
              <a:rPr lang="ko-KR" altLang="en-US" dirty="0"/>
              <a:t>클래스의 주요 </a:t>
            </a:r>
            <a:r>
              <a:rPr lang="ko-KR" altLang="en-US" dirty="0" err="1"/>
              <a:t>메소드</a:t>
            </a:r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37</a:t>
            </a:fld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1331640" y="2219751"/>
            <a:ext cx="6132210" cy="4176464"/>
            <a:chOff x="1104086" y="2276872"/>
            <a:chExt cx="7032486" cy="4720333"/>
          </a:xfrm>
        </p:grpSpPr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2837" y="3593922"/>
              <a:ext cx="7023735" cy="3403283"/>
            </a:xfrm>
            <a:prstGeom prst="rect">
              <a:avLst/>
            </a:prstGeom>
          </p:spPr>
        </p:pic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086" y="2276872"/>
              <a:ext cx="7032486" cy="17395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904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Wrapper </a:t>
            </a:r>
            <a:r>
              <a:rPr lang="ko-KR" altLang="en-US" smtClean="0"/>
              <a:t>활용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285860"/>
            <a:ext cx="8153400" cy="5572140"/>
          </a:xfrm>
        </p:spPr>
        <p:txBody>
          <a:bodyPr>
            <a:normAutofit/>
          </a:bodyPr>
          <a:lstStyle/>
          <a:p>
            <a:r>
              <a:rPr lang="en-US" altLang="ko-KR" dirty="0"/>
              <a:t>Wrapper </a:t>
            </a:r>
            <a:r>
              <a:rPr lang="ko-KR" altLang="en-US" dirty="0"/>
              <a:t>객체로부터 기본 </a:t>
            </a:r>
            <a:r>
              <a:rPr lang="ko-KR" altLang="en-US" dirty="0" smtClean="0"/>
              <a:t>타입 값 알아내기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문자열을 기본 데이터 타입으로 변환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기본 타입을 문자열로 변환</a:t>
            </a:r>
            <a:endParaRPr lang="en-US" altLang="ko-KR" dirty="0" smtClean="0"/>
          </a:p>
          <a:p>
            <a:endParaRPr lang="en-US" altLang="ko-KR" dirty="0" smtClean="0"/>
          </a:p>
          <a:p>
            <a:pPr lvl="2">
              <a:buNone/>
            </a:pP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1916832"/>
            <a:ext cx="2779735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Integer i = </a:t>
            </a:r>
            <a:r>
              <a:rPr lang="en-US" altLang="ko-KR" sz="1200" dirty="0" err="1" smtClean="0"/>
              <a:t>Integer.valueOf</a:t>
            </a:r>
            <a:r>
              <a:rPr lang="en-US" altLang="ko-KR" sz="1200" dirty="0" smtClean="0"/>
              <a:t>(10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 err="1"/>
              <a:t>int</a:t>
            </a:r>
            <a:r>
              <a:rPr lang="en-US" altLang="ko-KR" sz="1200" dirty="0"/>
              <a:t> ii = </a:t>
            </a:r>
            <a:r>
              <a:rPr lang="en-US" altLang="ko-KR" sz="1200" dirty="0" err="1"/>
              <a:t>i.intValue</a:t>
            </a:r>
            <a:r>
              <a:rPr lang="en-US" altLang="ko-KR" sz="1200" dirty="0"/>
              <a:t>(); // ii = </a:t>
            </a:r>
            <a:r>
              <a:rPr lang="en-US" altLang="ko-KR" sz="1200" dirty="0" smtClean="0"/>
              <a:t>10</a:t>
            </a:r>
          </a:p>
          <a:p>
            <a:endParaRPr lang="en-US" altLang="ko-KR" sz="1200" dirty="0"/>
          </a:p>
          <a:p>
            <a:r>
              <a:rPr lang="en-US" altLang="ko-KR" sz="1200" dirty="0"/>
              <a:t>Character c = </a:t>
            </a:r>
            <a:r>
              <a:rPr lang="en-US" altLang="ko-KR" sz="1200" dirty="0" err="1" smtClean="0"/>
              <a:t>Character.valueOf</a:t>
            </a:r>
            <a:r>
              <a:rPr lang="en-US" altLang="ko-KR" sz="1200" dirty="0" smtClean="0"/>
              <a:t>('c</a:t>
            </a:r>
            <a:r>
              <a:rPr lang="en-US" altLang="ko-KR" sz="1200" dirty="0"/>
              <a:t>' );</a:t>
            </a:r>
          </a:p>
          <a:p>
            <a:r>
              <a:rPr lang="en-US" altLang="ko-KR" sz="1200" dirty="0"/>
              <a:t>char cc = </a:t>
            </a:r>
            <a:r>
              <a:rPr lang="en-US" altLang="ko-KR" sz="1200" dirty="0" err="1"/>
              <a:t>c.charValue</a:t>
            </a:r>
            <a:r>
              <a:rPr lang="en-US" altLang="ko-KR" sz="1200" dirty="0"/>
              <a:t>(); // cc = ’c</a:t>
            </a:r>
            <a:r>
              <a:rPr lang="en-US" altLang="ko-KR" sz="1200" dirty="0" smtClean="0"/>
              <a:t>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02296" y="3820214"/>
            <a:ext cx="620600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n-NO" altLang="ko-KR" sz="1200" dirty="0"/>
              <a:t>int i = </a:t>
            </a:r>
            <a:r>
              <a:rPr lang="nn-NO" altLang="ko-KR" sz="1200" dirty="0" smtClean="0"/>
              <a:t>Integer.parseInt(</a:t>
            </a:r>
            <a:r>
              <a:rPr lang="en-US" altLang="ko-KR" sz="1200" dirty="0"/>
              <a:t>"</a:t>
            </a:r>
            <a:r>
              <a:rPr lang="nn-NO" altLang="ko-KR" sz="1200" dirty="0"/>
              <a:t>123"); </a:t>
            </a:r>
            <a:r>
              <a:rPr lang="nn-NO" altLang="ko-KR" sz="1200" dirty="0" smtClean="0"/>
              <a:t>		// </a:t>
            </a:r>
            <a:r>
              <a:rPr lang="nn-NO" altLang="ko-KR" sz="1200" dirty="0"/>
              <a:t>i = </a:t>
            </a:r>
            <a:r>
              <a:rPr lang="nn-NO" altLang="ko-KR" sz="1200" dirty="0" smtClean="0"/>
              <a:t>123</a:t>
            </a:r>
            <a:endParaRPr lang="nn-NO" altLang="ko-KR" sz="1200" dirty="0"/>
          </a:p>
          <a:p>
            <a:r>
              <a:rPr lang="en-US" altLang="ko-KR" sz="1200" dirty="0" err="1"/>
              <a:t>boolean</a:t>
            </a:r>
            <a:r>
              <a:rPr lang="en-US" altLang="ko-KR" sz="1200" dirty="0"/>
              <a:t> b = </a:t>
            </a:r>
            <a:r>
              <a:rPr lang="en-US" altLang="ko-KR" sz="1200" dirty="0" err="1" smtClean="0"/>
              <a:t>Boolean.parseBoolean</a:t>
            </a:r>
            <a:r>
              <a:rPr lang="en-US" altLang="ko-KR" sz="1200" dirty="0" smtClean="0"/>
              <a:t>("</a:t>
            </a:r>
            <a:r>
              <a:rPr lang="en-US" altLang="ko-KR" sz="1200" dirty="0"/>
              <a:t>true</a:t>
            </a:r>
            <a:r>
              <a:rPr lang="en-US" altLang="ko-KR" sz="1200" dirty="0" smtClean="0"/>
              <a:t>"); 	// </a:t>
            </a:r>
            <a:r>
              <a:rPr lang="en-US" altLang="ko-KR" sz="1200" dirty="0"/>
              <a:t>b = true</a:t>
            </a:r>
          </a:p>
          <a:p>
            <a:r>
              <a:rPr lang="en-US" altLang="ko-KR" sz="1200" dirty="0" smtClean="0"/>
              <a:t>double f </a:t>
            </a:r>
            <a:r>
              <a:rPr lang="en-US" altLang="ko-KR" sz="1200" dirty="0"/>
              <a:t>= </a:t>
            </a:r>
            <a:r>
              <a:rPr lang="en-US" altLang="ko-KR" sz="1200" dirty="0" err="1" smtClean="0"/>
              <a:t>Double.parseDouble</a:t>
            </a:r>
            <a:r>
              <a:rPr lang="en-US" altLang="ko-KR" sz="1200" dirty="0" smtClean="0"/>
              <a:t>("3.14" </a:t>
            </a:r>
            <a:r>
              <a:rPr lang="en-US" altLang="ko-KR" sz="1200" dirty="0"/>
              <a:t>); </a:t>
            </a:r>
            <a:r>
              <a:rPr lang="en-US" altLang="ko-KR" sz="1200" dirty="0" smtClean="0"/>
              <a:t>	// d </a:t>
            </a:r>
            <a:r>
              <a:rPr lang="en-US" altLang="ko-KR" sz="1200" dirty="0"/>
              <a:t>= </a:t>
            </a:r>
            <a:r>
              <a:rPr lang="en-US" altLang="ko-KR" sz="1200" dirty="0" smtClean="0"/>
              <a:t>3.14</a:t>
            </a:r>
            <a:endParaRPr lang="en-US" altLang="ko-KR" sz="1200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38</a:t>
            </a:fld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15616" y="5229200"/>
            <a:ext cx="6192688" cy="10464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String s1 = </a:t>
            </a:r>
            <a:r>
              <a:rPr lang="en-US" altLang="ko-KR" sz="1200" dirty="0" err="1"/>
              <a:t>Integer.toString</a:t>
            </a:r>
            <a:r>
              <a:rPr lang="en-US" altLang="ko-KR" sz="1200" dirty="0"/>
              <a:t>(123); </a:t>
            </a:r>
            <a:r>
              <a:rPr lang="en-US" altLang="ko-KR" sz="1200" dirty="0" smtClean="0"/>
              <a:t>	// </a:t>
            </a:r>
            <a:r>
              <a:rPr lang="ko-KR" altLang="en-US" sz="1200" dirty="0"/>
              <a:t>정수 </a:t>
            </a:r>
            <a:r>
              <a:rPr lang="en-US" altLang="ko-KR" sz="1200" dirty="0"/>
              <a:t>123</a:t>
            </a:r>
            <a:r>
              <a:rPr lang="ko-KR" altLang="en-US" sz="1200" dirty="0"/>
              <a:t>을 문자열 </a:t>
            </a:r>
            <a:r>
              <a:rPr lang="en-US" altLang="ko-KR" sz="1200" dirty="0"/>
              <a:t>"</a:t>
            </a:r>
            <a:r>
              <a:rPr lang="en-US" altLang="ko-KR" sz="1200" dirty="0" smtClean="0"/>
              <a:t>123" </a:t>
            </a:r>
            <a:r>
              <a:rPr lang="ko-KR" altLang="en-US" sz="1200" dirty="0"/>
              <a:t>으로 변환</a:t>
            </a:r>
          </a:p>
          <a:p>
            <a:r>
              <a:rPr lang="en-US" altLang="ko-KR" sz="1200" dirty="0"/>
              <a:t>String s2 = </a:t>
            </a:r>
            <a:r>
              <a:rPr lang="en-US" altLang="ko-KR" sz="1200" dirty="0" err="1"/>
              <a:t>Integer.toHexString</a:t>
            </a:r>
            <a:r>
              <a:rPr lang="en-US" altLang="ko-KR" sz="1200" dirty="0"/>
              <a:t>(123); </a:t>
            </a:r>
            <a:r>
              <a:rPr lang="en-US" altLang="ko-KR" sz="1200" dirty="0" smtClean="0"/>
              <a:t>	// </a:t>
            </a:r>
            <a:r>
              <a:rPr lang="ko-KR" altLang="en-US" sz="1200" dirty="0"/>
              <a:t>정수 </a:t>
            </a:r>
            <a:r>
              <a:rPr lang="en-US" altLang="ko-KR" sz="1200" dirty="0"/>
              <a:t>123</a:t>
            </a:r>
            <a:r>
              <a:rPr lang="ko-KR" altLang="en-US" sz="1200" dirty="0"/>
              <a:t>을 </a:t>
            </a:r>
            <a:r>
              <a:rPr lang="en-US" altLang="ko-KR" sz="1200" dirty="0"/>
              <a:t>16</a:t>
            </a:r>
            <a:r>
              <a:rPr lang="ko-KR" altLang="en-US" sz="1200" dirty="0"/>
              <a:t>진수의 문자열 </a:t>
            </a:r>
            <a:r>
              <a:rPr lang="en-US" altLang="ko-KR" sz="1200" dirty="0" smtClean="0"/>
              <a:t>"</a:t>
            </a:r>
            <a:r>
              <a:rPr lang="en-US" altLang="ko-KR" sz="1200" dirty="0"/>
              <a:t>7b"</a:t>
            </a:r>
            <a:r>
              <a:rPr lang="ko-KR" altLang="en-US" sz="1200" dirty="0" smtClean="0"/>
              <a:t>로 </a:t>
            </a:r>
            <a:r>
              <a:rPr lang="ko-KR" altLang="en-US" sz="1200" dirty="0"/>
              <a:t>변환</a:t>
            </a:r>
          </a:p>
          <a:p>
            <a:r>
              <a:rPr lang="en-US" altLang="ko-KR" sz="1200" dirty="0"/>
              <a:t>String s3 = </a:t>
            </a:r>
            <a:r>
              <a:rPr lang="en-US" altLang="ko-KR" sz="1200" dirty="0" err="1" smtClean="0"/>
              <a:t>Double.toString</a:t>
            </a:r>
            <a:r>
              <a:rPr lang="en-US" altLang="ko-KR" sz="1200" dirty="0" smtClean="0"/>
              <a:t>(3.14); 	// </a:t>
            </a:r>
            <a:r>
              <a:rPr lang="ko-KR" altLang="en-US" sz="1200" dirty="0"/>
              <a:t>실수 </a:t>
            </a:r>
            <a:r>
              <a:rPr lang="en-US" altLang="ko-KR" sz="1200" dirty="0" smtClean="0"/>
              <a:t>3.14</a:t>
            </a:r>
            <a:r>
              <a:rPr lang="ko-KR" altLang="en-US" sz="1200" dirty="0" smtClean="0"/>
              <a:t>를 </a:t>
            </a:r>
            <a:r>
              <a:rPr lang="ko-KR" altLang="en-US" sz="1200" dirty="0"/>
              <a:t>문자열 </a:t>
            </a:r>
            <a:r>
              <a:rPr lang="en-US" altLang="ko-KR" sz="1200" dirty="0" smtClean="0"/>
              <a:t>"3.14"</a:t>
            </a:r>
            <a:r>
              <a:rPr lang="ko-KR" altLang="en-US" sz="1200" dirty="0" smtClean="0"/>
              <a:t>로 </a:t>
            </a:r>
            <a:r>
              <a:rPr lang="ko-KR" altLang="en-US" sz="1200" dirty="0"/>
              <a:t>변환</a:t>
            </a:r>
          </a:p>
          <a:p>
            <a:r>
              <a:rPr lang="en-US" altLang="ko-KR" sz="1200" dirty="0"/>
              <a:t>String s4 = </a:t>
            </a:r>
            <a:r>
              <a:rPr lang="en-US" altLang="ko-KR" sz="1200" dirty="0" err="1"/>
              <a:t>Charater.toString</a:t>
            </a:r>
            <a:r>
              <a:rPr lang="en-US" altLang="ko-KR" sz="1200" dirty="0"/>
              <a:t>(</a:t>
            </a:r>
            <a:r>
              <a:rPr lang="en-US" altLang="ko-KR" sz="1200" dirty="0" smtClean="0"/>
              <a:t>'</a:t>
            </a:r>
            <a:r>
              <a:rPr lang="en-US" altLang="ko-KR" sz="1200" dirty="0"/>
              <a:t>a</a:t>
            </a:r>
            <a:r>
              <a:rPr lang="en-US" altLang="ko-KR" sz="1200" dirty="0" smtClean="0"/>
              <a:t>'); 	// </a:t>
            </a:r>
            <a:r>
              <a:rPr lang="ko-KR" altLang="en-US" sz="1200" dirty="0" smtClean="0"/>
              <a:t>문자 </a:t>
            </a:r>
            <a:r>
              <a:rPr lang="en-US" altLang="ko-KR" sz="1200" dirty="0" smtClean="0"/>
              <a:t>‘a</a:t>
            </a:r>
            <a:r>
              <a:rPr lang="en-US" altLang="ko-KR" sz="1200" dirty="0"/>
              <a:t>’</a:t>
            </a:r>
            <a:r>
              <a:rPr lang="ko-KR" altLang="en-US" sz="1200" dirty="0"/>
              <a:t>를 문자열 </a:t>
            </a:r>
            <a:r>
              <a:rPr lang="en-US" altLang="ko-KR" sz="1200" dirty="0" smtClean="0"/>
              <a:t>"</a:t>
            </a:r>
            <a:r>
              <a:rPr lang="en-US" altLang="ko-KR" sz="1200" dirty="0"/>
              <a:t>a</a:t>
            </a:r>
            <a:r>
              <a:rPr lang="en-US" altLang="ko-KR" sz="1200" dirty="0" smtClean="0"/>
              <a:t>"</a:t>
            </a:r>
            <a:r>
              <a:rPr lang="ko-KR" altLang="en-US" sz="1200" dirty="0" smtClean="0"/>
              <a:t>로 </a:t>
            </a:r>
            <a:r>
              <a:rPr lang="ko-KR" altLang="en-US" sz="1200" dirty="0"/>
              <a:t>변환</a:t>
            </a:r>
          </a:p>
          <a:p>
            <a:r>
              <a:rPr lang="en-US" altLang="ko-KR" sz="1200" dirty="0"/>
              <a:t>String s5 = </a:t>
            </a:r>
            <a:r>
              <a:rPr lang="en-US" altLang="ko-KR" sz="1200" dirty="0" err="1"/>
              <a:t>Boolean.toString</a:t>
            </a:r>
            <a:r>
              <a:rPr lang="en-US" altLang="ko-KR" sz="1200" dirty="0"/>
              <a:t>(true); </a:t>
            </a:r>
            <a:r>
              <a:rPr lang="en-US" altLang="ko-KR" sz="1200" dirty="0" smtClean="0"/>
              <a:t>	// </a:t>
            </a:r>
            <a:r>
              <a:rPr lang="ko-KR" altLang="en-US" sz="1200" dirty="0"/>
              <a:t>불린 값 </a:t>
            </a:r>
            <a:r>
              <a:rPr lang="en-US" altLang="ko-KR" sz="1200" dirty="0"/>
              <a:t>true</a:t>
            </a:r>
            <a:r>
              <a:rPr lang="ko-KR" altLang="en-US" sz="1200" dirty="0"/>
              <a:t>를 문자열 </a:t>
            </a:r>
            <a:r>
              <a:rPr lang="en-US" altLang="ko-KR" sz="1200" dirty="0"/>
              <a:t>"</a:t>
            </a:r>
            <a:r>
              <a:rPr lang="en-US" altLang="ko-KR" sz="1200" dirty="0" smtClean="0"/>
              <a:t>true"</a:t>
            </a:r>
            <a:r>
              <a:rPr lang="ko-KR" altLang="en-US" sz="1200" dirty="0" smtClean="0"/>
              <a:t>로 </a:t>
            </a:r>
            <a:r>
              <a:rPr lang="ko-KR" altLang="en-US" sz="1200" dirty="0"/>
              <a:t>변환</a:t>
            </a:r>
            <a:endParaRPr lang="en-US" altLang="ko-KR" sz="1200" dirty="0"/>
          </a:p>
        </p:txBody>
      </p:sp>
      <p:sp>
        <p:nvSpPr>
          <p:cNvPr id="8" name="직사각형 7"/>
          <p:cNvSpPr/>
          <p:nvPr/>
        </p:nvSpPr>
        <p:spPr>
          <a:xfrm>
            <a:off x="3919736" y="1926162"/>
            <a:ext cx="3388568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 smtClean="0"/>
              <a:t>Double </a:t>
            </a:r>
            <a:r>
              <a:rPr lang="en-US" altLang="ko-KR" sz="1200" dirty="0"/>
              <a:t>f = </a:t>
            </a:r>
            <a:r>
              <a:rPr lang="en-US" altLang="ko-KR" sz="1200" dirty="0" err="1" smtClean="0"/>
              <a:t>Double.valueOf</a:t>
            </a:r>
            <a:r>
              <a:rPr lang="en-US" altLang="ko-KR" sz="1200" dirty="0" smtClean="0"/>
              <a:t>(3.14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 smtClean="0"/>
              <a:t>double </a:t>
            </a:r>
            <a:r>
              <a:rPr lang="en-US" altLang="ko-KR" sz="1200" dirty="0" err="1" smtClean="0"/>
              <a:t>dd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= </a:t>
            </a:r>
            <a:r>
              <a:rPr lang="en-US" altLang="ko-KR" sz="1200" dirty="0" err="1" smtClean="0"/>
              <a:t>d.doubleValue</a:t>
            </a:r>
            <a:r>
              <a:rPr lang="en-US" altLang="ko-KR" sz="1200" dirty="0"/>
              <a:t>(); // </a:t>
            </a:r>
            <a:r>
              <a:rPr lang="en-US" altLang="ko-KR" sz="1200" dirty="0" err="1" smtClean="0"/>
              <a:t>dd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= 3.14</a:t>
            </a:r>
          </a:p>
          <a:p>
            <a:endParaRPr lang="en-US" altLang="ko-KR" sz="1200" dirty="0"/>
          </a:p>
          <a:p>
            <a:r>
              <a:rPr lang="en-US" altLang="ko-KR" sz="1200" dirty="0"/>
              <a:t>Boolean b = </a:t>
            </a:r>
            <a:r>
              <a:rPr lang="en-US" altLang="ko-KR" sz="1200" dirty="0" err="1" smtClean="0"/>
              <a:t>Boolean.valueOf</a:t>
            </a:r>
            <a:r>
              <a:rPr lang="en-US" altLang="ko-KR" sz="1200" dirty="0" smtClean="0"/>
              <a:t>(true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 err="1"/>
              <a:t>boolean</a:t>
            </a:r>
            <a:r>
              <a:rPr lang="en-US" altLang="ko-KR" sz="1200" dirty="0"/>
              <a:t> bb = </a:t>
            </a:r>
            <a:r>
              <a:rPr lang="en-US" altLang="ko-KR" sz="1200" dirty="0" err="1"/>
              <a:t>b.booleanValue</a:t>
            </a:r>
            <a:r>
              <a:rPr lang="en-US" altLang="ko-KR" sz="1200" dirty="0"/>
              <a:t>(); // bb = true</a:t>
            </a:r>
          </a:p>
        </p:txBody>
      </p:sp>
    </p:spTree>
    <p:extLst>
      <p:ext uri="{BB962C8B-B14F-4D97-AF65-F5344CB8AC3E}">
        <p14:creationId xmlns:p14="http://schemas.microsoft.com/office/powerpoint/2010/main" val="354617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640960" cy="70007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6-5 : </a:t>
            </a:r>
            <a:r>
              <a:rPr lang="en-US" altLang="ko-KR" dirty="0"/>
              <a:t>Wrapper </a:t>
            </a:r>
            <a:r>
              <a:rPr lang="ko-KR" altLang="en-US" dirty="0" smtClean="0"/>
              <a:t>클래스 활용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42910" y="1628800"/>
            <a:ext cx="6809410" cy="50475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400" b="1" dirty="0"/>
              <a:t>public class </a:t>
            </a:r>
            <a:r>
              <a:rPr lang="en-US" altLang="ko-KR" sz="1400" b="1" dirty="0" err="1"/>
              <a:t>WrapperEx</a:t>
            </a:r>
            <a:r>
              <a:rPr lang="en-US" altLang="ko-KR" sz="1400" b="1" dirty="0"/>
              <a:t> </a:t>
            </a:r>
            <a:r>
              <a:rPr lang="en-US" altLang="ko-KR" sz="1400" dirty="0"/>
              <a:t>{</a:t>
            </a:r>
          </a:p>
          <a:p>
            <a:pPr defTabSz="180000"/>
            <a:r>
              <a:rPr lang="en-US" altLang="ko-KR" sz="1400" dirty="0" smtClean="0"/>
              <a:t>	public </a:t>
            </a:r>
            <a:r>
              <a:rPr lang="en-US" altLang="ko-KR" sz="1400" dirty="0"/>
              <a:t>static void main(String[] </a:t>
            </a:r>
            <a:r>
              <a:rPr lang="en-US" altLang="ko-KR" sz="1400" dirty="0" err="1"/>
              <a:t>args</a:t>
            </a:r>
            <a:r>
              <a:rPr lang="en-US" altLang="ko-KR" sz="1400" dirty="0"/>
              <a:t>) {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Character.toLowerCase</a:t>
            </a:r>
            <a:r>
              <a:rPr lang="en-US" altLang="ko-KR" sz="1400" dirty="0"/>
              <a:t>('A')); // 'A'</a:t>
            </a:r>
            <a:r>
              <a:rPr lang="ko-KR" altLang="en-US" sz="1400" dirty="0"/>
              <a:t>를 소문자로 변환</a:t>
            </a:r>
          </a:p>
          <a:p>
            <a:pPr defTabSz="180000"/>
            <a:r>
              <a:rPr lang="sv-SE" altLang="ko-KR" sz="1400" dirty="0" smtClean="0"/>
              <a:t>		char </a:t>
            </a:r>
            <a:r>
              <a:rPr lang="sv-SE" altLang="ko-KR" sz="1400" dirty="0"/>
              <a:t>c1='4', c2='F';</a:t>
            </a:r>
          </a:p>
          <a:p>
            <a:pPr defTabSz="180000"/>
            <a:r>
              <a:rPr lang="en-US" altLang="ko-KR" sz="1400" dirty="0" smtClean="0"/>
              <a:t>		if(</a:t>
            </a:r>
            <a:r>
              <a:rPr lang="en-US" altLang="ko-KR" sz="1400" b="1" dirty="0" err="1" smtClean="0"/>
              <a:t>Character.isDigit</a:t>
            </a:r>
            <a:r>
              <a:rPr lang="en-US" altLang="ko-KR" sz="1400" b="1" dirty="0" smtClean="0"/>
              <a:t>(c1</a:t>
            </a:r>
            <a:r>
              <a:rPr lang="en-US" altLang="ko-KR" sz="1400" b="1" dirty="0"/>
              <a:t>)</a:t>
            </a:r>
            <a:r>
              <a:rPr lang="en-US" altLang="ko-KR" sz="1400" dirty="0"/>
              <a:t>) // </a:t>
            </a:r>
            <a:r>
              <a:rPr lang="ko-KR" altLang="en-US" sz="1400" dirty="0"/>
              <a:t>문자 </a:t>
            </a:r>
            <a:r>
              <a:rPr lang="en-US" altLang="ko-KR" sz="1400" dirty="0"/>
              <a:t>c1</a:t>
            </a:r>
            <a:r>
              <a:rPr lang="ko-KR" altLang="en-US" sz="1400" dirty="0"/>
              <a:t>이 숫자이면 </a:t>
            </a:r>
            <a:r>
              <a:rPr lang="en-US" altLang="ko-KR" sz="1400" dirty="0"/>
              <a:t>true</a:t>
            </a:r>
          </a:p>
          <a:p>
            <a:pPr defTabSz="180000"/>
            <a:r>
              <a:rPr lang="en-US" altLang="ko-KR" sz="1400" dirty="0" smtClean="0"/>
              <a:t>	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 smtClean="0"/>
              <a:t>(c1 </a:t>
            </a:r>
            <a:r>
              <a:rPr lang="en-US" altLang="ko-KR" sz="1400" dirty="0"/>
              <a:t>+ "</a:t>
            </a:r>
            <a:r>
              <a:rPr lang="ko-KR" altLang="en-US" sz="1400" dirty="0"/>
              <a:t>는 숫자</a:t>
            </a:r>
            <a:r>
              <a:rPr lang="en-US" altLang="ko-KR" sz="1400" dirty="0"/>
              <a:t>");</a:t>
            </a:r>
          </a:p>
          <a:p>
            <a:pPr defTabSz="180000"/>
            <a:r>
              <a:rPr lang="en-US" altLang="ko-KR" sz="1400" dirty="0" smtClean="0"/>
              <a:t>		if(</a:t>
            </a:r>
            <a:r>
              <a:rPr lang="en-US" altLang="ko-KR" sz="1400" b="1" dirty="0" err="1" smtClean="0"/>
              <a:t>Character.isAlphabetic</a:t>
            </a:r>
            <a:r>
              <a:rPr lang="en-US" altLang="ko-KR" sz="1400" b="1" dirty="0" smtClean="0"/>
              <a:t>(c2</a:t>
            </a:r>
            <a:r>
              <a:rPr lang="en-US" altLang="ko-KR" sz="1400" b="1" dirty="0"/>
              <a:t>)</a:t>
            </a:r>
            <a:r>
              <a:rPr lang="en-US" altLang="ko-KR" sz="1400" dirty="0"/>
              <a:t>) // </a:t>
            </a:r>
            <a:r>
              <a:rPr lang="ko-KR" altLang="en-US" sz="1400" dirty="0"/>
              <a:t>문자 </a:t>
            </a:r>
            <a:r>
              <a:rPr lang="en-US" altLang="ko-KR" sz="1400" dirty="0"/>
              <a:t>c2</a:t>
            </a:r>
            <a:r>
              <a:rPr lang="ko-KR" altLang="en-US" sz="1400" dirty="0"/>
              <a:t>가 영문자이면 </a:t>
            </a:r>
            <a:r>
              <a:rPr lang="en-US" altLang="ko-KR" sz="1400" dirty="0"/>
              <a:t>true</a:t>
            </a:r>
          </a:p>
          <a:p>
            <a:pPr defTabSz="180000"/>
            <a:r>
              <a:rPr lang="en-US" altLang="ko-KR" sz="1400" dirty="0" smtClean="0"/>
              <a:t>	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 smtClean="0"/>
              <a:t>(c2 </a:t>
            </a:r>
            <a:r>
              <a:rPr lang="en-US" altLang="ko-KR" sz="1400" dirty="0"/>
              <a:t>+ "</a:t>
            </a:r>
            <a:r>
              <a:rPr lang="ko-KR" altLang="en-US" sz="1400" dirty="0"/>
              <a:t>는 영문자</a:t>
            </a:r>
            <a:r>
              <a:rPr lang="en-US" altLang="ko-KR" sz="1400" dirty="0" smtClean="0"/>
              <a:t>");</a:t>
            </a:r>
          </a:p>
          <a:p>
            <a:pPr defTabSz="180000"/>
            <a:endParaRPr lang="en-US" altLang="ko-KR" sz="1400" dirty="0"/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 smtClean="0"/>
              <a:t>(</a:t>
            </a:r>
            <a:r>
              <a:rPr lang="en-US" altLang="ko-KR" sz="1400" b="1" dirty="0" err="1" smtClean="0"/>
              <a:t>Integer.parseInt</a:t>
            </a:r>
            <a:r>
              <a:rPr lang="en-US" altLang="ko-KR" sz="1400" b="1" dirty="0"/>
              <a:t>("-123")</a:t>
            </a:r>
            <a:r>
              <a:rPr lang="en-US" altLang="ko-KR" sz="1400" dirty="0"/>
              <a:t>); // "-123"</a:t>
            </a:r>
            <a:r>
              <a:rPr lang="ko-KR" altLang="en-US" sz="1400" dirty="0"/>
              <a:t>을 </a:t>
            </a:r>
            <a:r>
              <a:rPr lang="en-US" altLang="ko-KR" sz="1400" dirty="0"/>
              <a:t>10</a:t>
            </a:r>
            <a:r>
              <a:rPr lang="ko-KR" altLang="en-US" sz="1400" dirty="0"/>
              <a:t>진수로 변환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Integer.toHexString</a:t>
            </a:r>
            <a:r>
              <a:rPr lang="en-US" altLang="ko-KR" sz="1400" dirty="0" smtClean="0"/>
              <a:t>(28</a:t>
            </a:r>
            <a:r>
              <a:rPr lang="en-US" altLang="ko-KR" sz="1400" dirty="0"/>
              <a:t>)); // </a:t>
            </a:r>
            <a:r>
              <a:rPr lang="ko-KR" altLang="en-US" sz="1400" dirty="0"/>
              <a:t>정수 </a:t>
            </a:r>
            <a:r>
              <a:rPr lang="en-US" altLang="ko-KR" sz="1400" dirty="0"/>
              <a:t>28</a:t>
            </a:r>
            <a:r>
              <a:rPr lang="ko-KR" altLang="en-US" sz="1400" dirty="0"/>
              <a:t>을 </a:t>
            </a:r>
            <a:r>
              <a:rPr lang="en-US" altLang="ko-KR" sz="1400" dirty="0"/>
              <a:t>2</a:t>
            </a:r>
            <a:r>
              <a:rPr lang="ko-KR" altLang="en-US" sz="1400" dirty="0"/>
              <a:t>진수 문자열로 변환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Integer.toBinaryString</a:t>
            </a:r>
            <a:r>
              <a:rPr lang="en-US" altLang="ko-KR" sz="1400" dirty="0" smtClean="0"/>
              <a:t>(28</a:t>
            </a:r>
            <a:r>
              <a:rPr lang="en-US" altLang="ko-KR" sz="1400" dirty="0"/>
              <a:t>)); // 28</a:t>
            </a:r>
            <a:r>
              <a:rPr lang="ko-KR" altLang="en-US" sz="1400" dirty="0"/>
              <a:t>을 </a:t>
            </a:r>
            <a:r>
              <a:rPr lang="en-US" altLang="ko-KR" sz="1400" dirty="0"/>
              <a:t>16</a:t>
            </a:r>
            <a:r>
              <a:rPr lang="ko-KR" altLang="en-US" sz="1400" dirty="0"/>
              <a:t>진수 문자열로 변환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Integer.bitCount</a:t>
            </a:r>
            <a:r>
              <a:rPr lang="en-US" altLang="ko-KR" sz="1400" dirty="0" smtClean="0"/>
              <a:t>(28</a:t>
            </a:r>
            <a:r>
              <a:rPr lang="en-US" altLang="ko-KR" sz="1400" dirty="0"/>
              <a:t>)); // 28</a:t>
            </a:r>
            <a:r>
              <a:rPr lang="ko-KR" altLang="en-US" sz="1400" dirty="0"/>
              <a:t>에 대한 </a:t>
            </a:r>
            <a:r>
              <a:rPr lang="en-US" altLang="ko-KR" sz="1400" dirty="0"/>
              <a:t>2</a:t>
            </a:r>
            <a:r>
              <a:rPr lang="ko-KR" altLang="en-US" sz="1400" dirty="0"/>
              <a:t>진수의 </a:t>
            </a:r>
            <a:r>
              <a:rPr lang="en-US" altLang="ko-KR" sz="1400" dirty="0"/>
              <a:t>1</a:t>
            </a:r>
            <a:r>
              <a:rPr lang="ko-KR" altLang="en-US" sz="1400" dirty="0"/>
              <a:t>의 개수</a:t>
            </a:r>
          </a:p>
          <a:p>
            <a:pPr defTabSz="180000"/>
            <a:endParaRPr lang="en-US" altLang="ko-KR" sz="1400" dirty="0" smtClean="0"/>
          </a:p>
          <a:p>
            <a:pPr defTabSz="180000"/>
            <a:r>
              <a:rPr lang="en-US" altLang="ko-KR" sz="1400" dirty="0" smtClean="0"/>
              <a:t>		Double </a:t>
            </a:r>
            <a:r>
              <a:rPr lang="en-US" altLang="ko-KR" sz="1400" dirty="0"/>
              <a:t>d = </a:t>
            </a:r>
            <a:r>
              <a:rPr lang="en-US" altLang="ko-KR" sz="1400" dirty="0" err="1" smtClean="0"/>
              <a:t>Double.valueOf</a:t>
            </a:r>
            <a:r>
              <a:rPr lang="en-US" altLang="ko-KR" sz="1400" dirty="0" smtClean="0"/>
              <a:t>(3.14</a:t>
            </a:r>
            <a:r>
              <a:rPr lang="en-US" altLang="ko-KR" sz="1400" dirty="0"/>
              <a:t>);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 smtClean="0"/>
              <a:t>(</a:t>
            </a:r>
            <a:r>
              <a:rPr lang="en-US" altLang="ko-KR" sz="1400" b="1" dirty="0" err="1" smtClean="0"/>
              <a:t>d.toString</a:t>
            </a:r>
            <a:r>
              <a:rPr lang="en-US" altLang="ko-KR" sz="1400" b="1" dirty="0"/>
              <a:t>()</a:t>
            </a:r>
            <a:r>
              <a:rPr lang="en-US" altLang="ko-KR" sz="1400" dirty="0"/>
              <a:t>); // Double</a:t>
            </a:r>
            <a:r>
              <a:rPr lang="ko-KR" altLang="en-US" sz="1400" dirty="0"/>
              <a:t>을 문자열 </a:t>
            </a:r>
            <a:r>
              <a:rPr lang="en-US" altLang="ko-KR" sz="1400" dirty="0"/>
              <a:t>"3.14"</a:t>
            </a:r>
            <a:r>
              <a:rPr lang="ko-KR" altLang="en-US" sz="1400" dirty="0"/>
              <a:t>로 변환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Double.parseDouble</a:t>
            </a:r>
            <a:r>
              <a:rPr lang="en-US" altLang="ko-KR" sz="1400" dirty="0"/>
              <a:t>("3.14")); // </a:t>
            </a:r>
            <a:r>
              <a:rPr lang="ko-KR" altLang="en-US" sz="1400" dirty="0"/>
              <a:t>문자열을 실수 </a:t>
            </a:r>
            <a:r>
              <a:rPr lang="en-US" altLang="ko-KR" sz="1400" dirty="0"/>
              <a:t>3.14</a:t>
            </a:r>
            <a:r>
              <a:rPr lang="ko-KR" altLang="en-US" sz="1400" dirty="0"/>
              <a:t>로 변환</a:t>
            </a:r>
          </a:p>
          <a:p>
            <a:pPr defTabSz="180000"/>
            <a:endParaRPr lang="en-US" altLang="ko-KR" sz="1400" dirty="0" smtClean="0"/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boolean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b = (4&gt;3); // b</a:t>
            </a:r>
            <a:r>
              <a:rPr lang="ko-KR" altLang="en-US" sz="1400" dirty="0"/>
              <a:t>는 </a:t>
            </a:r>
            <a:r>
              <a:rPr lang="en-US" altLang="ko-KR" sz="1400" dirty="0"/>
              <a:t>true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 smtClean="0"/>
              <a:t>(</a:t>
            </a:r>
            <a:r>
              <a:rPr lang="en-US" altLang="ko-KR" sz="1400" b="1" dirty="0" err="1" smtClean="0"/>
              <a:t>Boolean.toString</a:t>
            </a:r>
            <a:r>
              <a:rPr lang="en-US" altLang="ko-KR" sz="1400" b="1" dirty="0" smtClean="0"/>
              <a:t>(b</a:t>
            </a:r>
            <a:r>
              <a:rPr lang="en-US" altLang="ko-KR" sz="1400" b="1" dirty="0"/>
              <a:t>)</a:t>
            </a:r>
            <a:r>
              <a:rPr lang="en-US" altLang="ko-KR" sz="1400" dirty="0"/>
              <a:t>); // true</a:t>
            </a:r>
            <a:r>
              <a:rPr lang="ko-KR" altLang="en-US" sz="1400" dirty="0"/>
              <a:t>를 문자열 </a:t>
            </a:r>
            <a:r>
              <a:rPr lang="en-US" altLang="ko-KR" sz="1400" dirty="0"/>
              <a:t>"true"</a:t>
            </a:r>
            <a:r>
              <a:rPr lang="ko-KR" altLang="en-US" sz="1400" dirty="0"/>
              <a:t>로 변환</a:t>
            </a:r>
          </a:p>
          <a:p>
            <a:pPr defTabSz="180000"/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 smtClean="0"/>
              <a:t>(</a:t>
            </a:r>
            <a:r>
              <a:rPr lang="en-US" altLang="ko-KR" sz="1400" dirty="0" err="1" smtClean="0"/>
              <a:t>Boolean.parseBoolean</a:t>
            </a:r>
            <a:r>
              <a:rPr lang="en-US" altLang="ko-KR" sz="1400" dirty="0"/>
              <a:t>("false")); // </a:t>
            </a:r>
            <a:r>
              <a:rPr lang="ko-KR" altLang="en-US" sz="1400" dirty="0"/>
              <a:t>문자열을 </a:t>
            </a:r>
            <a:r>
              <a:rPr lang="en-US" altLang="ko-KR" sz="1400" dirty="0"/>
              <a:t>false</a:t>
            </a:r>
            <a:r>
              <a:rPr lang="ko-KR" altLang="en-US" sz="1400" dirty="0"/>
              <a:t>로 변환</a:t>
            </a:r>
          </a:p>
          <a:p>
            <a:pPr defTabSz="180000"/>
            <a:r>
              <a:rPr lang="en-US" altLang="ko-KR" sz="1400" dirty="0" smtClean="0"/>
              <a:t>	}</a:t>
            </a:r>
            <a:endParaRPr lang="en-US" altLang="ko-KR" sz="1400" dirty="0"/>
          </a:p>
          <a:p>
            <a:pPr defTabSz="180000"/>
            <a:r>
              <a:rPr lang="en-US" altLang="ko-KR" sz="1400" dirty="0"/>
              <a:t>}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39552" y="1268760"/>
            <a:ext cx="6538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다음은 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Wrapper 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클래스를 활용하는 예이다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. 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다음 프로그램의 결과는 무엇인가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?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96336" y="4429567"/>
            <a:ext cx="1080120" cy="2246769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200">
                <a:solidFill>
                  <a:srgbClr val="00B050"/>
                </a:solidFill>
              </a:defRPr>
            </a:lvl1pPr>
          </a:lstStyle>
          <a:p>
            <a:r>
              <a:rPr lang="en-US" altLang="ko-KR" sz="1400" dirty="0">
                <a:solidFill>
                  <a:schemeClr val="tx1"/>
                </a:solidFill>
              </a:rPr>
              <a:t>4</a:t>
            </a:r>
            <a:r>
              <a:rPr lang="ko-KR" altLang="en-US" sz="1400" dirty="0">
                <a:solidFill>
                  <a:schemeClr val="tx1"/>
                </a:solidFill>
              </a:rPr>
              <a:t>는 숫자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F</a:t>
            </a:r>
            <a:r>
              <a:rPr lang="ko-KR" altLang="en-US" sz="1400" dirty="0">
                <a:solidFill>
                  <a:schemeClr val="tx1"/>
                </a:solidFill>
              </a:rPr>
              <a:t>는 영문자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-123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1c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11100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3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3.14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3.14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true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false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056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자바의 모듈</a:t>
            </a:r>
            <a:r>
              <a:rPr lang="en-US" altLang="ko-KR" dirty="0" smtClean="0"/>
              <a:t>(module)</a:t>
            </a:r>
            <a:r>
              <a:rPr lang="ko-KR" altLang="en-US" dirty="0" smtClean="0"/>
              <a:t>과 패키지</a:t>
            </a:r>
            <a:r>
              <a:rPr lang="en-US" altLang="ko-KR" dirty="0" smtClean="0"/>
              <a:t>(package)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ko-KR" altLang="en-US" dirty="0" smtClean="0"/>
              <a:t>패키지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서로 관련된 클래스와 인터페이스의 컴파일 된 클래스 파일들을 하나의 디렉터리에 묶어 놓은 것</a:t>
            </a:r>
            <a:endParaRPr lang="en-US" altLang="ko-KR" dirty="0" smtClean="0"/>
          </a:p>
          <a:p>
            <a:r>
              <a:rPr lang="ko-KR" altLang="en-US" dirty="0" smtClean="0">
                <a:solidFill>
                  <a:srgbClr val="FF0000"/>
                </a:solidFill>
              </a:rPr>
              <a:t>모듈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 lvl="1"/>
            <a:r>
              <a:rPr lang="ko-KR" altLang="en-US" dirty="0" smtClean="0"/>
              <a:t>여러 패키지와 이미지 등의 자원을 모아 놓은 컨테이너</a:t>
            </a:r>
            <a:endParaRPr lang="en-US" altLang="ko-KR" dirty="0" smtClean="0"/>
          </a:p>
          <a:p>
            <a:pPr lvl="1"/>
            <a:r>
              <a:rPr lang="en-US" altLang="ko-KR" dirty="0"/>
              <a:t>JDK 9</a:t>
            </a:r>
            <a:r>
              <a:rPr lang="ko-KR" altLang="en-US" dirty="0"/>
              <a:t>부터</a:t>
            </a:r>
            <a:r>
              <a:rPr lang="en-US" altLang="ko-KR" dirty="0"/>
              <a:t> </a:t>
            </a:r>
            <a:r>
              <a:rPr lang="ko-KR" altLang="en-US" dirty="0"/>
              <a:t>자바 </a:t>
            </a:r>
            <a:r>
              <a:rPr lang="en-US" altLang="ko-KR" dirty="0"/>
              <a:t>API</a:t>
            </a:r>
            <a:r>
              <a:rPr lang="ko-KR" altLang="en-US" dirty="0"/>
              <a:t>의 모든 클래스들</a:t>
            </a:r>
            <a:r>
              <a:rPr lang="en-US" altLang="ko-KR" dirty="0"/>
              <a:t>(</a:t>
            </a:r>
            <a:r>
              <a:rPr lang="ko-KR" altLang="en-US" dirty="0"/>
              <a:t>자바 실행 환경</a:t>
            </a:r>
            <a:r>
              <a:rPr lang="en-US" altLang="ko-KR" dirty="0"/>
              <a:t>)</a:t>
            </a:r>
            <a:r>
              <a:rPr lang="ko-KR" altLang="en-US" dirty="0"/>
              <a:t>을 패키지 기반에서 모듈들로 완전히 재구성</a:t>
            </a:r>
            <a:endParaRPr lang="en-US" altLang="ko-KR" dirty="0"/>
          </a:p>
          <a:p>
            <a:pPr lvl="1"/>
            <a:r>
              <a:rPr lang="ko-KR" altLang="en-US" dirty="0" smtClean="0"/>
              <a:t>응용프로그램 역시 여러 개의 모듈로 분할하여 작성 가능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클래스들은 패키지로 만들고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다시 패키지를 모듈로 만듦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목적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자바 </a:t>
            </a:r>
            <a:r>
              <a:rPr lang="en-US" altLang="ko-KR" dirty="0" smtClean="0"/>
              <a:t>API</a:t>
            </a:r>
            <a:r>
              <a:rPr lang="ko-KR" altLang="en-US" dirty="0" smtClean="0"/>
              <a:t>를 여러 모듈</a:t>
            </a:r>
            <a:r>
              <a:rPr lang="en-US" altLang="ko-KR" dirty="0" smtClean="0"/>
              <a:t>(99</a:t>
            </a:r>
            <a:r>
              <a:rPr lang="ko-KR" altLang="en-US" dirty="0" smtClean="0"/>
              <a:t>개</a:t>
            </a:r>
            <a:r>
              <a:rPr lang="en-US" altLang="ko-KR" dirty="0" smtClean="0"/>
              <a:t>)</a:t>
            </a:r>
            <a:r>
              <a:rPr lang="ko-KR" altLang="en-US" dirty="0" smtClean="0"/>
              <a:t>로 분할하여 응용프로그램의 실행에 적합한 </a:t>
            </a:r>
            <a:r>
              <a:rPr lang="ko-KR" altLang="en-US" dirty="0" err="1" smtClean="0"/>
              <a:t>모듈들로만</a:t>
            </a:r>
            <a:r>
              <a:rPr lang="ko-KR" altLang="en-US" dirty="0" smtClean="0"/>
              <a:t> 실행 환경을 구축할 수 있도록 함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메모리</a:t>
            </a:r>
            <a:r>
              <a:rPr lang="en-US" altLang="ko-KR" dirty="0"/>
              <a:t> </a:t>
            </a:r>
            <a:r>
              <a:rPr lang="ko-KR" altLang="en-US" dirty="0" smtClean="0"/>
              <a:t>등의 자원이 </a:t>
            </a:r>
            <a:r>
              <a:rPr lang="ko-KR" altLang="en-US" dirty="0"/>
              <a:t>열악한 작은 소형 </a:t>
            </a:r>
            <a:r>
              <a:rPr lang="ko-KR" altLang="en-US" dirty="0" smtClean="0"/>
              <a:t>기기에 꼭 필요한 모듈로 구성된 작은 크기의 실행 이미지를 만들기 위함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모듈의 현실</a:t>
            </a:r>
            <a:endParaRPr lang="en-US" altLang="ko-KR" dirty="0" smtClean="0"/>
          </a:p>
          <a:p>
            <a:pPr lvl="2"/>
            <a:r>
              <a:rPr lang="en-US" altLang="ko-KR" dirty="0"/>
              <a:t>Java 9</a:t>
            </a:r>
            <a:r>
              <a:rPr lang="ko-KR" altLang="en-US" dirty="0"/>
              <a:t>부터 전면적으로 </a:t>
            </a:r>
            <a:r>
              <a:rPr lang="ko-KR" altLang="en-US" dirty="0" smtClean="0"/>
              <a:t>도입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복잡한 개념</a:t>
            </a:r>
            <a:r>
              <a:rPr lang="en-US" altLang="ko-KR" dirty="0" smtClean="0"/>
              <a:t>, </a:t>
            </a:r>
            <a:r>
              <a:rPr lang="ko-KR" altLang="en-US" dirty="0" smtClean="0"/>
              <a:t>큰 자바 응용프로그램에는 개발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유지보수 등에 적합</a:t>
            </a:r>
            <a:endParaRPr lang="en-US" altLang="ko-KR" dirty="0" smtClean="0"/>
          </a:p>
          <a:p>
            <a:r>
              <a:rPr lang="ko-KR" altLang="en-US" dirty="0" err="1" smtClean="0"/>
              <a:t>패키지명과</a:t>
            </a:r>
            <a:r>
              <a:rPr lang="ko-KR" altLang="en-US" dirty="0" smtClean="0"/>
              <a:t> 클래스의 경로명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점</a:t>
            </a:r>
            <a:r>
              <a:rPr lang="en-US" altLang="ko-KR" dirty="0" smtClean="0"/>
              <a:t>(.)</a:t>
            </a:r>
            <a:r>
              <a:rPr lang="ko-KR" altLang="en-US" dirty="0" smtClean="0"/>
              <a:t>으로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연결</a:t>
            </a:r>
            <a:endParaRPr lang="en-US" altLang="ko-KR" dirty="0" smtClean="0"/>
          </a:p>
          <a:p>
            <a:pPr lvl="2"/>
            <a:r>
              <a:rPr lang="en-US" altLang="ko-KR" dirty="0" err="1" smtClean="0"/>
              <a:t>Project.FileIO.Tools.class</a:t>
            </a:r>
            <a:endParaRPr lang="en-US" altLang="ko-KR" dirty="0"/>
          </a:p>
          <a:p>
            <a:pPr lvl="2"/>
            <a:r>
              <a:rPr lang="en-US" altLang="ko-KR" dirty="0" err="1" smtClean="0"/>
              <a:t>Project.UI.Tools.class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174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박싱과 언박싱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412776"/>
            <a:ext cx="8153400" cy="5167476"/>
          </a:xfrm>
        </p:spPr>
        <p:txBody>
          <a:bodyPr>
            <a:normAutofit/>
          </a:bodyPr>
          <a:lstStyle/>
          <a:p>
            <a:r>
              <a:rPr lang="ko-KR" altLang="en-US" sz="2000" dirty="0" err="1" smtClean="0"/>
              <a:t>박싱</a:t>
            </a:r>
            <a:r>
              <a:rPr lang="en-US" altLang="ko-KR" sz="2000" dirty="0" smtClean="0"/>
              <a:t>(boxing)</a:t>
            </a:r>
          </a:p>
          <a:p>
            <a:pPr lvl="1"/>
            <a:r>
              <a:rPr lang="ko-KR" altLang="en-US" sz="1800" dirty="0" smtClean="0"/>
              <a:t>기본 타입의 값을 </a:t>
            </a:r>
            <a:r>
              <a:rPr lang="en-US" altLang="ko-KR" sz="1800" dirty="0" smtClean="0"/>
              <a:t>Wrapper </a:t>
            </a:r>
            <a:r>
              <a:rPr lang="ko-KR" altLang="en-US" sz="1800" dirty="0" smtClean="0"/>
              <a:t>객체로 변환</a:t>
            </a:r>
            <a:endParaRPr lang="en-US" altLang="ko-KR" sz="1800" dirty="0" smtClean="0"/>
          </a:p>
          <a:p>
            <a:r>
              <a:rPr lang="ko-KR" altLang="en-US" sz="2000" dirty="0" err="1" smtClean="0"/>
              <a:t>언박싱</a:t>
            </a:r>
            <a:r>
              <a:rPr lang="en-US" altLang="ko-KR" sz="2000" dirty="0" smtClean="0"/>
              <a:t>(unboxing)</a:t>
            </a:r>
          </a:p>
          <a:p>
            <a:pPr lvl="1"/>
            <a:r>
              <a:rPr lang="en-US" altLang="ko-KR" sz="1800" dirty="0" smtClean="0"/>
              <a:t>Wrapper </a:t>
            </a:r>
            <a:r>
              <a:rPr lang="ko-KR" altLang="en-US" sz="1800" dirty="0" smtClean="0"/>
              <a:t>객체에 들어 있는 기본 타입의 값을 빼내는 것</a:t>
            </a:r>
            <a:endParaRPr lang="en-US" altLang="ko-KR" sz="1800" dirty="0" smtClean="0"/>
          </a:p>
          <a:p>
            <a:pPr lvl="1"/>
            <a:endParaRPr lang="en-US" altLang="ko-KR" sz="1800" dirty="0"/>
          </a:p>
          <a:p>
            <a:pPr lvl="1"/>
            <a:endParaRPr lang="en-US" altLang="ko-KR" sz="1800" dirty="0" smtClean="0"/>
          </a:p>
          <a:p>
            <a:pPr lvl="1"/>
            <a:endParaRPr lang="en-US" altLang="ko-KR" sz="1800" dirty="0"/>
          </a:p>
          <a:p>
            <a:pPr lvl="1"/>
            <a:endParaRPr lang="en-US" altLang="ko-KR" sz="1800" dirty="0" smtClean="0"/>
          </a:p>
          <a:p>
            <a:pPr lvl="1"/>
            <a:endParaRPr lang="en-US" altLang="ko-KR" sz="1800" dirty="0"/>
          </a:p>
          <a:p>
            <a:endParaRPr lang="en-US" altLang="ko-KR" sz="2000" dirty="0" smtClean="0"/>
          </a:p>
          <a:p>
            <a:r>
              <a:rPr lang="ko-KR" altLang="en-US" sz="2000" dirty="0" smtClean="0"/>
              <a:t>자동 </a:t>
            </a:r>
            <a:r>
              <a:rPr lang="ko-KR" altLang="en-US" sz="2000" dirty="0" err="1" smtClean="0"/>
              <a:t>박싱과</a:t>
            </a:r>
            <a:r>
              <a:rPr lang="ko-KR" altLang="en-US" sz="2000" dirty="0" smtClean="0"/>
              <a:t> 자동 </a:t>
            </a:r>
            <a:r>
              <a:rPr lang="ko-KR" altLang="en-US" sz="2000" dirty="0" err="1" smtClean="0"/>
              <a:t>언박싱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– JDK1.5</a:t>
            </a:r>
            <a:r>
              <a:rPr lang="ko-KR" altLang="en-US" sz="2000" dirty="0" smtClean="0"/>
              <a:t>부터</a:t>
            </a:r>
            <a:endParaRPr lang="en-US" altLang="ko-KR" sz="2000" dirty="0" smtClean="0"/>
          </a:p>
          <a:p>
            <a:endParaRPr lang="ko-KR" altLang="en-US" sz="2000" dirty="0"/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40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043608" y="5661248"/>
            <a:ext cx="772244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/>
              <a:t>Integer ten = 10; 	// </a:t>
            </a:r>
            <a:r>
              <a:rPr lang="ko-KR" altLang="en-US" sz="1600" dirty="0" smtClean="0"/>
              <a:t>자동 </a:t>
            </a:r>
            <a:r>
              <a:rPr lang="ko-KR" altLang="en-US" sz="1600" dirty="0" err="1" smtClean="0"/>
              <a:t>박싱</a:t>
            </a:r>
            <a:r>
              <a:rPr lang="en-US" altLang="ko-KR" sz="1600" dirty="0" smtClean="0"/>
              <a:t>. </a:t>
            </a:r>
            <a:r>
              <a:rPr lang="en-US" altLang="ko-KR" sz="1600" dirty="0"/>
              <a:t>Integer ten = </a:t>
            </a:r>
            <a:r>
              <a:rPr lang="en-US" altLang="ko-KR" sz="1600" dirty="0" err="1" smtClean="0"/>
              <a:t>Integer.valueOf</a:t>
            </a:r>
            <a:r>
              <a:rPr lang="en-US" altLang="ko-KR" sz="1600" dirty="0" smtClean="0"/>
              <a:t>(10</a:t>
            </a:r>
            <a:r>
              <a:rPr lang="en-US" altLang="ko-KR" sz="1600" dirty="0"/>
              <a:t>);</a:t>
            </a:r>
            <a:r>
              <a:rPr lang="ko-KR" altLang="en-US" sz="1600" dirty="0" smtClean="0"/>
              <a:t>로 자동 처리</a:t>
            </a:r>
            <a:endParaRPr lang="en-US" altLang="ko-KR" sz="1600" dirty="0" smtClean="0"/>
          </a:p>
          <a:p>
            <a:r>
              <a:rPr lang="en-US" altLang="ko-KR" sz="1600" dirty="0" err="1" smtClean="0"/>
              <a:t>int</a:t>
            </a:r>
            <a:r>
              <a:rPr lang="en-US" altLang="ko-KR" sz="1600" dirty="0" smtClean="0"/>
              <a:t> n = ten; 	// </a:t>
            </a:r>
            <a:r>
              <a:rPr lang="ko-KR" altLang="en-US" sz="1600" dirty="0" smtClean="0"/>
              <a:t>자동 </a:t>
            </a:r>
            <a:r>
              <a:rPr lang="ko-KR" altLang="en-US" sz="1600" dirty="0" err="1" smtClean="0"/>
              <a:t>언박싱</a:t>
            </a:r>
            <a:r>
              <a:rPr lang="en-US" altLang="ko-KR" sz="1600" dirty="0" smtClean="0"/>
              <a:t>. </a:t>
            </a:r>
            <a:r>
              <a:rPr lang="en-US" altLang="ko-KR" sz="1600" dirty="0" err="1"/>
              <a:t>int</a:t>
            </a:r>
            <a:r>
              <a:rPr lang="en-US" altLang="ko-KR" sz="1600" dirty="0"/>
              <a:t> n = </a:t>
            </a:r>
            <a:r>
              <a:rPr lang="en-US" altLang="ko-KR" sz="1600" dirty="0" err="1"/>
              <a:t>ten.intValue</a:t>
            </a:r>
            <a:r>
              <a:rPr lang="en-US" altLang="ko-KR" sz="1600" dirty="0" smtClean="0"/>
              <a:t>();</a:t>
            </a:r>
            <a:r>
              <a:rPr lang="ko-KR" altLang="en-US" sz="1600" dirty="0" smtClean="0"/>
              <a:t>로 자동 처리</a:t>
            </a:r>
            <a:endParaRPr lang="ko-KR" altLang="en-US" sz="16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3068960"/>
            <a:ext cx="6388928" cy="15841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86844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6-6 : </a:t>
            </a:r>
            <a:r>
              <a:rPr lang="ko-KR" altLang="en-US" dirty="0" err="1"/>
              <a:t>박싱</a:t>
            </a:r>
            <a:r>
              <a:rPr lang="ko-KR" altLang="en-US" dirty="0"/>
              <a:t> </a:t>
            </a:r>
            <a:r>
              <a:rPr lang="ko-KR" altLang="en-US" dirty="0" err="1" smtClean="0"/>
              <a:t>언박싱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844824"/>
            <a:ext cx="5369250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ko-KR"/>
            </a:defPPr>
            <a:lvl1pPr defTabSz="180000">
              <a:defRPr sz="1600"/>
            </a:lvl1pPr>
          </a:lstStyle>
          <a:p>
            <a:r>
              <a:rPr lang="en-US" altLang="ko-KR" sz="1400" dirty="0"/>
              <a:t>public class </a:t>
            </a:r>
            <a:r>
              <a:rPr lang="en-US" altLang="ko-KR" sz="1400" dirty="0" err="1"/>
              <a:t>AutoBoxingUnBoxingEx</a:t>
            </a:r>
            <a:r>
              <a:rPr lang="en-US" altLang="ko-KR" sz="1400" dirty="0"/>
              <a:t> {</a:t>
            </a:r>
          </a:p>
          <a:p>
            <a:r>
              <a:rPr lang="en-US" altLang="ko-KR" sz="1400" dirty="0" smtClean="0"/>
              <a:t>	public </a:t>
            </a:r>
            <a:r>
              <a:rPr lang="en-US" altLang="ko-KR" sz="1400" dirty="0"/>
              <a:t>static void main(String[] </a:t>
            </a:r>
            <a:r>
              <a:rPr lang="en-US" altLang="ko-KR" sz="1400" dirty="0" err="1"/>
              <a:t>args</a:t>
            </a:r>
            <a:r>
              <a:rPr lang="en-US" altLang="ko-KR" sz="1400" dirty="0"/>
              <a:t>) {</a:t>
            </a:r>
          </a:p>
          <a:p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n = 10;</a:t>
            </a:r>
          </a:p>
          <a:p>
            <a:r>
              <a:rPr lang="pt-BR" altLang="ko-KR" sz="1400" dirty="0" smtClean="0"/>
              <a:t>		</a:t>
            </a:r>
            <a:r>
              <a:rPr lang="pt-BR" altLang="ko-KR" sz="1400" b="1" dirty="0" smtClean="0"/>
              <a:t>Integer </a:t>
            </a:r>
            <a:r>
              <a:rPr lang="pt-BR" altLang="ko-KR" sz="1400" b="1" dirty="0"/>
              <a:t>intObject = n;</a:t>
            </a:r>
            <a:r>
              <a:rPr lang="pt-BR" altLang="ko-KR" sz="1400" dirty="0"/>
              <a:t> </a:t>
            </a:r>
            <a:r>
              <a:rPr lang="pt-BR" altLang="ko-KR" sz="1400" dirty="0" smtClean="0"/>
              <a:t>	// </a:t>
            </a:r>
            <a:r>
              <a:rPr lang="pt-BR" altLang="ko-KR" sz="1400" dirty="0"/>
              <a:t>auto boxing</a:t>
            </a:r>
          </a:p>
          <a:p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/>
              <a:t>("</a:t>
            </a:r>
            <a:r>
              <a:rPr lang="en-US" altLang="ko-KR" sz="1400" dirty="0" err="1"/>
              <a:t>intObject</a:t>
            </a:r>
            <a:r>
              <a:rPr lang="en-US" altLang="ko-KR" sz="1400" dirty="0"/>
              <a:t> = " + </a:t>
            </a:r>
            <a:r>
              <a:rPr lang="en-US" altLang="ko-KR" sz="1400" dirty="0" err="1"/>
              <a:t>intObject</a:t>
            </a:r>
            <a:r>
              <a:rPr lang="en-US" altLang="ko-KR" sz="1400" dirty="0" smtClean="0"/>
              <a:t>);</a:t>
            </a:r>
          </a:p>
          <a:p>
            <a:endParaRPr lang="en-US" altLang="ko-KR" sz="1400" dirty="0"/>
          </a:p>
          <a:p>
            <a:r>
              <a:rPr lang="en-US" altLang="ko-KR" sz="1400" dirty="0" smtClean="0"/>
              <a:t>		</a:t>
            </a:r>
            <a:r>
              <a:rPr lang="en-US" altLang="ko-KR" sz="1400" b="1" dirty="0" err="1" smtClean="0"/>
              <a:t>int</a:t>
            </a:r>
            <a:r>
              <a:rPr lang="en-US" altLang="ko-KR" sz="1400" b="1" dirty="0" smtClean="0"/>
              <a:t> </a:t>
            </a:r>
            <a:r>
              <a:rPr lang="en-US" altLang="ko-KR" sz="1400" b="1" dirty="0"/>
              <a:t>m = </a:t>
            </a:r>
            <a:r>
              <a:rPr lang="en-US" altLang="ko-KR" sz="1400" b="1" dirty="0" err="1"/>
              <a:t>intObject</a:t>
            </a:r>
            <a:r>
              <a:rPr lang="en-US" altLang="ko-KR" sz="1400" b="1" dirty="0"/>
              <a:t> + 10;</a:t>
            </a:r>
            <a:r>
              <a:rPr lang="en-US" altLang="ko-KR" sz="1400" dirty="0"/>
              <a:t> // auto unboxing</a:t>
            </a:r>
          </a:p>
          <a:p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/>
              <a:t>("m = " + m);</a:t>
            </a:r>
          </a:p>
          <a:p>
            <a:r>
              <a:rPr lang="en-US" altLang="ko-KR" sz="1400" dirty="0" smtClean="0"/>
              <a:t>	}</a:t>
            </a:r>
            <a:endParaRPr lang="en-US" altLang="ko-KR" sz="1400" dirty="0"/>
          </a:p>
          <a:p>
            <a:r>
              <a:rPr lang="en-US" altLang="ko-KR" sz="1400" dirty="0"/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1340768"/>
            <a:ext cx="3031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다음 코드에 대한 결과는 무엇인가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?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4293096"/>
            <a:ext cx="5409908" cy="523220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200">
                <a:solidFill>
                  <a:srgbClr val="00B050"/>
                </a:solidFill>
              </a:defRPr>
            </a:lvl1pPr>
          </a:lstStyle>
          <a:p>
            <a:r>
              <a:rPr lang="en-US" altLang="ko-KR" sz="1400" dirty="0" err="1">
                <a:solidFill>
                  <a:schemeClr val="tx1"/>
                </a:solidFill>
              </a:rPr>
              <a:t>intObject</a:t>
            </a:r>
            <a:r>
              <a:rPr lang="en-US" altLang="ko-KR" sz="1400" dirty="0">
                <a:solidFill>
                  <a:schemeClr val="tx1"/>
                </a:solidFill>
              </a:rPr>
              <a:t> = 10</a:t>
            </a:r>
          </a:p>
          <a:p>
            <a:r>
              <a:rPr lang="en-US" altLang="ko-KR" sz="1400" dirty="0">
                <a:solidFill>
                  <a:schemeClr val="tx1"/>
                </a:solidFill>
              </a:rPr>
              <a:t>m = 20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765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String</a:t>
            </a:r>
            <a:r>
              <a:rPr lang="ko-KR" altLang="en-US" dirty="0" smtClean="0"/>
              <a:t>의 특징과 객체</a:t>
            </a:r>
            <a:r>
              <a:rPr lang="en-US" altLang="ko-KR" dirty="0" smtClean="0"/>
              <a:t> </a:t>
            </a:r>
            <a:r>
              <a:rPr lang="ko-KR" altLang="en-US" dirty="0"/>
              <a:t>생성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42</a:t>
            </a:fld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String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- </a:t>
            </a:r>
            <a:r>
              <a:rPr lang="en-US" altLang="ko-KR" dirty="0" err="1" smtClean="0"/>
              <a:t>java.lang.String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String </a:t>
            </a:r>
            <a:r>
              <a:rPr lang="ko-KR" altLang="en-US" dirty="0" smtClean="0"/>
              <a:t>클래스는 하나의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문자열 표현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String </a:t>
            </a:r>
            <a:r>
              <a:rPr lang="ko-KR" altLang="en-US" dirty="0" err="1" smtClean="0"/>
              <a:t>생성자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357290" y="2204864"/>
            <a:ext cx="6429420" cy="1600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/>
              <a:t>// </a:t>
            </a:r>
            <a:r>
              <a:rPr lang="ko-KR" altLang="en-US" sz="1400" dirty="0" err="1" smtClean="0"/>
              <a:t>스트링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리터럴로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스트링</a:t>
            </a:r>
            <a:r>
              <a:rPr lang="ko-KR" altLang="en-US" sz="1400" dirty="0" smtClean="0"/>
              <a:t> 객체 생성</a:t>
            </a:r>
          </a:p>
          <a:p>
            <a:r>
              <a:rPr lang="en-US" altLang="ko-KR" sz="1400" dirty="0" smtClean="0"/>
              <a:t>String str1 = "</a:t>
            </a:r>
            <a:r>
              <a:rPr lang="en-US" altLang="ko-KR" sz="1400" dirty="0" err="1" smtClean="0"/>
              <a:t>abcd</a:t>
            </a:r>
            <a:r>
              <a:rPr lang="en-US" altLang="ko-KR" sz="1400" dirty="0" smtClean="0"/>
              <a:t>";</a:t>
            </a:r>
          </a:p>
          <a:p>
            <a:endParaRPr lang="en-US" altLang="ko-KR" sz="1400" dirty="0" smtClean="0"/>
          </a:p>
          <a:p>
            <a:r>
              <a:rPr lang="en-US" altLang="ko-KR" sz="1400" dirty="0" smtClean="0"/>
              <a:t>// String </a:t>
            </a:r>
            <a:r>
              <a:rPr lang="ko-KR" altLang="en-US" sz="1400" dirty="0" smtClean="0"/>
              <a:t>클래스의 </a:t>
            </a:r>
            <a:r>
              <a:rPr lang="ko-KR" altLang="en-US" sz="1400" dirty="0" err="1" smtClean="0"/>
              <a:t>생성자를</a:t>
            </a:r>
            <a:r>
              <a:rPr lang="ko-KR" altLang="en-US" sz="1400" dirty="0" smtClean="0"/>
              <a:t> 이용하여 </a:t>
            </a:r>
            <a:r>
              <a:rPr lang="ko-KR" altLang="en-US" sz="1400" dirty="0" err="1" smtClean="0"/>
              <a:t>스트링</a:t>
            </a:r>
            <a:r>
              <a:rPr lang="ko-KR" altLang="en-US" sz="1400" dirty="0" smtClean="0"/>
              <a:t> 생성</a:t>
            </a:r>
          </a:p>
          <a:p>
            <a:r>
              <a:rPr lang="en-US" altLang="ko-KR" sz="1400" dirty="0" smtClean="0"/>
              <a:t>char data[] = {'a', 'b', 'c', 'd'};</a:t>
            </a:r>
          </a:p>
          <a:p>
            <a:r>
              <a:rPr lang="en-US" altLang="ko-KR" sz="1400" dirty="0" smtClean="0"/>
              <a:t>String str2 = new String(data);</a:t>
            </a:r>
          </a:p>
          <a:p>
            <a:r>
              <a:rPr lang="en-US" altLang="ko-KR" sz="1400" dirty="0" smtClean="0"/>
              <a:t>String str3 = new String("</a:t>
            </a:r>
            <a:r>
              <a:rPr lang="en-US" altLang="ko-KR" sz="1400" dirty="0" err="1" smtClean="0"/>
              <a:t>abcd</a:t>
            </a:r>
            <a:r>
              <a:rPr lang="en-US" altLang="ko-KR" sz="1400" dirty="0" smtClean="0"/>
              <a:t>"); // str2</a:t>
            </a:r>
            <a:r>
              <a:rPr lang="ko-KR" altLang="en-US" sz="1400" dirty="0" smtClean="0"/>
              <a:t>와 </a:t>
            </a:r>
            <a:r>
              <a:rPr lang="en-US" altLang="ko-KR" sz="1400" dirty="0" smtClean="0"/>
              <a:t>str3</a:t>
            </a:r>
            <a:r>
              <a:rPr lang="ko-KR" altLang="en-US" sz="1400" dirty="0" smtClean="0"/>
              <a:t>은 모두 </a:t>
            </a:r>
            <a:r>
              <a:rPr lang="en-US" altLang="ko-KR" sz="1400" dirty="0"/>
              <a:t>"</a:t>
            </a:r>
            <a:r>
              <a:rPr lang="en-US" altLang="ko-KR" sz="1400" dirty="0" err="1" smtClean="0"/>
              <a:t>abcd</a:t>
            </a:r>
            <a:r>
              <a:rPr lang="en-US" altLang="ko-KR" sz="1400" dirty="0"/>
              <a:t>" </a:t>
            </a:r>
            <a:r>
              <a:rPr lang="ko-KR" altLang="en-US" sz="1400" dirty="0" err="1" smtClean="0"/>
              <a:t>스트링</a:t>
            </a:r>
            <a:endParaRPr lang="ko-KR" altLang="en-US" sz="14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584093"/>
            <a:ext cx="6768752" cy="171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23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965" y="2852936"/>
            <a:ext cx="5577315" cy="3950598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스트링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리터럴과</a:t>
            </a:r>
            <a:r>
              <a:rPr lang="ko-KR" altLang="en-US" dirty="0" smtClean="0"/>
              <a:t> </a:t>
            </a:r>
            <a:r>
              <a:rPr lang="en-US" altLang="ko-KR" dirty="0" smtClean="0"/>
              <a:t>new String()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285860"/>
            <a:ext cx="8531352" cy="2357454"/>
          </a:xfrm>
        </p:spPr>
        <p:txBody>
          <a:bodyPr>
            <a:normAutofit/>
          </a:bodyPr>
          <a:lstStyle/>
          <a:p>
            <a:r>
              <a:rPr lang="ko-KR" altLang="en-US" dirty="0" err="1" smtClean="0"/>
              <a:t>스트링</a:t>
            </a:r>
            <a:r>
              <a:rPr lang="ko-KR" altLang="en-US" dirty="0" smtClean="0"/>
              <a:t> 생성 방법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리터럴로</a:t>
            </a:r>
            <a:r>
              <a:rPr lang="ko-KR" altLang="en-US" dirty="0" smtClean="0"/>
              <a:t> 생성</a:t>
            </a:r>
            <a:r>
              <a:rPr lang="en-US" altLang="ko-KR" dirty="0" smtClean="0"/>
              <a:t>, String s = "Hello"; </a:t>
            </a:r>
          </a:p>
          <a:p>
            <a:pPr lvl="2"/>
            <a:r>
              <a:rPr lang="en-US" altLang="ko-KR" dirty="0" smtClean="0"/>
              <a:t>JVM</a:t>
            </a:r>
            <a:r>
              <a:rPr lang="ko-KR" altLang="en-US" dirty="0" smtClean="0"/>
              <a:t>이 리터럴 관리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응용프로그램 내에서 공유됨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String </a:t>
            </a:r>
            <a:r>
              <a:rPr lang="ko-KR" altLang="en-US" dirty="0" smtClean="0"/>
              <a:t>객체로 생성</a:t>
            </a:r>
            <a:r>
              <a:rPr lang="en-US" altLang="ko-KR" dirty="0" smtClean="0"/>
              <a:t>, String t = new String("Hello");</a:t>
            </a:r>
          </a:p>
          <a:p>
            <a:pPr lvl="2"/>
            <a:r>
              <a:rPr lang="ko-KR" altLang="en-US" dirty="0" err="1" smtClean="0"/>
              <a:t>힙</a:t>
            </a:r>
            <a:r>
              <a:rPr lang="ko-KR" altLang="en-US" dirty="0" smtClean="0"/>
              <a:t> 메모리에</a:t>
            </a:r>
            <a:r>
              <a:rPr lang="en-US" altLang="ko-KR" dirty="0" smtClean="0"/>
              <a:t> String </a:t>
            </a:r>
            <a:r>
              <a:rPr lang="ko-KR" altLang="en-US" dirty="0" smtClean="0"/>
              <a:t>객체 생성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48" name="슬라이드 번호 개체 틀 4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399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스트링 객체의 주요 특징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스트링</a:t>
            </a:r>
            <a:r>
              <a:rPr lang="ko-KR" altLang="en-US" dirty="0" smtClean="0"/>
              <a:t> 객체는 수정 불가능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err="1" smtClean="0"/>
              <a:t>스트링</a:t>
            </a:r>
            <a:r>
              <a:rPr lang="ko-KR" altLang="en-US" dirty="0" smtClean="0"/>
              <a:t>  비교 시 반드시 </a:t>
            </a:r>
            <a:r>
              <a:rPr lang="en-US" altLang="ko-KR" dirty="0" smtClean="0"/>
              <a:t>equals()</a:t>
            </a:r>
            <a:r>
              <a:rPr lang="ko-KR" altLang="en-US" dirty="0" smtClean="0"/>
              <a:t>를 사용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equals()</a:t>
            </a:r>
            <a:r>
              <a:rPr lang="ko-KR" altLang="en-US" dirty="0" smtClean="0"/>
              <a:t>는 내용을 비교하기 때문</a:t>
            </a:r>
            <a:endParaRPr lang="en-US" altLang="ko-KR" dirty="0" smtClean="0"/>
          </a:p>
        </p:txBody>
      </p: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44</a:t>
            </a:fld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835" y="1844824"/>
            <a:ext cx="7516662" cy="91370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597" y="2924944"/>
            <a:ext cx="5598127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39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주요 메소드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45</a:t>
            </a:fld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412776"/>
            <a:ext cx="640932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6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문자열 비교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ko-KR" dirty="0" err="1" smtClean="0"/>
              <a:t>int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compareTo</a:t>
            </a:r>
            <a:r>
              <a:rPr lang="en-US" altLang="ko-KR" dirty="0" smtClean="0"/>
              <a:t>(String </a:t>
            </a:r>
            <a:r>
              <a:rPr lang="en-US" altLang="ko-KR" dirty="0" err="1" smtClean="0"/>
              <a:t>anotherString</a:t>
            </a:r>
            <a:r>
              <a:rPr lang="en-US" altLang="ko-KR" dirty="0" smtClean="0"/>
              <a:t>)</a:t>
            </a:r>
          </a:p>
          <a:p>
            <a:pPr lvl="2"/>
            <a:r>
              <a:rPr lang="ko-KR" altLang="en-US" dirty="0" smtClean="0"/>
              <a:t>문자열이 같으면 </a:t>
            </a:r>
            <a:r>
              <a:rPr lang="en-US" altLang="ko-KR" dirty="0" smtClean="0"/>
              <a:t>0</a:t>
            </a:r>
            <a:r>
              <a:rPr lang="ko-KR" altLang="en-US" dirty="0" smtClean="0"/>
              <a:t> 리턴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이 문자열이 </a:t>
            </a:r>
            <a:r>
              <a:rPr lang="en-US" altLang="ko-KR" dirty="0" err="1" smtClean="0"/>
              <a:t>anotherString</a:t>
            </a:r>
            <a:r>
              <a:rPr lang="en-US" altLang="ko-KR" dirty="0" smtClean="0"/>
              <a:t> </a:t>
            </a:r>
            <a:r>
              <a:rPr lang="ko-KR" altLang="en-US" dirty="0" smtClean="0"/>
              <a:t>보다 사전에 먼저 나오면 음수 리턴</a:t>
            </a:r>
            <a:endParaRPr lang="en-US" altLang="ko-KR" dirty="0" smtClean="0"/>
          </a:p>
          <a:p>
            <a:pPr lvl="2"/>
            <a:r>
              <a:rPr lang="ko-KR" altLang="en-US" dirty="0"/>
              <a:t>이 문자열이 </a:t>
            </a:r>
            <a:r>
              <a:rPr lang="en-US" altLang="ko-KR" dirty="0" err="1"/>
              <a:t>anotherString</a:t>
            </a:r>
            <a:r>
              <a:rPr lang="en-US" altLang="ko-KR" dirty="0"/>
              <a:t> </a:t>
            </a:r>
            <a:r>
              <a:rPr lang="ko-KR" altLang="en-US" dirty="0"/>
              <a:t>보다 사전에 </a:t>
            </a:r>
            <a:r>
              <a:rPr lang="ko-KR" altLang="en-US" dirty="0" smtClean="0"/>
              <a:t>나중에 </a:t>
            </a:r>
            <a:r>
              <a:rPr lang="ko-KR" altLang="en-US" dirty="0"/>
              <a:t>나오면 </a:t>
            </a:r>
            <a:r>
              <a:rPr lang="ko-KR" altLang="en-US" dirty="0" smtClean="0"/>
              <a:t>양수 </a:t>
            </a:r>
            <a:r>
              <a:rPr lang="ko-KR" altLang="en-US" dirty="0"/>
              <a:t>리턴</a:t>
            </a:r>
            <a:endParaRPr lang="en-US" altLang="ko-KR" dirty="0"/>
          </a:p>
          <a:p>
            <a:pPr lvl="3"/>
            <a:endParaRPr lang="en-US" altLang="ko-KR" dirty="0" smtClean="0"/>
          </a:p>
          <a:p>
            <a:pPr lvl="3"/>
            <a:endParaRPr lang="en-US" altLang="ko-KR" dirty="0"/>
          </a:p>
          <a:p>
            <a:pPr lvl="3"/>
            <a:endParaRPr lang="en-US" altLang="ko-KR" dirty="0" smtClean="0"/>
          </a:p>
          <a:p>
            <a:pPr lvl="3"/>
            <a:endParaRPr lang="en-US" altLang="ko-KR" dirty="0"/>
          </a:p>
          <a:p>
            <a:pPr lvl="3"/>
            <a:endParaRPr lang="en-US" altLang="ko-KR" dirty="0" smtClean="0"/>
          </a:p>
          <a:p>
            <a:pPr lvl="3"/>
            <a:endParaRPr lang="en-US" altLang="ko-KR" dirty="0"/>
          </a:p>
          <a:p>
            <a:pPr lvl="3"/>
            <a:endParaRPr lang="en-US" altLang="ko-KR" dirty="0" smtClean="0"/>
          </a:p>
          <a:p>
            <a:pPr lvl="3"/>
            <a:endParaRPr lang="en-US" altLang="ko-KR" dirty="0"/>
          </a:p>
          <a:p>
            <a:pPr lvl="3"/>
            <a:endParaRPr lang="en-US" altLang="ko-KR" dirty="0" smtClean="0"/>
          </a:p>
          <a:p>
            <a:pPr lvl="3"/>
            <a:endParaRPr lang="en-US" altLang="ko-KR" dirty="0"/>
          </a:p>
          <a:p>
            <a:pPr lvl="3"/>
            <a:endParaRPr lang="en-US" altLang="ko-KR" dirty="0" smtClean="0"/>
          </a:p>
          <a:p>
            <a:pPr lvl="1"/>
            <a:r>
              <a:rPr lang="en-US" altLang="ko-KR" dirty="0" smtClean="0"/>
              <a:t>==</a:t>
            </a:r>
            <a:r>
              <a:rPr lang="ko-KR" altLang="en-US" dirty="0" smtClean="0"/>
              <a:t>는 문자열 비교에는 사용하면</a:t>
            </a:r>
            <a:r>
              <a:rPr lang="en-US" altLang="ko-KR" dirty="0" smtClean="0"/>
              <a:t> </a:t>
            </a:r>
            <a:r>
              <a:rPr lang="ko-KR" altLang="en-US" dirty="0" smtClean="0"/>
              <a:t>안됨</a:t>
            </a:r>
            <a:endParaRPr lang="en-US" altLang="ko-KR" dirty="0" smtClean="0"/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00166" y="2837835"/>
            <a:ext cx="4944042" cy="2031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ko-KR"/>
            </a:defPPr>
            <a:lvl1pPr defTabSz="180000">
              <a:defRPr sz="1600"/>
            </a:lvl1pPr>
          </a:lstStyle>
          <a:p>
            <a:r>
              <a:rPr lang="en-US" altLang="ko-KR" sz="1400" dirty="0"/>
              <a:t>String java= "Java";</a:t>
            </a:r>
          </a:p>
          <a:p>
            <a:r>
              <a:rPr lang="en-US" altLang="ko-KR" sz="1400" dirty="0"/>
              <a:t>String </a:t>
            </a:r>
            <a:r>
              <a:rPr lang="en-US" altLang="ko-KR" sz="1400" dirty="0" err="1"/>
              <a:t>cpp</a:t>
            </a:r>
            <a:r>
              <a:rPr lang="en-US" altLang="ko-KR" sz="1400" dirty="0"/>
              <a:t> = "C++";</a:t>
            </a:r>
          </a:p>
          <a:p>
            <a:r>
              <a:rPr lang="en-US" altLang="ko-KR" sz="1400" b="1" dirty="0" err="1"/>
              <a:t>int</a:t>
            </a:r>
            <a:r>
              <a:rPr lang="en-US" altLang="ko-KR" sz="1400" b="1" dirty="0"/>
              <a:t> res = </a:t>
            </a:r>
            <a:r>
              <a:rPr lang="en-US" altLang="ko-KR" sz="1400" b="1" dirty="0" err="1"/>
              <a:t>java.compareTo</a:t>
            </a:r>
            <a:r>
              <a:rPr lang="en-US" altLang="ko-KR" sz="1400" b="1" dirty="0"/>
              <a:t>(</a:t>
            </a:r>
            <a:r>
              <a:rPr lang="en-US" altLang="ko-KR" sz="1400" b="1" dirty="0" err="1"/>
              <a:t>cpp</a:t>
            </a:r>
            <a:r>
              <a:rPr lang="en-US" altLang="ko-KR" sz="1400" b="1" dirty="0"/>
              <a:t>);</a:t>
            </a:r>
          </a:p>
          <a:p>
            <a:r>
              <a:rPr lang="en-US" altLang="ko-KR" sz="1400" dirty="0"/>
              <a:t>if(res == 0)</a:t>
            </a:r>
          </a:p>
          <a:p>
            <a:r>
              <a:rPr lang="en-US" altLang="ko-KR" sz="1400" dirty="0" smtClean="0"/>
              <a:t>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/>
              <a:t>("the same");</a:t>
            </a:r>
          </a:p>
          <a:p>
            <a:r>
              <a:rPr lang="en-US" altLang="ko-KR" sz="1400" dirty="0"/>
              <a:t>else if(res &lt;0)</a:t>
            </a:r>
          </a:p>
          <a:p>
            <a:r>
              <a:rPr lang="en-US" altLang="ko-KR" sz="1400" dirty="0" smtClean="0"/>
              <a:t>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 smtClean="0"/>
              <a:t>(java </a:t>
            </a:r>
            <a:r>
              <a:rPr lang="en-US" altLang="ko-KR" sz="1400" dirty="0"/>
              <a:t>+ " &lt; " + </a:t>
            </a:r>
            <a:r>
              <a:rPr lang="en-US" altLang="ko-KR" sz="1400" dirty="0" err="1"/>
              <a:t>cpp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/>
              <a:t>else</a:t>
            </a:r>
          </a:p>
          <a:p>
            <a:r>
              <a:rPr lang="en-US" altLang="ko-KR" sz="1400" dirty="0" smtClean="0"/>
              <a:t>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 smtClean="0"/>
              <a:t>(java </a:t>
            </a:r>
            <a:r>
              <a:rPr lang="en-US" altLang="ko-KR" sz="1400" dirty="0"/>
              <a:t>+ " &gt; " + </a:t>
            </a:r>
            <a:r>
              <a:rPr lang="en-US" altLang="ko-KR" sz="1400" dirty="0" err="1"/>
              <a:t>cpp</a:t>
            </a:r>
            <a:r>
              <a:rPr lang="en-US" altLang="ko-KR" sz="1400" dirty="0"/>
              <a:t>);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46</a:t>
            </a:fld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500166" y="5013176"/>
            <a:ext cx="4944042" cy="307777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Java &gt; C++</a:t>
            </a:r>
            <a:endParaRPr lang="ko-KR" altLang="en-US" sz="1400" dirty="0"/>
          </a:p>
        </p:txBody>
      </p:sp>
      <p:sp>
        <p:nvSpPr>
          <p:cNvPr id="7" name="모서리가 둥근 사각형 설명선 6"/>
          <p:cNvSpPr/>
          <p:nvPr/>
        </p:nvSpPr>
        <p:spPr>
          <a:xfrm>
            <a:off x="5292080" y="3356992"/>
            <a:ext cx="2592288" cy="432048"/>
          </a:xfrm>
          <a:prstGeom prst="wedgeRoundRectCallout">
            <a:avLst>
              <a:gd name="adj1" fmla="val -91846"/>
              <a:gd name="adj2" fmla="val -2906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100" dirty="0" smtClean="0">
                <a:solidFill>
                  <a:schemeClr val="tx1"/>
                </a:solidFill>
              </a:rPr>
              <a:t>"Java" </a:t>
            </a:r>
            <a:r>
              <a:rPr lang="ko-KR" altLang="en-US" sz="1100" dirty="0" smtClean="0">
                <a:solidFill>
                  <a:schemeClr val="tx1"/>
                </a:solidFill>
              </a:rPr>
              <a:t>가 </a:t>
            </a:r>
            <a:r>
              <a:rPr lang="en-US" altLang="ko-KR" sz="1100" dirty="0" smtClean="0">
                <a:solidFill>
                  <a:schemeClr val="tx1"/>
                </a:solidFill>
              </a:rPr>
              <a:t>"C++" </a:t>
            </a:r>
            <a:r>
              <a:rPr lang="ko-KR" altLang="en-US" sz="1100" dirty="0" smtClean="0">
                <a:solidFill>
                  <a:schemeClr val="tx1"/>
                </a:solidFill>
              </a:rPr>
              <a:t>보다 사전에 나중에 나오기 때문에 양수 리턴</a:t>
            </a:r>
            <a:endParaRPr lang="ko-KR" altLang="en-US" sz="1100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853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문자열 연결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47</a:t>
            </a:fld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+ </a:t>
            </a:r>
            <a:r>
              <a:rPr lang="ko-KR" altLang="en-US" dirty="0" smtClean="0"/>
              <a:t>연산자로 문자열 연결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피연산자에</a:t>
            </a:r>
            <a:r>
              <a:rPr lang="ko-KR" altLang="en-US" dirty="0" smtClean="0"/>
              <a:t> 문자열이나 객체가 포함되어 있는 경우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객체는 객체</a:t>
            </a:r>
            <a:r>
              <a:rPr lang="en-US" altLang="ko-KR" dirty="0" smtClean="0"/>
              <a:t>.</a:t>
            </a:r>
            <a:r>
              <a:rPr lang="en-US" altLang="ko-KR" dirty="0" err="1" smtClean="0"/>
              <a:t>toString</a:t>
            </a:r>
            <a:r>
              <a:rPr lang="en-US" altLang="ko-KR" dirty="0" smtClean="0"/>
              <a:t>()</a:t>
            </a:r>
            <a:r>
              <a:rPr lang="ko-KR" altLang="en-US" dirty="0" smtClean="0"/>
              <a:t>을 호출하여 문자열로 변환하여 연결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기본 타입 값은 문자열로 변환하여 연결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String </a:t>
            </a:r>
            <a:r>
              <a:rPr lang="en-US" altLang="ko-KR" dirty="0" err="1"/>
              <a:t>concat</a:t>
            </a:r>
            <a:r>
              <a:rPr lang="en-US" altLang="ko-KR" dirty="0"/>
              <a:t>(String </a:t>
            </a:r>
            <a:r>
              <a:rPr lang="en-US" altLang="ko-KR" dirty="0" err="1"/>
              <a:t>str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이용한 문자열 연결</a:t>
            </a:r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기존 </a:t>
            </a:r>
            <a:r>
              <a:rPr lang="en-US" altLang="ko-KR" dirty="0" smtClean="0"/>
              <a:t>String </a:t>
            </a:r>
            <a:r>
              <a:rPr lang="ko-KR" altLang="en-US" dirty="0" smtClean="0"/>
              <a:t>객체에 연결되지 않고 새로운 </a:t>
            </a:r>
            <a:r>
              <a:rPr lang="ko-KR" altLang="en-US" dirty="0" err="1" smtClean="0"/>
              <a:t>스트링</a:t>
            </a:r>
            <a:r>
              <a:rPr lang="ko-KR" altLang="en-US" dirty="0" smtClean="0"/>
              <a:t> 객체 리턴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다음 슬라이드에서 설명</a:t>
            </a:r>
            <a:endParaRPr lang="en-US" altLang="ko-KR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547664" y="2977788"/>
            <a:ext cx="561662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/>
            <a:r>
              <a:rPr lang="de-DE" altLang="ko-KR" sz="1400" dirty="0" smtClean="0"/>
              <a:t>System.out.print(</a:t>
            </a:r>
            <a:r>
              <a:rPr lang="en-US" altLang="ko-KR" sz="1400" dirty="0"/>
              <a:t>"</a:t>
            </a:r>
            <a:r>
              <a:rPr lang="de-DE" altLang="ko-KR" sz="1400" dirty="0" smtClean="0"/>
              <a:t>abcd</a:t>
            </a:r>
            <a:r>
              <a:rPr lang="en-US" altLang="ko-KR" sz="1400" dirty="0"/>
              <a:t>"</a:t>
            </a:r>
            <a:r>
              <a:rPr lang="de-DE" altLang="ko-KR" sz="1400" dirty="0" smtClean="0"/>
              <a:t> </a:t>
            </a:r>
            <a:r>
              <a:rPr lang="de-DE" altLang="ko-KR" sz="1400" dirty="0"/>
              <a:t>+ 1 + true + 3.13e-2 + </a:t>
            </a:r>
            <a:r>
              <a:rPr lang="en-US" altLang="ko-KR" sz="1400" dirty="0"/>
              <a:t>'</a:t>
            </a:r>
            <a:r>
              <a:rPr lang="de-DE" altLang="ko-KR" sz="1400" dirty="0" smtClean="0"/>
              <a:t>E</a:t>
            </a:r>
            <a:r>
              <a:rPr lang="en-US" altLang="ko-KR" sz="1400" dirty="0"/>
              <a:t>'</a:t>
            </a:r>
            <a:r>
              <a:rPr lang="de-DE" altLang="ko-KR" sz="1400" dirty="0" smtClean="0"/>
              <a:t>+ </a:t>
            </a:r>
            <a:r>
              <a:rPr lang="en-US" altLang="ko-KR" sz="1400" dirty="0" smtClean="0"/>
              <a:t>"</a:t>
            </a:r>
            <a:r>
              <a:rPr lang="de-DE" altLang="ko-KR" sz="1400" dirty="0" smtClean="0"/>
              <a:t>fgh</a:t>
            </a:r>
            <a:r>
              <a:rPr lang="en-US" altLang="ko-KR" sz="1400" dirty="0" smtClean="0"/>
              <a:t>"</a:t>
            </a:r>
            <a:r>
              <a:rPr lang="de-DE" altLang="ko-KR" sz="1400" dirty="0" smtClean="0"/>
              <a:t> );</a:t>
            </a:r>
          </a:p>
          <a:p>
            <a:pPr marL="0" lvl="2" defTabSz="180000"/>
            <a:r>
              <a:rPr lang="de-DE" altLang="ko-KR" sz="1400" dirty="0" smtClean="0"/>
              <a:t>// </a:t>
            </a:r>
            <a:r>
              <a:rPr lang="en-US" altLang="ko-KR" sz="1400" dirty="0" smtClean="0"/>
              <a:t>abcd1true0.0313Efgh </a:t>
            </a:r>
            <a:r>
              <a:rPr lang="ko-KR" altLang="en-US" sz="1400" dirty="0" smtClean="0"/>
              <a:t> 출력</a:t>
            </a:r>
            <a:endParaRPr lang="en-US" altLang="ko-KR" sz="1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547664" y="4489956"/>
            <a:ext cx="561662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/>
            <a:r>
              <a:rPr lang="en-US" altLang="ko-KR" sz="1400" dirty="0"/>
              <a:t>"I love ".</a:t>
            </a:r>
            <a:r>
              <a:rPr lang="en-US" altLang="ko-KR" sz="1400" dirty="0" err="1"/>
              <a:t>concat</a:t>
            </a:r>
            <a:r>
              <a:rPr lang="en-US" altLang="ko-KR" sz="1400" dirty="0"/>
              <a:t>("Java</a:t>
            </a:r>
            <a:r>
              <a:rPr lang="en-US" altLang="ko-KR" sz="1400" dirty="0" smtClean="0"/>
              <a:t>.") </a:t>
            </a:r>
            <a:r>
              <a:rPr lang="ko-KR" altLang="en-US" sz="1400" dirty="0" smtClean="0"/>
              <a:t>는  </a:t>
            </a:r>
            <a:r>
              <a:rPr lang="en-US" altLang="ko-KR" sz="1400" dirty="0"/>
              <a:t>"I Love Java</a:t>
            </a:r>
            <a:r>
              <a:rPr lang="en-US" altLang="ko-KR" sz="1400" dirty="0" smtClean="0"/>
              <a:t>." </a:t>
            </a:r>
            <a:r>
              <a:rPr lang="ko-KR" altLang="en-US" sz="1400" dirty="0" smtClean="0"/>
              <a:t>리턴</a:t>
            </a:r>
            <a:endParaRPr lang="en-US" altLang="ko-KR" sz="1400" dirty="0" smtClean="0"/>
          </a:p>
        </p:txBody>
      </p:sp>
    </p:spTree>
    <p:extLst>
      <p:ext uri="{BB962C8B-B14F-4D97-AF65-F5344CB8AC3E}">
        <p14:creationId xmlns:p14="http://schemas.microsoft.com/office/powerpoint/2010/main" val="263377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concat</a:t>
            </a:r>
            <a:r>
              <a:rPr lang="en-US" altLang="ko-KR" dirty="0" smtClean="0"/>
              <a:t>()</a:t>
            </a:r>
            <a:r>
              <a:rPr lang="ko-KR" altLang="en-US" dirty="0" smtClean="0"/>
              <a:t>은 새로운 문자열을 생성</a:t>
            </a:r>
            <a:endParaRPr lang="ko-KR" altLang="en-US" dirty="0"/>
          </a:p>
        </p:txBody>
      </p:sp>
      <p:sp>
        <p:nvSpPr>
          <p:cNvPr id="37" name="슬라이드 번호 개체 틀 3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48</a:t>
            </a:fld>
            <a:endParaRPr lang="ko-KR" altLang="en-US"/>
          </a:p>
        </p:txBody>
      </p:sp>
      <p:grpSp>
        <p:nvGrpSpPr>
          <p:cNvPr id="25" name="그룹 24"/>
          <p:cNvGrpSpPr/>
          <p:nvPr/>
        </p:nvGrpSpPr>
        <p:grpSpPr>
          <a:xfrm>
            <a:off x="860644" y="1755168"/>
            <a:ext cx="7596025" cy="2249896"/>
            <a:chOff x="860644" y="1755168"/>
            <a:chExt cx="7596025" cy="2249896"/>
          </a:xfrm>
        </p:grpSpPr>
        <p:sp>
          <p:nvSpPr>
            <p:cNvPr id="33" name="TextBox 32"/>
            <p:cNvSpPr txBox="1"/>
            <p:nvPr/>
          </p:nvSpPr>
          <p:spPr>
            <a:xfrm>
              <a:off x="971600" y="1755168"/>
              <a:ext cx="2324379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/>
                <a:t>String s1 = "</a:t>
              </a:r>
              <a:r>
                <a:rPr lang="en-US" altLang="ko-KR" sz="1600" dirty="0" err="1" smtClean="0"/>
                <a:t>abcd</a:t>
              </a:r>
              <a:r>
                <a:rPr lang="en-US" altLang="ko-KR" sz="1600" dirty="0" smtClean="0"/>
                <a:t>";</a:t>
              </a:r>
            </a:p>
            <a:p>
              <a:r>
                <a:rPr lang="en-US" altLang="ko-KR" sz="1600" dirty="0" smtClean="0"/>
                <a:t>String s2 = "</a:t>
              </a:r>
              <a:r>
                <a:rPr lang="en-US" altLang="ko-KR" sz="1600" dirty="0" err="1" smtClean="0"/>
                <a:t>efgh</a:t>
              </a:r>
              <a:r>
                <a:rPr lang="en-US" altLang="ko-KR" sz="1600" dirty="0" smtClean="0"/>
                <a:t>";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60644" y="2992790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s1</a:t>
              </a:r>
              <a:endParaRPr lang="ko-KR" alt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354268" y="1755168"/>
              <a:ext cx="2324379" cy="33855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/>
                <a:t>s1 = s1.concat(s2);</a:t>
              </a: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2411760" y="3034580"/>
              <a:ext cx="857255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abcd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9" name="직사각형 16"/>
            <p:cNvSpPr/>
            <p:nvPr/>
          </p:nvSpPr>
          <p:spPr>
            <a:xfrm>
              <a:off x="1248892" y="3034580"/>
              <a:ext cx="683322" cy="32754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60644" y="3635732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s2</a:t>
              </a:r>
              <a:endParaRPr lang="ko-KR" altLang="en-US" dirty="0"/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2411760" y="3677522"/>
              <a:ext cx="857255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efgh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6" name="직사각형 16"/>
            <p:cNvSpPr/>
            <p:nvPr/>
          </p:nvSpPr>
          <p:spPr>
            <a:xfrm>
              <a:off x="1248892" y="3677522"/>
              <a:ext cx="683322" cy="32754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곱셈 기호 72"/>
            <p:cNvSpPr/>
            <p:nvPr/>
          </p:nvSpPr>
          <p:spPr>
            <a:xfrm>
              <a:off x="5341845" y="2984037"/>
              <a:ext cx="428628" cy="428628"/>
            </a:xfrm>
            <a:prstGeom prst="mathMultiply">
              <a:avLst>
                <a:gd name="adj1" fmla="val 1453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mtClean="0">
                  <a:solidFill>
                    <a:srgbClr val="FF0000"/>
                  </a:solidFill>
                </a:rPr>
                <a:t> </a:t>
              </a:r>
              <a:endParaRPr lang="ko-KR" altLang="en-US">
                <a:solidFill>
                  <a:srgbClr val="FF0000"/>
                </a:solidFill>
              </a:endParaRPr>
            </a:p>
          </p:txBody>
        </p:sp>
        <p:cxnSp>
          <p:nvCxnSpPr>
            <p:cNvPr id="4" name="직선 화살표 연결선 3"/>
            <p:cNvCxnSpPr>
              <a:stCxn id="41" idx="6"/>
              <a:endCxn id="47" idx="1"/>
            </p:cNvCxnSpPr>
            <p:nvPr/>
          </p:nvCxnSpPr>
          <p:spPr>
            <a:xfrm flipV="1">
              <a:off x="1638030" y="3177456"/>
              <a:ext cx="773730" cy="11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직선 화살표 연결선 5"/>
            <p:cNvCxnSpPr>
              <a:stCxn id="42" idx="6"/>
              <a:endCxn id="54" idx="1"/>
            </p:cNvCxnSpPr>
            <p:nvPr/>
          </p:nvCxnSpPr>
          <p:spPr>
            <a:xfrm flipV="1">
              <a:off x="1651908" y="3820398"/>
              <a:ext cx="759852" cy="545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순서도: 연결자 18"/>
            <p:cNvSpPr/>
            <p:nvPr/>
          </p:nvSpPr>
          <p:spPr>
            <a:xfrm>
              <a:off x="1512017" y="3106588"/>
              <a:ext cx="126013" cy="14401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42" name="순서도: 연결자 18"/>
            <p:cNvSpPr/>
            <p:nvPr/>
          </p:nvSpPr>
          <p:spPr>
            <a:xfrm>
              <a:off x="1525895" y="3753841"/>
              <a:ext cx="126013" cy="14401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5806023" y="2520468"/>
              <a:ext cx="1342940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abcdefgh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70276" y="2992790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s1</a:t>
              </a:r>
              <a:endParaRPr lang="ko-KR" altLang="en-US" dirty="0"/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5821392" y="3034580"/>
              <a:ext cx="857255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abcd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3" name="직사각형 16"/>
            <p:cNvSpPr/>
            <p:nvPr/>
          </p:nvSpPr>
          <p:spPr>
            <a:xfrm>
              <a:off x="4658524" y="3034580"/>
              <a:ext cx="683322" cy="32754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270276" y="3635732"/>
              <a:ext cx="3882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s2</a:t>
              </a:r>
              <a:endParaRPr lang="ko-KR" altLang="en-US" dirty="0"/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5821392" y="3677522"/>
              <a:ext cx="857255" cy="2857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efgh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8" name="직사각형 16"/>
            <p:cNvSpPr/>
            <p:nvPr/>
          </p:nvSpPr>
          <p:spPr>
            <a:xfrm>
              <a:off x="4658524" y="3677522"/>
              <a:ext cx="683322" cy="32754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0" name="직선 화살표 연결선 59"/>
            <p:cNvCxnSpPr>
              <a:stCxn id="63" idx="6"/>
              <a:endCxn id="51" idx="1"/>
            </p:cNvCxnSpPr>
            <p:nvPr/>
          </p:nvCxnSpPr>
          <p:spPr>
            <a:xfrm flipV="1">
              <a:off x="5047662" y="3177456"/>
              <a:ext cx="773730" cy="114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직선 화살표 연결선 61"/>
            <p:cNvCxnSpPr>
              <a:stCxn id="64" idx="6"/>
              <a:endCxn id="57" idx="1"/>
            </p:cNvCxnSpPr>
            <p:nvPr/>
          </p:nvCxnSpPr>
          <p:spPr>
            <a:xfrm flipV="1">
              <a:off x="5061540" y="3820398"/>
              <a:ext cx="759852" cy="545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순서도: 연결자 18"/>
            <p:cNvSpPr/>
            <p:nvPr/>
          </p:nvSpPr>
          <p:spPr>
            <a:xfrm>
              <a:off x="4921649" y="3106588"/>
              <a:ext cx="126013" cy="14401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64" name="순서도: 연결자 18"/>
            <p:cNvSpPr/>
            <p:nvPr/>
          </p:nvSpPr>
          <p:spPr>
            <a:xfrm>
              <a:off x="4935527" y="3753841"/>
              <a:ext cx="126013" cy="144016"/>
            </a:xfrm>
            <a:prstGeom prst="flowChart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cxnSp>
          <p:nvCxnSpPr>
            <p:cNvPr id="48" name="Shape 48"/>
            <p:cNvCxnSpPr>
              <a:stCxn id="63" idx="2"/>
              <a:endCxn id="46" idx="1"/>
            </p:cNvCxnSpPr>
            <p:nvPr/>
          </p:nvCxnSpPr>
          <p:spPr>
            <a:xfrm rot="10800000" flipH="1">
              <a:off x="4921649" y="2663344"/>
              <a:ext cx="884374" cy="515252"/>
            </a:xfrm>
            <a:prstGeom prst="curvedConnector3">
              <a:avLst>
                <a:gd name="adj1" fmla="val 43257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모서리가 둥근 사각형 설명선 23"/>
            <p:cNvSpPr/>
            <p:nvPr/>
          </p:nvSpPr>
          <p:spPr>
            <a:xfrm>
              <a:off x="6876256" y="1900713"/>
              <a:ext cx="1580413" cy="459700"/>
            </a:xfrm>
            <a:prstGeom prst="wedgeRoundRectCallout">
              <a:avLst>
                <a:gd name="adj1" fmla="val -60980"/>
                <a:gd name="adj2" fmla="val 81782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altLang="ko-KR" sz="1050" dirty="0"/>
                <a:t>s1.concat(s2</a:t>
              </a:r>
              <a:r>
                <a:rPr lang="en-US" altLang="ko-KR" sz="1050" dirty="0" smtClean="0"/>
                <a:t>)</a:t>
              </a:r>
              <a:r>
                <a:rPr lang="ko-KR" altLang="en-US" sz="1050" dirty="0" smtClean="0"/>
                <a:t>가 </a:t>
              </a:r>
              <a:r>
                <a:rPr lang="ko-KR" altLang="en-US" sz="1050" dirty="0" err="1" smtClean="0"/>
                <a:t>리턴한</a:t>
              </a:r>
              <a:endParaRPr lang="en-US" altLang="ko-KR" sz="1050" dirty="0"/>
            </a:p>
            <a:p>
              <a:r>
                <a:rPr lang="ko-KR" altLang="en-US" sz="1050" dirty="0" smtClean="0"/>
                <a:t>새로운 </a:t>
              </a:r>
              <a:r>
                <a:rPr lang="ko-KR" altLang="en-US" sz="1050" dirty="0" err="1" smtClean="0"/>
                <a:t>스트링</a:t>
              </a:r>
              <a:r>
                <a:rPr lang="ko-KR" altLang="en-US" sz="1050" dirty="0" smtClean="0"/>
                <a:t> 객체</a:t>
              </a:r>
              <a:endParaRPr lang="ko-KR" alt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253285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문자열 내의 공백 제거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문자열의 각 문자 접근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공백 제거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String trim()</a:t>
            </a:r>
            <a:endParaRPr lang="ko-KR" altLang="en-US" dirty="0" smtClean="0"/>
          </a:p>
          <a:p>
            <a:pPr lvl="2"/>
            <a:r>
              <a:rPr lang="ko-KR" altLang="en-US" dirty="0" smtClean="0"/>
              <a:t>문자</a:t>
            </a:r>
            <a:r>
              <a:rPr lang="ko-KR" altLang="en-US" dirty="0"/>
              <a:t>열</a:t>
            </a:r>
            <a:r>
              <a:rPr lang="ko-KR" altLang="en-US" dirty="0" smtClean="0"/>
              <a:t> 앞 뒤 공백 문자</a:t>
            </a:r>
            <a:r>
              <a:rPr lang="en-US" altLang="ko-KR" dirty="0" smtClean="0"/>
              <a:t>(tab, enter, space)</a:t>
            </a:r>
            <a:r>
              <a:rPr lang="ko-KR" altLang="en-US" dirty="0" smtClean="0"/>
              <a:t> 제거한 문자</a:t>
            </a:r>
            <a:r>
              <a:rPr lang="ko-KR" altLang="en-US" dirty="0"/>
              <a:t>열</a:t>
            </a:r>
            <a:r>
              <a:rPr lang="ko-KR" altLang="en-US" dirty="0" smtClean="0"/>
              <a:t> 리턴</a:t>
            </a:r>
            <a:endParaRPr lang="en-US" altLang="ko-KR" dirty="0" smtClean="0"/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r>
              <a:rPr lang="ko-KR" altLang="en-US" dirty="0" smtClean="0"/>
              <a:t>문자열의 문자</a:t>
            </a:r>
            <a:endParaRPr lang="en-US" altLang="ko-KR" dirty="0" smtClean="0"/>
          </a:p>
          <a:p>
            <a:pPr lvl="1"/>
            <a:r>
              <a:rPr lang="en-US" altLang="ko-KR" dirty="0"/>
              <a:t>char </a:t>
            </a:r>
            <a:r>
              <a:rPr lang="en-US" altLang="ko-KR" dirty="0" err="1"/>
              <a:t>charAt</a:t>
            </a:r>
            <a:r>
              <a:rPr lang="en-US" altLang="ko-KR" dirty="0"/>
              <a:t>(</a:t>
            </a:r>
            <a:r>
              <a:rPr lang="en-US" altLang="ko-KR" dirty="0" err="1"/>
              <a:t>int</a:t>
            </a:r>
            <a:r>
              <a:rPr lang="en-US" altLang="ko-KR" dirty="0"/>
              <a:t> index</a:t>
            </a:r>
            <a:r>
              <a:rPr lang="en-US" altLang="ko-KR" dirty="0" smtClean="0"/>
              <a:t>)</a:t>
            </a:r>
          </a:p>
          <a:p>
            <a:pPr lvl="2"/>
            <a:r>
              <a:rPr lang="ko-KR" altLang="en-US" dirty="0" smtClean="0"/>
              <a:t>문자열 내의 문자 접근</a:t>
            </a:r>
            <a:endParaRPr lang="en-US" altLang="ko-KR" dirty="0" smtClean="0"/>
          </a:p>
          <a:p>
            <a:pPr lvl="2"/>
            <a:endParaRPr lang="en-US" altLang="ko-KR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331640" y="2564904"/>
            <a:ext cx="6624736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String a = " </a:t>
            </a:r>
            <a:r>
              <a:rPr lang="en-US" altLang="ko-KR" sz="1400" dirty="0" smtClean="0"/>
              <a:t>     </a:t>
            </a:r>
            <a:r>
              <a:rPr lang="en-US" altLang="ko-KR" sz="1400" dirty="0" err="1" smtClean="0"/>
              <a:t>abcd</a:t>
            </a:r>
            <a:r>
              <a:rPr lang="en-US" altLang="ko-KR" sz="1400" dirty="0" smtClean="0"/>
              <a:t> </a:t>
            </a:r>
            <a:r>
              <a:rPr lang="en-US" altLang="ko-KR" sz="1400" dirty="0" err="1"/>
              <a:t>def</a:t>
            </a:r>
            <a:r>
              <a:rPr lang="en-US" altLang="ko-KR" sz="1400" dirty="0"/>
              <a:t> </a:t>
            </a:r>
            <a:r>
              <a:rPr lang="en-US" altLang="ko-KR" sz="1400" dirty="0" smtClean="0"/>
              <a:t>     ";</a:t>
            </a:r>
            <a:endParaRPr lang="en-US" altLang="ko-KR" sz="1400" dirty="0"/>
          </a:p>
          <a:p>
            <a:r>
              <a:rPr lang="en-US" altLang="ko-KR" sz="1400" dirty="0"/>
              <a:t>String b = " </a:t>
            </a:r>
            <a:r>
              <a:rPr lang="en-US" altLang="ko-KR" sz="1400" dirty="0" smtClean="0"/>
              <a:t>     xyz\t</a:t>
            </a:r>
            <a:r>
              <a:rPr lang="en-US" altLang="ko-KR" sz="1400" dirty="0"/>
              <a:t>";</a:t>
            </a:r>
          </a:p>
          <a:p>
            <a:r>
              <a:rPr lang="en-US" altLang="ko-KR" sz="1400" dirty="0"/>
              <a:t>String c = </a:t>
            </a:r>
            <a:r>
              <a:rPr lang="en-US" altLang="ko-KR" sz="1400" b="1" dirty="0" err="1"/>
              <a:t>a.trim</a:t>
            </a:r>
            <a:r>
              <a:rPr lang="en-US" altLang="ko-KR" sz="1400" b="1" dirty="0"/>
              <a:t>()</a:t>
            </a:r>
            <a:r>
              <a:rPr lang="en-US" altLang="ko-KR" sz="1400" dirty="0"/>
              <a:t>; // c = "</a:t>
            </a:r>
            <a:r>
              <a:rPr lang="en-US" altLang="ko-KR" sz="1400" dirty="0" err="1"/>
              <a:t>abcd</a:t>
            </a:r>
            <a:r>
              <a:rPr lang="en-US" altLang="ko-KR" sz="1400" dirty="0"/>
              <a:t> </a:t>
            </a:r>
            <a:r>
              <a:rPr lang="en-US" altLang="ko-KR" sz="1400" dirty="0" err="1"/>
              <a:t>def</a:t>
            </a:r>
            <a:r>
              <a:rPr lang="en-US" altLang="ko-KR" sz="1400" dirty="0"/>
              <a:t>". </a:t>
            </a:r>
            <a:r>
              <a:rPr lang="ko-KR" altLang="en-US" sz="1400" dirty="0"/>
              <a:t>문자열 중간에 있는 공백은 제거되지 않음</a:t>
            </a:r>
          </a:p>
          <a:p>
            <a:r>
              <a:rPr lang="en-US" altLang="ko-KR" sz="1400" dirty="0"/>
              <a:t>String d = </a:t>
            </a:r>
            <a:r>
              <a:rPr lang="en-US" altLang="ko-KR" sz="1400" b="1" dirty="0" err="1"/>
              <a:t>b.trim</a:t>
            </a:r>
            <a:r>
              <a:rPr lang="en-US" altLang="ko-KR" sz="1400" b="1" dirty="0"/>
              <a:t>()</a:t>
            </a:r>
            <a:r>
              <a:rPr lang="en-US" altLang="ko-KR" sz="1400" dirty="0"/>
              <a:t>; // d = "xyz". </a:t>
            </a:r>
            <a:r>
              <a:rPr lang="ko-KR" altLang="en-US" sz="1400" dirty="0"/>
              <a:t>스페이스와 </a:t>
            </a:r>
            <a:r>
              <a:rPr lang="en-US" altLang="ko-KR" sz="1400" dirty="0"/>
              <a:t>'\t' </a:t>
            </a:r>
            <a:r>
              <a:rPr lang="ko-KR" altLang="en-US" sz="1400" dirty="0"/>
              <a:t>제거됨</a:t>
            </a:r>
            <a:r>
              <a:rPr lang="en-US" altLang="ko-KR" sz="1400" dirty="0" smtClean="0"/>
              <a:t>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5852" y="5214950"/>
            <a:ext cx="324036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String a = "class";</a:t>
            </a:r>
          </a:p>
          <a:p>
            <a:r>
              <a:rPr lang="en-US" altLang="ko-KR" sz="1400" dirty="0"/>
              <a:t>char c = </a:t>
            </a:r>
            <a:r>
              <a:rPr lang="en-US" altLang="ko-KR" sz="1400" b="1" dirty="0" err="1"/>
              <a:t>a.charAt</a:t>
            </a:r>
            <a:r>
              <a:rPr lang="en-US" altLang="ko-KR" sz="1400" b="1" dirty="0"/>
              <a:t>(2); </a:t>
            </a:r>
            <a:r>
              <a:rPr lang="en-US" altLang="ko-KR" sz="1400" dirty="0"/>
              <a:t>// c = </a:t>
            </a:r>
            <a:r>
              <a:rPr lang="en-US" altLang="ko-KR" sz="1400" b="1" dirty="0" smtClean="0"/>
              <a:t>'</a:t>
            </a:r>
            <a:r>
              <a:rPr lang="en-US" altLang="ko-KR" sz="1400" dirty="0" smtClean="0"/>
              <a:t>a</a:t>
            </a:r>
            <a:r>
              <a:rPr lang="en-US" altLang="ko-KR" sz="1400" b="1" dirty="0"/>
              <a:t>'</a:t>
            </a:r>
            <a:endParaRPr lang="en-US" altLang="ko-KR" sz="1400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49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4786314" y="3922288"/>
            <a:ext cx="4034158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400" dirty="0" smtClean="0"/>
              <a:t>// </a:t>
            </a:r>
            <a:r>
              <a:rPr lang="en-US" altLang="ko-KR" sz="1400" dirty="0"/>
              <a:t>"</a:t>
            </a:r>
            <a:r>
              <a:rPr lang="en-US" altLang="ko-KR" sz="1400" dirty="0" smtClean="0"/>
              <a:t>class</a:t>
            </a:r>
            <a:r>
              <a:rPr lang="en-US" altLang="ko-KR" sz="1400" dirty="0"/>
              <a:t>"</a:t>
            </a:r>
            <a:r>
              <a:rPr lang="ko-KR" altLang="en-US" sz="1400" dirty="0" smtClean="0"/>
              <a:t>에 포함된 </a:t>
            </a:r>
            <a:r>
              <a:rPr lang="en-US" altLang="ko-KR" sz="1400" dirty="0" smtClean="0"/>
              <a:t>‘s’</a:t>
            </a:r>
            <a:r>
              <a:rPr lang="ko-KR" altLang="en-US" sz="1400" dirty="0" smtClean="0"/>
              <a:t>의 개수를 세는 코</a:t>
            </a:r>
            <a:r>
              <a:rPr lang="ko-KR" altLang="en-US" sz="1400" dirty="0"/>
              <a:t>드</a:t>
            </a:r>
            <a:endParaRPr lang="en-US" altLang="ko-KR" sz="1400" dirty="0" smtClean="0"/>
          </a:p>
          <a:p>
            <a:pPr defTabSz="180000"/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count = 0;</a:t>
            </a:r>
          </a:p>
          <a:p>
            <a:pPr defTabSz="180000"/>
            <a:r>
              <a:rPr lang="en-US" altLang="ko-KR" sz="1400" dirty="0" smtClean="0"/>
              <a:t>String a = "class";</a:t>
            </a:r>
          </a:p>
          <a:p>
            <a:pPr defTabSz="180000"/>
            <a:r>
              <a:rPr lang="en-US" altLang="ko-KR" sz="1400" dirty="0" smtClean="0"/>
              <a:t>for(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i</a:t>
            </a:r>
            <a:r>
              <a:rPr lang="en-US" altLang="ko-KR" sz="1400" dirty="0" smtClean="0"/>
              <a:t>=0; </a:t>
            </a:r>
            <a:r>
              <a:rPr lang="en-US" altLang="ko-KR" sz="1400" dirty="0" err="1" smtClean="0"/>
              <a:t>i</a:t>
            </a:r>
            <a:r>
              <a:rPr lang="en-US" altLang="ko-KR" sz="1400" dirty="0" smtClean="0"/>
              <a:t>&lt;</a:t>
            </a:r>
            <a:r>
              <a:rPr lang="en-US" altLang="ko-KR" sz="1400" dirty="0" err="1" smtClean="0"/>
              <a:t>a.length</a:t>
            </a:r>
            <a:r>
              <a:rPr lang="en-US" altLang="ko-KR" sz="1400" dirty="0" smtClean="0"/>
              <a:t>(); </a:t>
            </a:r>
            <a:r>
              <a:rPr lang="en-US" altLang="ko-KR" sz="1400" dirty="0" err="1" smtClean="0"/>
              <a:t>i</a:t>
            </a:r>
            <a:r>
              <a:rPr lang="en-US" altLang="ko-KR" sz="1400" dirty="0" smtClean="0"/>
              <a:t>++) { // </a:t>
            </a:r>
            <a:r>
              <a:rPr lang="en-US" altLang="ko-KR" sz="1400" dirty="0" err="1" smtClean="0"/>
              <a:t>a.length</a:t>
            </a:r>
            <a:r>
              <a:rPr lang="en-US" altLang="ko-KR" sz="1400" dirty="0" smtClean="0"/>
              <a:t>()</a:t>
            </a:r>
            <a:r>
              <a:rPr lang="ko-KR" altLang="en-US" sz="1400" dirty="0" smtClean="0"/>
              <a:t>는 </a:t>
            </a:r>
            <a:r>
              <a:rPr lang="en-US" altLang="ko-KR" sz="1400" dirty="0" smtClean="0"/>
              <a:t>5</a:t>
            </a:r>
          </a:p>
          <a:p>
            <a:pPr defTabSz="180000"/>
            <a:r>
              <a:rPr lang="en-US" altLang="ko-KR" sz="1400" dirty="0" smtClean="0"/>
              <a:t>	</a:t>
            </a:r>
            <a:r>
              <a:rPr lang="en-US" altLang="ko-KR" sz="1400" b="1" dirty="0" smtClean="0"/>
              <a:t>if(</a:t>
            </a:r>
            <a:r>
              <a:rPr lang="en-US" altLang="ko-KR" sz="1400" b="1" dirty="0" err="1" smtClean="0"/>
              <a:t>a.charAt</a:t>
            </a:r>
            <a:r>
              <a:rPr lang="en-US" altLang="ko-KR" sz="1400" b="1" dirty="0" smtClean="0"/>
              <a:t>(</a:t>
            </a:r>
            <a:r>
              <a:rPr lang="en-US" altLang="ko-KR" sz="1400" b="1" dirty="0" err="1" smtClean="0"/>
              <a:t>i</a:t>
            </a:r>
            <a:r>
              <a:rPr lang="en-US" altLang="ko-KR" sz="1400" b="1" dirty="0" smtClean="0"/>
              <a:t>) == 's')</a:t>
            </a:r>
          </a:p>
          <a:p>
            <a:pPr defTabSz="180000"/>
            <a:r>
              <a:rPr lang="en-US" altLang="ko-KR" sz="1400" b="1" dirty="0" smtClean="0"/>
              <a:t>		count++;</a:t>
            </a:r>
          </a:p>
          <a:p>
            <a:pPr defTabSz="180000"/>
            <a:r>
              <a:rPr lang="en-US" altLang="ko-KR" sz="1400" dirty="0" smtClean="0"/>
              <a:t>}</a:t>
            </a:r>
          </a:p>
          <a:p>
            <a:pPr defTabSz="180000"/>
            <a:r>
              <a:rPr lang="en-US" altLang="ko-KR" sz="1400" dirty="0" err="1" smtClean="0"/>
              <a:t>System.out.println</a:t>
            </a:r>
            <a:r>
              <a:rPr lang="en-US" altLang="ko-KR" sz="1400" dirty="0" smtClean="0"/>
              <a:t>(count); // 2 </a:t>
            </a:r>
            <a:r>
              <a:rPr lang="ko-KR" altLang="en-US" sz="1400" dirty="0" smtClean="0"/>
              <a:t>출력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6856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자바 </a:t>
            </a:r>
            <a:r>
              <a:rPr lang="en-US" altLang="ko-KR" dirty="0" smtClean="0"/>
              <a:t>API</a:t>
            </a:r>
            <a:r>
              <a:rPr lang="ko-KR" altLang="en-US" dirty="0" smtClean="0"/>
              <a:t>의</a:t>
            </a:r>
            <a:r>
              <a:rPr lang="en-US" altLang="ko-KR" dirty="0"/>
              <a:t> </a:t>
            </a:r>
            <a:r>
              <a:rPr lang="ko-KR" altLang="en-US" dirty="0" smtClean="0"/>
              <a:t>모듈 파일들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2016224"/>
          </a:xfrm>
        </p:spPr>
        <p:txBody>
          <a:bodyPr>
            <a:normAutofit fontScale="85000" lnSpcReduction="10000"/>
          </a:bodyPr>
          <a:lstStyle/>
          <a:p>
            <a:r>
              <a:rPr lang="ko-KR" altLang="en-US" dirty="0" smtClean="0"/>
              <a:t>자바 </a:t>
            </a:r>
            <a:r>
              <a:rPr lang="en-US" altLang="ko-KR" dirty="0" smtClean="0"/>
              <a:t>JDK</a:t>
            </a:r>
            <a:r>
              <a:rPr lang="ko-KR" altLang="en-US" dirty="0" smtClean="0"/>
              <a:t>에 제공되는 모듈 파일들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자바가 설치된 </a:t>
            </a:r>
            <a:r>
              <a:rPr lang="en-US" altLang="ko-KR" dirty="0" err="1" smtClean="0"/>
              <a:t>jmods</a:t>
            </a:r>
            <a:r>
              <a:rPr lang="en-US" altLang="ko-KR" dirty="0" smtClean="0"/>
              <a:t> </a:t>
            </a:r>
            <a:r>
              <a:rPr lang="ko-KR" altLang="en-US" dirty="0" smtClean="0"/>
              <a:t>디렉터리에 모듈 파일 존재</a:t>
            </a:r>
            <a:endParaRPr lang="en-US" altLang="ko-KR" dirty="0" smtClean="0"/>
          </a:p>
          <a:p>
            <a:pPr lvl="2"/>
            <a:r>
              <a:rPr lang="en-US" altLang="ko-KR" dirty="0" err="1" smtClean="0"/>
              <a:t>jdk</a:t>
            </a:r>
            <a:r>
              <a:rPr lang="en-US" altLang="ko-KR" dirty="0" smtClean="0"/>
              <a:t> 10</a:t>
            </a:r>
            <a:r>
              <a:rPr lang="ko-KR" altLang="en-US" dirty="0" smtClean="0"/>
              <a:t>의 경우 </a:t>
            </a:r>
            <a:r>
              <a:rPr lang="en-US" altLang="ko-KR" dirty="0" smtClean="0"/>
              <a:t>99</a:t>
            </a:r>
            <a:r>
              <a:rPr lang="ko-KR" altLang="en-US" dirty="0" smtClean="0"/>
              <a:t>개 모듈 파일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모듈 파일은 </a:t>
            </a:r>
            <a:r>
              <a:rPr lang="en-US" altLang="ko-KR" dirty="0" smtClean="0"/>
              <a:t>ZIP </a:t>
            </a:r>
            <a:r>
              <a:rPr lang="ko-KR" altLang="en-US" dirty="0" smtClean="0"/>
              <a:t>포맷으로 압축된 파일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모듈 파일에는 자바 </a:t>
            </a:r>
            <a:r>
              <a:rPr lang="en-US" altLang="ko-KR" dirty="0" smtClean="0"/>
              <a:t>API</a:t>
            </a:r>
            <a:r>
              <a:rPr lang="ko-KR" altLang="en-US" dirty="0" smtClean="0"/>
              <a:t>의 패키지와 클래스들이 들어 있음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jmod</a:t>
            </a:r>
            <a:r>
              <a:rPr lang="en-US" altLang="ko-KR" dirty="0" smtClean="0"/>
              <a:t> </a:t>
            </a:r>
            <a:r>
              <a:rPr lang="ko-KR" altLang="en-US" dirty="0" smtClean="0"/>
              <a:t>명령을 이용하여 모듈 파일에 들어 있는 패키지를 풀어 낼 수 있음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</a:t>
            </a:fld>
            <a:endParaRPr lang="ko-KR" altLang="en-US" dirty="0"/>
          </a:p>
        </p:txBody>
      </p:sp>
      <p:grpSp>
        <p:nvGrpSpPr>
          <p:cNvPr id="8" name="그룹 7"/>
          <p:cNvGrpSpPr/>
          <p:nvPr/>
        </p:nvGrpSpPr>
        <p:grpSpPr>
          <a:xfrm>
            <a:off x="1259632" y="3429000"/>
            <a:ext cx="6083613" cy="2730640"/>
            <a:chOff x="1187624" y="2708920"/>
            <a:chExt cx="6083613" cy="2730640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624" y="2708920"/>
              <a:ext cx="6083613" cy="2730640"/>
            </a:xfrm>
            <a:prstGeom prst="rect">
              <a:avLst/>
            </a:prstGeom>
          </p:spPr>
        </p:pic>
        <p:sp>
          <p:nvSpPr>
            <p:cNvPr id="7" name="타원 6"/>
            <p:cNvSpPr/>
            <p:nvPr/>
          </p:nvSpPr>
          <p:spPr>
            <a:xfrm>
              <a:off x="1187624" y="5230699"/>
              <a:ext cx="720080" cy="20118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9" name="오른쪽 중괄호 8"/>
          <p:cNvSpPr/>
          <p:nvPr/>
        </p:nvSpPr>
        <p:spPr>
          <a:xfrm>
            <a:off x="7452320" y="4653136"/>
            <a:ext cx="288032" cy="1152128"/>
          </a:xfrm>
          <a:prstGeom prst="rightBrace">
            <a:avLst>
              <a:gd name="adj1" fmla="val 32444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813186" y="4856785"/>
            <a:ext cx="947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dirty="0" smtClean="0"/>
              <a:t>자바</a:t>
            </a:r>
            <a:r>
              <a:rPr lang="en-US" altLang="ko-KR" sz="1200" dirty="0" smtClean="0"/>
              <a:t> API</a:t>
            </a:r>
            <a:r>
              <a:rPr lang="ko-KR" altLang="en-US" sz="1200" dirty="0" smtClean="0"/>
              <a:t>의</a:t>
            </a:r>
            <a:endParaRPr lang="en-US" altLang="ko-KR" sz="1200" dirty="0" smtClean="0"/>
          </a:p>
          <a:p>
            <a:pPr algn="ctr"/>
            <a:r>
              <a:rPr lang="ko-KR" altLang="en-US" sz="1200" dirty="0" smtClean="0"/>
              <a:t>모듈</a:t>
            </a:r>
            <a:endParaRPr lang="en-US" altLang="ko-KR" sz="1200" dirty="0" smtClean="0"/>
          </a:p>
          <a:p>
            <a:pPr algn="ctr"/>
            <a:r>
              <a:rPr lang="en-US" altLang="ko-KR" sz="1200" dirty="0" smtClean="0"/>
              <a:t>(</a:t>
            </a:r>
            <a:r>
              <a:rPr lang="ko-KR" altLang="en-US" sz="1200" dirty="0" smtClean="0"/>
              <a:t>모듈 파일</a:t>
            </a:r>
            <a:r>
              <a:rPr lang="en-US" altLang="ko-KR" sz="1200" dirty="0"/>
              <a:t>)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957075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6-7 : </a:t>
            </a:r>
            <a:r>
              <a:rPr lang="en-US" altLang="ko-KR" dirty="0"/>
              <a:t>String </a:t>
            </a:r>
            <a:r>
              <a:rPr lang="ko-KR" altLang="en-US" dirty="0"/>
              <a:t>클래스 </a:t>
            </a:r>
            <a:r>
              <a:rPr lang="ko-KR" altLang="en-US" dirty="0" err="1"/>
              <a:t>메소드</a:t>
            </a:r>
            <a:r>
              <a:rPr lang="ko-KR" altLang="en-US" dirty="0"/>
              <a:t> 활용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2648" y="1693252"/>
            <a:ext cx="5472608" cy="48320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ko-KR"/>
            </a:defPPr>
            <a:lvl1pPr defTabSz="180000">
              <a:defRPr sz="1600"/>
            </a:lvl1pPr>
          </a:lstStyle>
          <a:p>
            <a:r>
              <a:rPr lang="en-US" altLang="ko-KR" sz="1100" dirty="0"/>
              <a:t>public class </a:t>
            </a:r>
            <a:r>
              <a:rPr lang="en-US" altLang="ko-KR" sz="1100" dirty="0" err="1"/>
              <a:t>StringEx</a:t>
            </a:r>
            <a:r>
              <a:rPr lang="en-US" altLang="ko-KR" sz="1100" dirty="0"/>
              <a:t> {</a:t>
            </a:r>
          </a:p>
          <a:p>
            <a:r>
              <a:rPr lang="en-US" altLang="ko-KR" sz="1100" dirty="0" smtClean="0"/>
              <a:t>	public </a:t>
            </a:r>
            <a:r>
              <a:rPr lang="en-US" altLang="ko-KR" sz="1100" dirty="0"/>
              <a:t>static void main(String[] </a:t>
            </a:r>
            <a:r>
              <a:rPr lang="en-US" altLang="ko-KR" sz="1100" dirty="0" err="1"/>
              <a:t>args</a:t>
            </a:r>
            <a:r>
              <a:rPr lang="en-US" altLang="ko-KR" sz="1100" dirty="0"/>
              <a:t>) {</a:t>
            </a:r>
          </a:p>
          <a:p>
            <a:r>
              <a:rPr lang="en-US" altLang="ko-KR" sz="1100" dirty="0" smtClean="0"/>
              <a:t>		String </a:t>
            </a:r>
            <a:r>
              <a:rPr lang="en-US" altLang="ko-KR" sz="1100" dirty="0"/>
              <a:t>a = new String(" C#");</a:t>
            </a:r>
          </a:p>
          <a:p>
            <a:r>
              <a:rPr lang="en-US" altLang="ko-KR" sz="1100" dirty="0" smtClean="0"/>
              <a:t>		String </a:t>
            </a:r>
            <a:r>
              <a:rPr lang="en-US" altLang="ko-KR" sz="1100" dirty="0"/>
              <a:t>b = new String(",C++ ");</a:t>
            </a:r>
          </a:p>
          <a:p>
            <a:r>
              <a:rPr lang="en-US" altLang="ko-KR" sz="1100" dirty="0" smtClean="0"/>
              <a:t>		</a:t>
            </a:r>
          </a:p>
          <a:p>
            <a:r>
              <a:rPr lang="en-US" altLang="ko-KR" sz="1100" dirty="0"/>
              <a:t>	</a:t>
            </a:r>
            <a:r>
              <a:rPr lang="en-US" altLang="ko-KR" sz="1100" dirty="0" smtClean="0"/>
              <a:t>	</a:t>
            </a:r>
            <a:r>
              <a:rPr lang="en-US" altLang="ko-KR" sz="1100" dirty="0" err="1" smtClean="0"/>
              <a:t>System.out.println</a:t>
            </a:r>
            <a:r>
              <a:rPr lang="en-US" altLang="ko-KR" sz="1100" dirty="0" smtClean="0"/>
              <a:t>(a </a:t>
            </a:r>
            <a:r>
              <a:rPr lang="en-US" altLang="ko-KR" sz="1100" dirty="0"/>
              <a:t>+ "</a:t>
            </a:r>
            <a:r>
              <a:rPr lang="ko-KR" altLang="en-US" sz="1100" dirty="0"/>
              <a:t>의 길이는 </a:t>
            </a:r>
            <a:r>
              <a:rPr lang="en-US" altLang="ko-KR" sz="1100" dirty="0"/>
              <a:t>" + </a:t>
            </a:r>
            <a:r>
              <a:rPr lang="en-US" altLang="ko-KR" sz="1100" b="1" dirty="0" err="1"/>
              <a:t>a.length</a:t>
            </a:r>
            <a:r>
              <a:rPr lang="en-US" altLang="ko-KR" sz="1100" b="1" dirty="0"/>
              <a:t>()</a:t>
            </a:r>
            <a:r>
              <a:rPr lang="en-US" altLang="ko-KR" sz="1100" dirty="0"/>
              <a:t>); // </a:t>
            </a:r>
            <a:r>
              <a:rPr lang="ko-KR" altLang="en-US" sz="1100" dirty="0"/>
              <a:t>문자열의 길이</a:t>
            </a:r>
            <a:r>
              <a:rPr lang="en-US" altLang="ko-KR" sz="1100" dirty="0"/>
              <a:t>(</a:t>
            </a:r>
            <a:r>
              <a:rPr lang="ko-KR" altLang="en-US" sz="1100" dirty="0"/>
              <a:t>문자 개수</a:t>
            </a:r>
            <a:r>
              <a:rPr lang="en-US" altLang="ko-KR" sz="1100" dirty="0"/>
              <a:t>)</a:t>
            </a:r>
          </a:p>
          <a:p>
            <a:r>
              <a:rPr lang="en-US" altLang="ko-KR" sz="1100" dirty="0" smtClean="0"/>
              <a:t>		</a:t>
            </a:r>
            <a:r>
              <a:rPr lang="en-US" altLang="ko-KR" sz="1100" dirty="0" err="1" smtClean="0"/>
              <a:t>System.out.println</a:t>
            </a:r>
            <a:r>
              <a:rPr lang="en-US" altLang="ko-KR" sz="1100" dirty="0" smtClean="0"/>
              <a:t>(</a:t>
            </a:r>
            <a:r>
              <a:rPr lang="en-US" altLang="ko-KR" sz="1100" b="1" dirty="0" err="1" smtClean="0"/>
              <a:t>a.contains</a:t>
            </a:r>
            <a:r>
              <a:rPr lang="en-US" altLang="ko-KR" sz="1100" b="1" dirty="0"/>
              <a:t>("#")</a:t>
            </a:r>
            <a:r>
              <a:rPr lang="en-US" altLang="ko-KR" sz="1100" dirty="0"/>
              <a:t>); // </a:t>
            </a:r>
            <a:r>
              <a:rPr lang="ko-KR" altLang="en-US" sz="1100" dirty="0"/>
              <a:t>문자열의 포함 관계</a:t>
            </a:r>
          </a:p>
          <a:p>
            <a:endParaRPr lang="en-US" altLang="ko-KR" sz="1100" dirty="0" smtClean="0"/>
          </a:p>
          <a:p>
            <a:r>
              <a:rPr lang="en-US" altLang="ko-KR" sz="1100" dirty="0"/>
              <a:t>	</a:t>
            </a:r>
            <a:r>
              <a:rPr lang="en-US" altLang="ko-KR" sz="1100" dirty="0" smtClean="0"/>
              <a:t>	a </a:t>
            </a:r>
            <a:r>
              <a:rPr lang="en-US" altLang="ko-KR" sz="1100" dirty="0"/>
              <a:t>= </a:t>
            </a:r>
            <a:r>
              <a:rPr lang="en-US" altLang="ko-KR" sz="1100" b="1" dirty="0" err="1"/>
              <a:t>a.concat</a:t>
            </a:r>
            <a:r>
              <a:rPr lang="en-US" altLang="ko-KR" sz="1100" b="1" dirty="0"/>
              <a:t>(b)</a:t>
            </a:r>
            <a:r>
              <a:rPr lang="en-US" altLang="ko-KR" sz="1100" dirty="0"/>
              <a:t>; // </a:t>
            </a:r>
            <a:r>
              <a:rPr lang="ko-KR" altLang="en-US" sz="1100" dirty="0"/>
              <a:t>문자열 연결</a:t>
            </a:r>
          </a:p>
          <a:p>
            <a:r>
              <a:rPr lang="en-US" altLang="ko-KR" sz="1100" dirty="0" smtClean="0"/>
              <a:t>		</a:t>
            </a:r>
            <a:r>
              <a:rPr lang="en-US" altLang="ko-KR" sz="1100" dirty="0" err="1" smtClean="0"/>
              <a:t>System.out.println</a:t>
            </a:r>
            <a:r>
              <a:rPr lang="en-US" altLang="ko-KR" sz="1100" dirty="0" smtClean="0"/>
              <a:t>(a</a:t>
            </a:r>
            <a:r>
              <a:rPr lang="en-US" altLang="ko-KR" sz="1100" dirty="0"/>
              <a:t>);</a:t>
            </a:r>
          </a:p>
          <a:p>
            <a:endParaRPr lang="en-US" altLang="ko-KR" sz="1100" dirty="0" smtClean="0"/>
          </a:p>
          <a:p>
            <a:r>
              <a:rPr lang="en-US" altLang="ko-KR" sz="1100" dirty="0"/>
              <a:t>	</a:t>
            </a:r>
            <a:r>
              <a:rPr lang="en-US" altLang="ko-KR" sz="1100" dirty="0" smtClean="0"/>
              <a:t>	a </a:t>
            </a:r>
            <a:r>
              <a:rPr lang="en-US" altLang="ko-KR" sz="1100" dirty="0"/>
              <a:t>= </a:t>
            </a:r>
            <a:r>
              <a:rPr lang="en-US" altLang="ko-KR" sz="1100" b="1" dirty="0" err="1"/>
              <a:t>a.trim</a:t>
            </a:r>
            <a:r>
              <a:rPr lang="en-US" altLang="ko-KR" sz="1100" b="1" dirty="0"/>
              <a:t>()</a:t>
            </a:r>
            <a:r>
              <a:rPr lang="en-US" altLang="ko-KR" sz="1100" dirty="0"/>
              <a:t>; // </a:t>
            </a:r>
            <a:r>
              <a:rPr lang="ko-KR" altLang="en-US" sz="1100" dirty="0"/>
              <a:t>문자열 앞 뒤의 공백 제거</a:t>
            </a:r>
          </a:p>
          <a:p>
            <a:r>
              <a:rPr lang="en-US" altLang="ko-KR" sz="1100" dirty="0" smtClean="0"/>
              <a:t>		</a:t>
            </a:r>
            <a:r>
              <a:rPr lang="en-US" altLang="ko-KR" sz="1100" dirty="0" err="1" smtClean="0"/>
              <a:t>System.out.println</a:t>
            </a:r>
            <a:r>
              <a:rPr lang="en-US" altLang="ko-KR" sz="1100" dirty="0" smtClean="0"/>
              <a:t>(a</a:t>
            </a:r>
            <a:r>
              <a:rPr lang="en-US" altLang="ko-KR" sz="1100" dirty="0"/>
              <a:t>);</a:t>
            </a:r>
          </a:p>
          <a:p>
            <a:endParaRPr lang="en-US" altLang="ko-KR" sz="1100" dirty="0" smtClean="0"/>
          </a:p>
          <a:p>
            <a:r>
              <a:rPr lang="en-US" altLang="ko-KR" sz="1100" dirty="0"/>
              <a:t>	</a:t>
            </a:r>
            <a:r>
              <a:rPr lang="en-US" altLang="ko-KR" sz="1100" dirty="0" smtClean="0"/>
              <a:t>	a </a:t>
            </a:r>
            <a:r>
              <a:rPr lang="en-US" altLang="ko-KR" sz="1100" dirty="0"/>
              <a:t>= </a:t>
            </a:r>
            <a:r>
              <a:rPr lang="en-US" altLang="ko-KR" sz="1100" b="1" dirty="0" err="1"/>
              <a:t>a.replace</a:t>
            </a:r>
            <a:r>
              <a:rPr lang="en-US" altLang="ko-KR" sz="1100" b="1" dirty="0"/>
              <a:t>("</a:t>
            </a:r>
            <a:r>
              <a:rPr lang="en-US" altLang="ko-KR" sz="1100" b="1" dirty="0" err="1"/>
              <a:t>C#","Java</a:t>
            </a:r>
            <a:r>
              <a:rPr lang="en-US" altLang="ko-KR" sz="1100" b="1" dirty="0"/>
              <a:t>")</a:t>
            </a:r>
            <a:r>
              <a:rPr lang="en-US" altLang="ko-KR" sz="1100" dirty="0"/>
              <a:t>; // </a:t>
            </a:r>
            <a:r>
              <a:rPr lang="ko-KR" altLang="en-US" sz="1100" dirty="0"/>
              <a:t>문자열 대치</a:t>
            </a:r>
          </a:p>
          <a:p>
            <a:r>
              <a:rPr lang="en-US" altLang="ko-KR" sz="1100" dirty="0" smtClean="0"/>
              <a:t>		</a:t>
            </a:r>
            <a:r>
              <a:rPr lang="en-US" altLang="ko-KR" sz="1100" dirty="0" err="1" smtClean="0"/>
              <a:t>System.out.println</a:t>
            </a:r>
            <a:r>
              <a:rPr lang="en-US" altLang="ko-KR" sz="1100" dirty="0" smtClean="0"/>
              <a:t>(a</a:t>
            </a:r>
            <a:r>
              <a:rPr lang="en-US" altLang="ko-KR" sz="1100" dirty="0"/>
              <a:t>);</a:t>
            </a:r>
          </a:p>
          <a:p>
            <a:endParaRPr lang="en-US" altLang="ko-KR" sz="1100" dirty="0" smtClean="0"/>
          </a:p>
          <a:p>
            <a:r>
              <a:rPr lang="en-US" altLang="ko-KR" sz="1100" dirty="0"/>
              <a:t>	</a:t>
            </a:r>
            <a:r>
              <a:rPr lang="en-US" altLang="ko-KR" sz="1100" dirty="0" smtClean="0"/>
              <a:t>	String </a:t>
            </a:r>
            <a:r>
              <a:rPr lang="en-US" altLang="ko-KR" sz="1100" dirty="0"/>
              <a:t>s[] = </a:t>
            </a:r>
            <a:r>
              <a:rPr lang="en-US" altLang="ko-KR" sz="1100" b="1" dirty="0" err="1"/>
              <a:t>a.split</a:t>
            </a:r>
            <a:r>
              <a:rPr lang="en-US" altLang="ko-KR" sz="1100" b="1" dirty="0"/>
              <a:t>(",")</a:t>
            </a:r>
            <a:r>
              <a:rPr lang="en-US" altLang="ko-KR" sz="1100" dirty="0"/>
              <a:t>; // </a:t>
            </a:r>
            <a:r>
              <a:rPr lang="ko-KR" altLang="en-US" sz="1100" dirty="0"/>
              <a:t>문자열 분리</a:t>
            </a:r>
          </a:p>
          <a:p>
            <a:r>
              <a:rPr lang="nn-NO" altLang="ko-KR" sz="1100" dirty="0" smtClean="0"/>
              <a:t>		for </a:t>
            </a:r>
            <a:r>
              <a:rPr lang="nn-NO" altLang="ko-KR" sz="1100" dirty="0"/>
              <a:t>(int i=0; i&lt;s.length; i++)</a:t>
            </a:r>
          </a:p>
          <a:p>
            <a:r>
              <a:rPr lang="en-US" altLang="ko-KR" sz="1100" dirty="0" smtClean="0"/>
              <a:t>			</a:t>
            </a:r>
            <a:r>
              <a:rPr lang="en-US" altLang="ko-KR" sz="1100" dirty="0" err="1" smtClean="0"/>
              <a:t>System.out.println</a:t>
            </a:r>
            <a:r>
              <a:rPr lang="en-US" altLang="ko-KR" sz="1100" dirty="0"/>
              <a:t>("</a:t>
            </a:r>
            <a:r>
              <a:rPr lang="ko-KR" altLang="en-US" sz="1100" dirty="0"/>
              <a:t>분리된 문자열</a:t>
            </a:r>
            <a:r>
              <a:rPr lang="en-US" altLang="ko-KR" sz="1100" dirty="0"/>
              <a:t>" + </a:t>
            </a:r>
            <a:r>
              <a:rPr lang="en-US" altLang="ko-KR" sz="1100" dirty="0" err="1"/>
              <a:t>i</a:t>
            </a:r>
            <a:r>
              <a:rPr lang="en-US" altLang="ko-KR" sz="1100" dirty="0"/>
              <a:t> + ": " + s[</a:t>
            </a:r>
            <a:r>
              <a:rPr lang="en-US" altLang="ko-KR" sz="1100" dirty="0" err="1"/>
              <a:t>i</a:t>
            </a:r>
            <a:r>
              <a:rPr lang="en-US" altLang="ko-KR" sz="1100" dirty="0" smtClean="0"/>
              <a:t>]);</a:t>
            </a:r>
          </a:p>
          <a:p>
            <a:endParaRPr lang="en-US" altLang="ko-KR" sz="1100" dirty="0" smtClean="0"/>
          </a:p>
          <a:p>
            <a:r>
              <a:rPr lang="en-US" altLang="ko-KR" sz="1100" dirty="0"/>
              <a:t>		a = </a:t>
            </a:r>
            <a:r>
              <a:rPr lang="en-US" altLang="ko-KR" sz="1100" b="1" dirty="0" err="1"/>
              <a:t>a.substring</a:t>
            </a:r>
            <a:r>
              <a:rPr lang="en-US" altLang="ko-KR" sz="1100" b="1" dirty="0"/>
              <a:t>(5)</a:t>
            </a:r>
            <a:r>
              <a:rPr lang="en-US" altLang="ko-KR" sz="1100" dirty="0"/>
              <a:t>; // </a:t>
            </a:r>
            <a:r>
              <a:rPr lang="ko-KR" altLang="en-US" sz="1100" dirty="0"/>
              <a:t>인덱스 </a:t>
            </a:r>
            <a:r>
              <a:rPr lang="en-US" altLang="ko-KR" sz="1100" dirty="0"/>
              <a:t>5</a:t>
            </a:r>
            <a:r>
              <a:rPr lang="ko-KR" altLang="en-US" sz="1100" dirty="0"/>
              <a:t>부터 끝까지 서브 </a:t>
            </a:r>
            <a:r>
              <a:rPr lang="ko-KR" altLang="en-US" sz="1100" dirty="0" err="1"/>
              <a:t>스트링</a:t>
            </a:r>
            <a:r>
              <a:rPr lang="ko-KR" altLang="en-US" sz="1100" dirty="0"/>
              <a:t> 리턴</a:t>
            </a:r>
          </a:p>
          <a:p>
            <a:r>
              <a:rPr lang="en-US" altLang="ko-KR" sz="1100" dirty="0" smtClean="0"/>
              <a:t>		</a:t>
            </a:r>
            <a:r>
              <a:rPr lang="en-US" altLang="ko-KR" sz="1100" dirty="0" err="1" smtClean="0"/>
              <a:t>System.out.println</a:t>
            </a:r>
            <a:r>
              <a:rPr lang="en-US" altLang="ko-KR" sz="1100" dirty="0" smtClean="0"/>
              <a:t>(a</a:t>
            </a:r>
            <a:r>
              <a:rPr lang="en-US" altLang="ko-KR" sz="1100" dirty="0"/>
              <a:t>);</a:t>
            </a:r>
          </a:p>
          <a:p>
            <a:endParaRPr lang="en-US" altLang="ko-KR" sz="1100" dirty="0" smtClean="0"/>
          </a:p>
          <a:p>
            <a:r>
              <a:rPr lang="en-US" altLang="ko-KR" sz="1100" dirty="0"/>
              <a:t>	</a:t>
            </a:r>
            <a:r>
              <a:rPr lang="en-US" altLang="ko-KR" sz="1100" dirty="0" smtClean="0"/>
              <a:t>	char </a:t>
            </a:r>
            <a:r>
              <a:rPr lang="en-US" altLang="ko-KR" sz="1100" dirty="0"/>
              <a:t>c = </a:t>
            </a:r>
            <a:r>
              <a:rPr lang="en-US" altLang="ko-KR" sz="1100" b="1" dirty="0" err="1"/>
              <a:t>a.charAt</a:t>
            </a:r>
            <a:r>
              <a:rPr lang="en-US" altLang="ko-KR" sz="1100" b="1" dirty="0"/>
              <a:t>(2)</a:t>
            </a:r>
            <a:r>
              <a:rPr lang="en-US" altLang="ko-KR" sz="1100" dirty="0"/>
              <a:t>; // </a:t>
            </a:r>
            <a:r>
              <a:rPr lang="ko-KR" altLang="en-US" sz="1100" dirty="0"/>
              <a:t>인덱스 </a:t>
            </a:r>
            <a:r>
              <a:rPr lang="en-US" altLang="ko-KR" sz="1100" dirty="0"/>
              <a:t>2</a:t>
            </a:r>
            <a:r>
              <a:rPr lang="ko-KR" altLang="en-US" sz="1100" dirty="0"/>
              <a:t>의 문자 리턴</a:t>
            </a:r>
          </a:p>
          <a:p>
            <a:r>
              <a:rPr lang="en-US" altLang="ko-KR" sz="1100" dirty="0" smtClean="0"/>
              <a:t>		</a:t>
            </a:r>
            <a:r>
              <a:rPr lang="en-US" altLang="ko-KR" sz="1100" dirty="0" err="1" smtClean="0"/>
              <a:t>System.out.println</a:t>
            </a:r>
            <a:r>
              <a:rPr lang="en-US" altLang="ko-KR" sz="1100" dirty="0" smtClean="0"/>
              <a:t>(c</a:t>
            </a:r>
            <a:r>
              <a:rPr lang="en-US" altLang="ko-KR" sz="1100" dirty="0"/>
              <a:t>);</a:t>
            </a:r>
          </a:p>
          <a:p>
            <a:r>
              <a:rPr lang="en-US" altLang="ko-KR" sz="1100" dirty="0" smtClean="0"/>
              <a:t>	}</a:t>
            </a:r>
          </a:p>
          <a:p>
            <a:r>
              <a:rPr lang="en-US" altLang="ko-KR" sz="1100" dirty="0" smtClean="0"/>
              <a:t>}</a:t>
            </a:r>
            <a:endParaRPr lang="ko-KR" altLang="en-US" sz="11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524675" y="1305271"/>
            <a:ext cx="4665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String 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클래스의 다양한 </a:t>
            </a:r>
            <a:r>
              <a:rPr lang="ko-KR" altLang="en-US" sz="1400" dirty="0" err="1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메소드를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 활용하는 예를 보여라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.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4771018"/>
            <a:ext cx="1656184" cy="1754326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>
              <a:defRPr sz="1200">
                <a:solidFill>
                  <a:srgbClr val="00B050"/>
                </a:solidFill>
              </a:defRPr>
            </a:lvl1pPr>
          </a:lstStyle>
          <a:p>
            <a:r>
              <a:rPr lang="en-US" altLang="ko-KR" dirty="0" smtClean="0">
                <a:solidFill>
                  <a:schemeClr val="tx1"/>
                </a:solidFill>
              </a:rPr>
              <a:t> C</a:t>
            </a:r>
            <a:r>
              <a:rPr lang="en-US" altLang="ko-KR" dirty="0">
                <a:solidFill>
                  <a:schemeClr val="tx1"/>
                </a:solidFill>
              </a:rPr>
              <a:t>#</a:t>
            </a:r>
            <a:r>
              <a:rPr lang="ko-KR" altLang="en-US" dirty="0">
                <a:solidFill>
                  <a:schemeClr val="tx1"/>
                </a:solidFill>
              </a:rPr>
              <a:t>의 길이는 </a:t>
            </a:r>
            <a:r>
              <a:rPr lang="en-US" altLang="ko-KR" dirty="0">
                <a:solidFill>
                  <a:schemeClr val="tx1"/>
                </a:solidFill>
              </a:rPr>
              <a:t>3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true</a:t>
            </a:r>
          </a:p>
          <a:p>
            <a:r>
              <a:rPr lang="en-US" altLang="ko-KR" dirty="0" smtClean="0">
                <a:solidFill>
                  <a:schemeClr val="tx1"/>
                </a:solidFill>
              </a:rPr>
              <a:t> C</a:t>
            </a:r>
            <a:r>
              <a:rPr lang="en-US" altLang="ko-KR" dirty="0">
                <a:solidFill>
                  <a:schemeClr val="tx1"/>
                </a:solidFill>
              </a:rPr>
              <a:t>#,C++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C#,C++</a:t>
            </a:r>
          </a:p>
          <a:p>
            <a:r>
              <a:rPr lang="en-US" altLang="ko-KR" dirty="0" err="1">
                <a:solidFill>
                  <a:schemeClr val="tx1"/>
                </a:solidFill>
              </a:rPr>
              <a:t>Java,C</a:t>
            </a:r>
            <a:r>
              <a:rPr lang="en-US" altLang="ko-KR" dirty="0">
                <a:solidFill>
                  <a:schemeClr val="tx1"/>
                </a:solidFill>
              </a:rPr>
              <a:t>++</a:t>
            </a:r>
          </a:p>
          <a:p>
            <a:r>
              <a:rPr lang="ko-KR" altLang="en-US" dirty="0">
                <a:solidFill>
                  <a:schemeClr val="tx1"/>
                </a:solidFill>
              </a:rPr>
              <a:t>분리된 문자열</a:t>
            </a:r>
            <a:r>
              <a:rPr lang="en-US" altLang="ko-KR" dirty="0">
                <a:solidFill>
                  <a:schemeClr val="tx1"/>
                </a:solidFill>
              </a:rPr>
              <a:t>0: Java</a:t>
            </a:r>
          </a:p>
          <a:p>
            <a:r>
              <a:rPr lang="ko-KR" altLang="en-US" dirty="0">
                <a:solidFill>
                  <a:schemeClr val="tx1"/>
                </a:solidFill>
              </a:rPr>
              <a:t>분리된 문자열</a:t>
            </a:r>
            <a:r>
              <a:rPr lang="en-US" altLang="ko-KR" dirty="0">
                <a:solidFill>
                  <a:schemeClr val="tx1"/>
                </a:solidFill>
              </a:rPr>
              <a:t>1: C++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C++</a:t>
            </a:r>
          </a:p>
          <a:p>
            <a:r>
              <a:rPr lang="en-US" altLang="ko-KR" dirty="0">
                <a:solidFill>
                  <a:schemeClr val="tx1"/>
                </a:solidFill>
              </a:rPr>
              <a:t>+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389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 실행 과정</a:t>
            </a:r>
            <a:endParaRPr lang="ko-KR" altLang="en-US" dirty="0"/>
          </a:p>
        </p:txBody>
      </p:sp>
      <p:sp>
        <p:nvSpPr>
          <p:cNvPr id="116" name="슬라이드 번호 개체 틀 115"/>
          <p:cNvSpPr>
            <a:spLocks noGrp="1"/>
          </p:cNvSpPr>
          <p:nvPr>
            <p:ph type="sldNum" sz="quarter" idx="12"/>
          </p:nvPr>
        </p:nvSpPr>
        <p:spPr>
          <a:xfrm>
            <a:off x="-112337" y="1036860"/>
            <a:ext cx="637012" cy="244476"/>
          </a:xfrm>
        </p:spPr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51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700808"/>
            <a:ext cx="7364730" cy="43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6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Math </a:t>
            </a:r>
            <a:r>
              <a:rPr lang="ko-KR" altLang="en-US" dirty="0" smtClean="0"/>
              <a:t>클래스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357868"/>
            <a:ext cx="8153400" cy="1279044"/>
          </a:xfrm>
        </p:spPr>
        <p:txBody>
          <a:bodyPr>
            <a:normAutofit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ko-KR" altLang="en-US" dirty="0" smtClean="0"/>
              <a:t>산술 연산 </a:t>
            </a:r>
            <a:r>
              <a:rPr lang="ko-KR" altLang="en-US" dirty="0" err="1" smtClean="0"/>
              <a:t>메소드</a:t>
            </a:r>
            <a:r>
              <a:rPr lang="ko-KR" altLang="en-US" dirty="0" smtClean="0"/>
              <a:t> 제공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java.lang.Math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모든 </a:t>
            </a:r>
            <a:r>
              <a:rPr lang="ko-KR" altLang="en-US" dirty="0" err="1" smtClean="0"/>
              <a:t>메소드는</a:t>
            </a:r>
            <a:r>
              <a:rPr lang="ko-KR" altLang="en-US" dirty="0" smtClean="0"/>
              <a:t> </a:t>
            </a:r>
            <a:r>
              <a:rPr lang="en-US" altLang="ko-KR" dirty="0" smtClean="0"/>
              <a:t>static </a:t>
            </a:r>
            <a:r>
              <a:rPr lang="ko-KR" altLang="en-US" dirty="0" smtClean="0"/>
              <a:t>타입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클래스 이름으로 바로 호출해야 함</a:t>
            </a:r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52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5" y="2204864"/>
            <a:ext cx="6274079" cy="455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4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난수</a:t>
            </a:r>
            <a:r>
              <a:rPr lang="ko-KR" altLang="en-US" dirty="0" smtClean="0"/>
              <a:t> 발생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static double random()</a:t>
            </a:r>
          </a:p>
          <a:p>
            <a:pPr lvl="2"/>
            <a:r>
              <a:rPr lang="en-US" altLang="ko-KR" dirty="0" smtClean="0"/>
              <a:t>0.0 </a:t>
            </a:r>
            <a:r>
              <a:rPr lang="ko-KR" altLang="en-US" dirty="0" smtClean="0"/>
              <a:t>이상 </a:t>
            </a:r>
            <a:r>
              <a:rPr lang="en-US" altLang="ko-KR" dirty="0" smtClean="0"/>
              <a:t>1.0 </a:t>
            </a:r>
            <a:r>
              <a:rPr lang="ko-KR" altLang="en-US" dirty="0" smtClean="0"/>
              <a:t>미만의 임의의 </a:t>
            </a:r>
            <a:r>
              <a:rPr lang="en-US" altLang="ko-KR" dirty="0" smtClean="0"/>
              <a:t>double </a:t>
            </a:r>
            <a:r>
              <a:rPr lang="ko-KR" altLang="en-US" dirty="0" smtClean="0"/>
              <a:t>값을 반환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0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100</a:t>
            </a:r>
            <a:r>
              <a:rPr lang="ko-KR" altLang="en-US" dirty="0" smtClean="0"/>
              <a:t>사이의 </a:t>
            </a:r>
            <a:r>
              <a:rPr lang="ko-KR" altLang="en-US" dirty="0" err="1" smtClean="0"/>
              <a:t>난수</a:t>
            </a:r>
            <a:r>
              <a:rPr lang="ko-KR" altLang="en-US" dirty="0" smtClean="0"/>
              <a:t> </a:t>
            </a:r>
            <a:r>
              <a:rPr lang="en-US" altLang="ko-KR" dirty="0" smtClean="0"/>
              <a:t>10</a:t>
            </a:r>
            <a:r>
              <a:rPr lang="ko-KR" altLang="en-US" dirty="0" smtClean="0"/>
              <a:t>개 발생시키는 샘플 코</a:t>
            </a:r>
            <a:r>
              <a:rPr lang="ko-KR" altLang="en-US" dirty="0"/>
              <a:t>드</a:t>
            </a:r>
            <a:r>
              <a:rPr lang="en-US" altLang="ko-KR" dirty="0" smtClean="0"/>
              <a:t> </a:t>
            </a:r>
          </a:p>
          <a:p>
            <a:pPr lvl="2"/>
            <a:endParaRPr lang="en-US" altLang="ko-KR" dirty="0" smtClean="0"/>
          </a:p>
          <a:p>
            <a:pPr lvl="2"/>
            <a:endParaRPr lang="en-US" altLang="ko-KR" dirty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3"/>
            <a:r>
              <a:rPr lang="en-US" altLang="ko-KR" dirty="0" err="1" smtClean="0"/>
              <a:t>Math.random</a:t>
            </a:r>
            <a:r>
              <a:rPr lang="en-US" altLang="ko-KR" dirty="0" smtClean="0"/>
              <a:t>()*100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0.0~99.99.. </a:t>
            </a:r>
            <a:r>
              <a:rPr lang="ko-KR" altLang="en-US" dirty="0" smtClean="0"/>
              <a:t>사이의 실수 리턴</a:t>
            </a:r>
            <a:endParaRPr lang="en-US" altLang="ko-KR" dirty="0" smtClean="0"/>
          </a:p>
          <a:p>
            <a:pPr lvl="3"/>
            <a:r>
              <a:rPr lang="en-US" altLang="ko-KR" dirty="0" err="1" smtClean="0"/>
              <a:t>Math.random</a:t>
            </a:r>
            <a:r>
              <a:rPr lang="en-US" altLang="ko-KR" dirty="0"/>
              <a:t>()*</a:t>
            </a:r>
            <a:r>
              <a:rPr lang="en-US" altLang="ko-KR" dirty="0" smtClean="0"/>
              <a:t>100+1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1.0~100.99..</a:t>
            </a:r>
            <a:r>
              <a:rPr lang="ko-KR" altLang="en-US" dirty="0"/>
              <a:t> 사이의 </a:t>
            </a:r>
            <a:r>
              <a:rPr lang="ko-KR" altLang="en-US" dirty="0" smtClean="0"/>
              <a:t>실수 값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(</a:t>
            </a:r>
            <a:r>
              <a:rPr lang="en-US" altLang="ko-KR" dirty="0" err="1"/>
              <a:t>int</a:t>
            </a:r>
            <a:r>
              <a:rPr lang="en-US" altLang="ko-KR" dirty="0"/>
              <a:t>)(</a:t>
            </a:r>
            <a:r>
              <a:rPr lang="en-US" altLang="ko-KR" dirty="0" err="1"/>
              <a:t>Math.random</a:t>
            </a:r>
            <a:r>
              <a:rPr lang="en-US" altLang="ko-KR" dirty="0"/>
              <a:t>()*100 + </a:t>
            </a:r>
            <a:r>
              <a:rPr lang="en-US" altLang="ko-KR" dirty="0" smtClean="0"/>
              <a:t>1)</a:t>
            </a:r>
            <a:r>
              <a:rPr lang="ko-KR" altLang="en-US" dirty="0" smtClean="0"/>
              <a:t>는 </a:t>
            </a:r>
            <a:r>
              <a:rPr lang="ko-KR" altLang="en-US" dirty="0" err="1" smtClean="0"/>
              <a:t>소수점이하를</a:t>
            </a:r>
            <a:r>
              <a:rPr lang="ko-KR" altLang="en-US" dirty="0" smtClean="0"/>
              <a:t> 제거하여 </a:t>
            </a:r>
            <a:r>
              <a:rPr lang="en-US" altLang="ko-KR" dirty="0" smtClean="0"/>
              <a:t>1~100 </a:t>
            </a:r>
            <a:r>
              <a:rPr lang="ko-KR" altLang="en-US" dirty="0" smtClean="0"/>
              <a:t>사이의 정수 값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err="1" smtClean="0"/>
              <a:t>java.util.Random</a:t>
            </a:r>
            <a:r>
              <a:rPr lang="en-US" altLang="ko-KR" dirty="0" smtClean="0"/>
              <a:t> </a:t>
            </a:r>
            <a:r>
              <a:rPr lang="ko-KR" altLang="en-US" dirty="0" smtClean="0"/>
              <a:t>클래스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다양한 형태로 </a:t>
            </a:r>
            <a:r>
              <a:rPr lang="ko-KR" altLang="en-US" dirty="0" err="1" smtClean="0"/>
              <a:t>난수</a:t>
            </a:r>
            <a:r>
              <a:rPr lang="ko-KR" altLang="en-US" dirty="0" smtClean="0"/>
              <a:t> 발생 가능</a:t>
            </a:r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Math </a:t>
            </a:r>
            <a:r>
              <a:rPr lang="ko-KR" altLang="en-US" dirty="0"/>
              <a:t>클래스를 활용한 </a:t>
            </a:r>
            <a:r>
              <a:rPr lang="ko-KR" altLang="en-US" dirty="0" err="1"/>
              <a:t>난수</a:t>
            </a:r>
            <a:r>
              <a:rPr lang="ko-KR" altLang="en-US" dirty="0"/>
              <a:t> 발생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5696" y="2996952"/>
            <a:ext cx="6264696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ko-KR"/>
            </a:defPPr>
            <a:lvl1pPr defTabSz="180000">
              <a:defRPr sz="1600"/>
            </a:lvl1pPr>
          </a:lstStyle>
          <a:p>
            <a:r>
              <a:rPr lang="en-US" altLang="ko-KR" sz="1400" dirty="0"/>
              <a:t>for(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 x=0; x&lt;10; x++) {</a:t>
            </a:r>
          </a:p>
          <a:p>
            <a:r>
              <a:rPr lang="en-US" altLang="ko-KR" sz="1400" dirty="0" smtClean="0"/>
              <a:t>	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n = (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)</a:t>
            </a:r>
            <a:r>
              <a:rPr lang="en-US" altLang="ko-KR" sz="1400" b="1" dirty="0"/>
              <a:t>(</a:t>
            </a:r>
            <a:r>
              <a:rPr lang="en-US" altLang="ko-KR" sz="1400" b="1" dirty="0" err="1"/>
              <a:t>Math.random</a:t>
            </a:r>
            <a:r>
              <a:rPr lang="en-US" altLang="ko-KR" sz="1400" b="1" dirty="0"/>
              <a:t>()*100 + 1)</a:t>
            </a:r>
            <a:r>
              <a:rPr lang="en-US" altLang="ko-KR" sz="1400" dirty="0"/>
              <a:t>; // n</a:t>
            </a:r>
            <a:r>
              <a:rPr lang="ko-KR" altLang="en-US" sz="1400" dirty="0"/>
              <a:t>은 </a:t>
            </a:r>
            <a:r>
              <a:rPr lang="en-US" altLang="ko-KR" sz="1400" dirty="0"/>
              <a:t>[1~100] </a:t>
            </a:r>
            <a:r>
              <a:rPr lang="ko-KR" altLang="en-US" sz="1400" dirty="0"/>
              <a:t>사이의 랜덤 정수</a:t>
            </a:r>
          </a:p>
          <a:p>
            <a:r>
              <a:rPr lang="en-US" altLang="ko-KR" sz="1400" dirty="0" smtClean="0"/>
              <a:t>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 smtClean="0"/>
              <a:t>(n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/>
              <a:t>}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53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666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예제 </a:t>
            </a:r>
            <a:r>
              <a:rPr lang="en-US" altLang="ko-KR" dirty="0" smtClean="0"/>
              <a:t>6-10 : </a:t>
            </a:r>
            <a:r>
              <a:rPr lang="en-US" altLang="ko-KR" dirty="0"/>
              <a:t>Math </a:t>
            </a:r>
            <a:r>
              <a:rPr lang="ko-KR" altLang="en-US" dirty="0"/>
              <a:t>클래스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ko-KR" altLang="en-US" dirty="0" smtClean="0"/>
              <a:t>활용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1747281"/>
            <a:ext cx="5256584" cy="33239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>
              <a:defRPr lang="ko-KR"/>
            </a:defPPr>
            <a:lvl1pPr defTabSz="180000">
              <a:defRPr sz="1600"/>
            </a:lvl1pPr>
          </a:lstStyle>
          <a:p>
            <a:r>
              <a:rPr lang="en-US" altLang="ko-KR" sz="1400" dirty="0"/>
              <a:t>public class </a:t>
            </a:r>
            <a:r>
              <a:rPr lang="en-US" altLang="ko-KR" sz="1400" dirty="0" err="1"/>
              <a:t>MathEx</a:t>
            </a:r>
            <a:r>
              <a:rPr lang="en-US" altLang="ko-KR" sz="1400" dirty="0"/>
              <a:t> {</a:t>
            </a:r>
          </a:p>
          <a:p>
            <a:r>
              <a:rPr lang="en-US" altLang="ko-KR" sz="1400" dirty="0" smtClean="0"/>
              <a:t>	public </a:t>
            </a:r>
            <a:r>
              <a:rPr lang="en-US" altLang="ko-KR" sz="1400" dirty="0"/>
              <a:t>static void main(String[] </a:t>
            </a:r>
            <a:r>
              <a:rPr lang="en-US" altLang="ko-KR" sz="1400" dirty="0" err="1"/>
              <a:t>args</a:t>
            </a:r>
            <a:r>
              <a:rPr lang="en-US" altLang="ko-KR" sz="1400" dirty="0"/>
              <a:t>) {</a:t>
            </a:r>
          </a:p>
          <a:p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 smtClean="0"/>
              <a:t>(</a:t>
            </a:r>
            <a:r>
              <a:rPr lang="en-US" altLang="ko-KR" sz="1400" b="1" dirty="0" err="1" smtClean="0"/>
              <a:t>Math.PI</a:t>
            </a:r>
            <a:r>
              <a:rPr lang="en-US" altLang="ko-KR" sz="1400" dirty="0"/>
              <a:t>); // </a:t>
            </a:r>
            <a:r>
              <a:rPr lang="ko-KR" altLang="en-US" sz="1400" dirty="0"/>
              <a:t>원주율 상수 출력</a:t>
            </a:r>
          </a:p>
          <a:p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 smtClean="0"/>
              <a:t>(</a:t>
            </a:r>
            <a:r>
              <a:rPr lang="en-US" altLang="ko-KR" sz="1400" b="1" dirty="0" err="1" smtClean="0"/>
              <a:t>Math.ceil</a:t>
            </a:r>
            <a:r>
              <a:rPr lang="en-US" altLang="ko-KR" sz="1400" b="1" dirty="0" smtClean="0"/>
              <a:t>(a</a:t>
            </a:r>
            <a:r>
              <a:rPr lang="en-US" altLang="ko-KR" sz="1400" b="1" dirty="0"/>
              <a:t>)</a:t>
            </a:r>
            <a:r>
              <a:rPr lang="en-US" altLang="ko-KR" sz="1400" dirty="0"/>
              <a:t>); // ceil(</a:t>
            </a:r>
            <a:r>
              <a:rPr lang="ko-KR" altLang="en-US" sz="1400" dirty="0"/>
              <a:t>올림</a:t>
            </a:r>
            <a:r>
              <a:rPr lang="en-US" altLang="ko-KR" sz="1400" dirty="0"/>
              <a:t>)</a:t>
            </a:r>
          </a:p>
          <a:p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 smtClean="0"/>
              <a:t>(</a:t>
            </a:r>
            <a:r>
              <a:rPr lang="en-US" altLang="ko-KR" sz="1400" b="1" dirty="0" err="1" smtClean="0"/>
              <a:t>Math.floor</a:t>
            </a:r>
            <a:r>
              <a:rPr lang="en-US" altLang="ko-KR" sz="1400" b="1" dirty="0" smtClean="0"/>
              <a:t>(a</a:t>
            </a:r>
            <a:r>
              <a:rPr lang="en-US" altLang="ko-KR" sz="1400" b="1" dirty="0"/>
              <a:t>)</a:t>
            </a:r>
            <a:r>
              <a:rPr lang="en-US" altLang="ko-KR" sz="1400" dirty="0"/>
              <a:t>); // floor(</a:t>
            </a:r>
            <a:r>
              <a:rPr lang="ko-KR" altLang="en-US" sz="1400" dirty="0"/>
              <a:t>내림</a:t>
            </a:r>
            <a:r>
              <a:rPr lang="en-US" altLang="ko-KR" sz="1400" dirty="0"/>
              <a:t>)</a:t>
            </a:r>
          </a:p>
          <a:p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 smtClean="0"/>
              <a:t>(</a:t>
            </a:r>
            <a:r>
              <a:rPr lang="en-US" altLang="ko-KR" sz="1400" b="1" dirty="0" err="1" smtClean="0"/>
              <a:t>Math.sqrt</a:t>
            </a:r>
            <a:r>
              <a:rPr lang="en-US" altLang="ko-KR" sz="1400" b="1" dirty="0" smtClean="0"/>
              <a:t>(9</a:t>
            </a:r>
            <a:r>
              <a:rPr lang="en-US" altLang="ko-KR" sz="1400" b="1" dirty="0"/>
              <a:t>)</a:t>
            </a:r>
            <a:r>
              <a:rPr lang="en-US" altLang="ko-KR" sz="1400" dirty="0"/>
              <a:t>); // </a:t>
            </a:r>
            <a:r>
              <a:rPr lang="ko-KR" altLang="en-US" sz="1400" dirty="0"/>
              <a:t>제곱근</a:t>
            </a:r>
          </a:p>
          <a:p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 smtClean="0"/>
              <a:t>(</a:t>
            </a:r>
            <a:r>
              <a:rPr lang="en-US" altLang="ko-KR" sz="1400" b="1" dirty="0" err="1" smtClean="0"/>
              <a:t>Math.exp</a:t>
            </a:r>
            <a:r>
              <a:rPr lang="en-US" altLang="ko-KR" sz="1400" b="1" dirty="0" smtClean="0"/>
              <a:t>(2</a:t>
            </a:r>
            <a:r>
              <a:rPr lang="en-US" altLang="ko-KR" sz="1400" b="1" dirty="0"/>
              <a:t>)</a:t>
            </a:r>
            <a:r>
              <a:rPr lang="en-US" altLang="ko-KR" sz="1400" dirty="0"/>
              <a:t>); // e</a:t>
            </a:r>
            <a:r>
              <a:rPr lang="ko-KR" altLang="en-US" sz="1400" dirty="0"/>
              <a:t>의 </a:t>
            </a:r>
            <a:r>
              <a:rPr lang="en-US" altLang="ko-KR" sz="1400" dirty="0"/>
              <a:t>2</a:t>
            </a:r>
            <a:r>
              <a:rPr lang="ko-KR" altLang="en-US" sz="1400" dirty="0"/>
              <a:t>승</a:t>
            </a:r>
          </a:p>
          <a:p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System.out.println</a:t>
            </a:r>
            <a:r>
              <a:rPr lang="en-US" altLang="ko-KR" sz="1400" dirty="0" smtClean="0"/>
              <a:t>(</a:t>
            </a:r>
            <a:r>
              <a:rPr lang="en-US" altLang="ko-KR" sz="1400" b="1" dirty="0" err="1" smtClean="0"/>
              <a:t>Math.round</a:t>
            </a:r>
            <a:r>
              <a:rPr lang="en-US" altLang="ko-KR" sz="1400" b="1" dirty="0" smtClean="0"/>
              <a:t>(3.14</a:t>
            </a:r>
            <a:r>
              <a:rPr lang="en-US" altLang="ko-KR" sz="1400" b="1" dirty="0"/>
              <a:t>)</a:t>
            </a:r>
            <a:r>
              <a:rPr lang="en-US" altLang="ko-KR" sz="1400" dirty="0"/>
              <a:t>); // </a:t>
            </a:r>
            <a:r>
              <a:rPr lang="ko-KR" altLang="en-US" sz="1400" dirty="0"/>
              <a:t>반올림</a:t>
            </a:r>
          </a:p>
          <a:p>
            <a:endParaRPr lang="en-US" altLang="ko-KR" sz="1400" dirty="0" smtClean="0"/>
          </a:p>
          <a:p>
            <a:r>
              <a:rPr lang="en-US" altLang="ko-KR" sz="1400" dirty="0"/>
              <a:t>	</a:t>
            </a:r>
            <a:r>
              <a:rPr lang="en-US" altLang="ko-KR" sz="1400" dirty="0" smtClean="0"/>
              <a:t>	// </a:t>
            </a:r>
            <a:r>
              <a:rPr lang="en-US" altLang="ko-KR" sz="1400" dirty="0"/>
              <a:t>[1, 45] </a:t>
            </a:r>
            <a:r>
              <a:rPr lang="ko-KR" altLang="en-US" sz="1400" dirty="0"/>
              <a:t>사이의 정수형 </a:t>
            </a:r>
            <a:r>
              <a:rPr lang="ko-KR" altLang="en-US" sz="1400" dirty="0" err="1"/>
              <a:t>난수</a:t>
            </a:r>
            <a:r>
              <a:rPr lang="ko-KR" altLang="en-US" sz="1400" dirty="0"/>
              <a:t> </a:t>
            </a:r>
            <a:r>
              <a:rPr lang="en-US" altLang="ko-KR" sz="1400" dirty="0"/>
              <a:t>5</a:t>
            </a:r>
            <a:r>
              <a:rPr lang="ko-KR" altLang="en-US" sz="1400" dirty="0"/>
              <a:t>개 발생</a:t>
            </a:r>
          </a:p>
          <a:p>
            <a:r>
              <a:rPr lang="en-US" altLang="ko-KR" sz="1400" dirty="0" smtClean="0"/>
              <a:t>		</a:t>
            </a:r>
            <a:r>
              <a:rPr lang="en-US" altLang="ko-KR" sz="1400" dirty="0" err="1" smtClean="0"/>
              <a:t>System.out.print</a:t>
            </a:r>
            <a:r>
              <a:rPr lang="en-US" altLang="ko-KR" sz="1400" dirty="0"/>
              <a:t>("</a:t>
            </a:r>
            <a:r>
              <a:rPr lang="ko-KR" altLang="en-US" sz="1400" dirty="0" err="1"/>
              <a:t>이번주</a:t>
            </a:r>
            <a:r>
              <a:rPr lang="ko-KR" altLang="en-US" sz="1400" dirty="0"/>
              <a:t> 행운의 번호는 </a:t>
            </a:r>
            <a:r>
              <a:rPr lang="en-US" altLang="ko-KR" sz="1400" dirty="0"/>
              <a:t>");</a:t>
            </a:r>
          </a:p>
          <a:p>
            <a:r>
              <a:rPr lang="en-US" altLang="ko-KR" sz="1400" dirty="0" smtClean="0"/>
              <a:t>		for(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</a:t>
            </a:r>
            <a:r>
              <a:rPr lang="en-US" altLang="ko-KR" sz="1400" dirty="0" err="1"/>
              <a:t>i</a:t>
            </a:r>
            <a:r>
              <a:rPr lang="en-US" altLang="ko-KR" sz="1400" dirty="0"/>
              <a:t>=0; </a:t>
            </a:r>
            <a:r>
              <a:rPr lang="en-US" altLang="ko-KR" sz="1400" dirty="0" err="1"/>
              <a:t>i</a:t>
            </a:r>
            <a:r>
              <a:rPr lang="en-US" altLang="ko-KR" sz="1400" dirty="0"/>
              <a:t>&lt;5; </a:t>
            </a:r>
            <a:r>
              <a:rPr lang="en-US" altLang="ko-KR" sz="1400" dirty="0" err="1"/>
              <a:t>i</a:t>
            </a:r>
            <a:r>
              <a:rPr lang="en-US" altLang="ko-KR" sz="1400" dirty="0"/>
              <a:t>++)</a:t>
            </a:r>
          </a:p>
          <a:p>
            <a:r>
              <a:rPr lang="en-US" altLang="ko-KR" sz="1400" dirty="0" smtClean="0"/>
              <a:t>			</a:t>
            </a:r>
            <a:r>
              <a:rPr lang="en-US" altLang="ko-KR" sz="1400" dirty="0" err="1" smtClean="0"/>
              <a:t>System.out.print</a:t>
            </a:r>
            <a:r>
              <a:rPr lang="en-US" altLang="ko-KR" sz="1400" dirty="0"/>
              <a:t>((</a:t>
            </a:r>
            <a:r>
              <a:rPr lang="en-US" altLang="ko-KR" sz="1400" dirty="0" err="1"/>
              <a:t>int</a:t>
            </a:r>
            <a:r>
              <a:rPr lang="en-US" altLang="ko-KR" sz="1400" dirty="0"/>
              <a:t>)(</a:t>
            </a:r>
            <a:r>
              <a:rPr lang="en-US" altLang="ko-KR" sz="1400" b="1" dirty="0" err="1"/>
              <a:t>Math.random</a:t>
            </a:r>
            <a:r>
              <a:rPr lang="en-US" altLang="ko-KR" sz="1400" b="1" dirty="0"/>
              <a:t>()</a:t>
            </a:r>
            <a:r>
              <a:rPr lang="en-US" altLang="ko-KR" sz="1400" dirty="0"/>
              <a:t>*45 + 1) + " "); </a:t>
            </a:r>
            <a:endParaRPr lang="en-US" altLang="ko-KR" sz="1400" dirty="0" smtClean="0"/>
          </a:p>
          <a:p>
            <a:r>
              <a:rPr lang="en-US" altLang="ko-KR" sz="1400" dirty="0" smtClean="0"/>
              <a:t>		}</a:t>
            </a:r>
            <a:endParaRPr lang="en-US" altLang="ko-KR" sz="1400" dirty="0"/>
          </a:p>
          <a:p>
            <a:r>
              <a:rPr lang="en-US" altLang="ko-KR" sz="1400" dirty="0"/>
              <a:t>}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11560" y="1340768"/>
            <a:ext cx="4076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Math 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클래스의 다양한 </a:t>
            </a:r>
            <a:r>
              <a:rPr lang="ko-KR" altLang="en-US" sz="1400" dirty="0" err="1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메소드</a:t>
            </a:r>
            <a:r>
              <a:rPr lang="ko-KR" altLang="en-US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 활용 예를 보여라</a:t>
            </a:r>
            <a:r>
              <a:rPr lang="en-US" altLang="ko-KR" sz="140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rPr>
              <a:t>.</a:t>
            </a:r>
            <a:endParaRPr lang="ko-KR" altLang="en-US" sz="1400" dirty="0">
              <a:solidFill>
                <a:schemeClr val="accent2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4168" y="3686273"/>
            <a:ext cx="2592288" cy="1384995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3.141592653589793</a:t>
            </a:r>
          </a:p>
          <a:p>
            <a:r>
              <a:rPr lang="en-US" altLang="ko-KR" sz="1200" dirty="0"/>
              <a:t>4.0</a:t>
            </a:r>
          </a:p>
          <a:p>
            <a:r>
              <a:rPr lang="en-US" altLang="ko-KR" sz="1200" dirty="0"/>
              <a:t>3.0</a:t>
            </a:r>
          </a:p>
          <a:p>
            <a:r>
              <a:rPr lang="en-US" altLang="ko-KR" sz="1200" dirty="0"/>
              <a:t>3.0</a:t>
            </a:r>
          </a:p>
          <a:p>
            <a:r>
              <a:rPr lang="en-US" altLang="ko-KR" sz="1200" dirty="0"/>
              <a:t>7.38905609893065</a:t>
            </a:r>
          </a:p>
          <a:p>
            <a:r>
              <a:rPr lang="en-US" altLang="ko-KR" sz="1200" dirty="0"/>
              <a:t>3</a:t>
            </a:r>
          </a:p>
          <a:p>
            <a:r>
              <a:rPr lang="ko-KR" altLang="en-US" sz="1200" dirty="0" err="1"/>
              <a:t>이번주</a:t>
            </a:r>
            <a:r>
              <a:rPr lang="ko-KR" altLang="en-US" sz="1200" dirty="0"/>
              <a:t> 행운의 번호는 </a:t>
            </a:r>
            <a:r>
              <a:rPr lang="en-US" altLang="ko-KR" sz="1200" dirty="0"/>
              <a:t>15 31 9 7 5</a:t>
            </a:r>
            <a:endParaRPr lang="ko-KR" altLang="en-US" sz="1200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54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75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Calendar </a:t>
            </a:r>
            <a:r>
              <a:rPr lang="ko-KR" altLang="en-US" dirty="0" smtClean="0"/>
              <a:t>클래스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Calendar </a:t>
            </a:r>
            <a:r>
              <a:rPr lang="ko-KR" altLang="en-US" dirty="0" smtClean="0"/>
              <a:t>클래스의 특징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java.util</a:t>
            </a:r>
            <a:r>
              <a:rPr lang="en-US" altLang="ko-KR" dirty="0" smtClean="0"/>
              <a:t> </a:t>
            </a:r>
            <a:r>
              <a:rPr lang="ko-KR" altLang="en-US" dirty="0" smtClean="0"/>
              <a:t>패키지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시간과 날짜 정보 저장 관리</a:t>
            </a:r>
            <a:endParaRPr lang="en-US" altLang="ko-KR" dirty="0" smtClean="0"/>
          </a:p>
          <a:p>
            <a:pPr lvl="2"/>
            <a:r>
              <a:rPr lang="ko-KR" altLang="en-US" dirty="0"/>
              <a:t>년</a:t>
            </a:r>
            <a:r>
              <a:rPr lang="en-US" altLang="ko-KR" dirty="0"/>
              <a:t>, </a:t>
            </a:r>
            <a:r>
              <a:rPr lang="ko-KR" altLang="en-US" dirty="0"/>
              <a:t>월</a:t>
            </a:r>
            <a:r>
              <a:rPr lang="en-US" altLang="ko-KR" dirty="0"/>
              <a:t>, </a:t>
            </a:r>
            <a:r>
              <a:rPr lang="ko-KR" altLang="en-US" dirty="0"/>
              <a:t>일</a:t>
            </a:r>
            <a:r>
              <a:rPr lang="en-US" altLang="ko-KR" dirty="0"/>
              <a:t>, </a:t>
            </a:r>
            <a:r>
              <a:rPr lang="ko-KR" altLang="en-US" dirty="0"/>
              <a:t>요일</a:t>
            </a:r>
            <a:r>
              <a:rPr lang="en-US" altLang="ko-KR" dirty="0"/>
              <a:t>, </a:t>
            </a:r>
            <a:r>
              <a:rPr lang="ko-KR" altLang="en-US" dirty="0"/>
              <a:t>시간</a:t>
            </a:r>
            <a:r>
              <a:rPr lang="en-US" altLang="ko-KR" dirty="0"/>
              <a:t>, </a:t>
            </a:r>
            <a:r>
              <a:rPr lang="ko-KR" altLang="en-US" dirty="0"/>
              <a:t>분</a:t>
            </a:r>
            <a:r>
              <a:rPr lang="en-US" altLang="ko-KR" dirty="0"/>
              <a:t>, </a:t>
            </a:r>
            <a:r>
              <a:rPr lang="ko-KR" altLang="en-US" dirty="0"/>
              <a:t>초</a:t>
            </a:r>
            <a:r>
              <a:rPr lang="en-US" altLang="ko-KR" dirty="0"/>
              <a:t>, </a:t>
            </a:r>
            <a:r>
              <a:rPr lang="ko-KR" altLang="en-US" dirty="0" err="1"/>
              <a:t>밀리초</a:t>
            </a:r>
            <a:r>
              <a:rPr lang="en-US" altLang="ko-KR" dirty="0"/>
              <a:t>, </a:t>
            </a:r>
            <a:r>
              <a:rPr lang="ko-KR" altLang="en-US" dirty="0"/>
              <a:t>오전 오후 </a:t>
            </a:r>
            <a:r>
              <a:rPr lang="ko-KR" altLang="en-US" dirty="0" smtClean="0"/>
              <a:t>등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Calendar </a:t>
            </a:r>
            <a:r>
              <a:rPr lang="ko-KR" altLang="en-US" dirty="0" smtClean="0"/>
              <a:t>클래스의 각 시간 요소를 설정하기나 알아내기 위한 필드들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55</a:t>
            </a:fld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284984"/>
            <a:ext cx="6480720" cy="197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5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Calendar </a:t>
            </a:r>
            <a:r>
              <a:rPr lang="ko-KR" altLang="en-US" dirty="0" smtClean="0"/>
              <a:t>객체 생성 및 날짜와 시간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3672408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Calendar </a:t>
            </a:r>
            <a:r>
              <a:rPr lang="ko-KR" altLang="en-US" dirty="0" smtClean="0"/>
              <a:t>객체 생성</a:t>
            </a:r>
            <a:r>
              <a:rPr lang="en-US" altLang="ko-KR" dirty="0" smtClean="0"/>
              <a:t>, </a:t>
            </a:r>
          </a:p>
          <a:p>
            <a:pPr lvl="1"/>
            <a:r>
              <a:rPr lang="en-US" altLang="ko-KR" dirty="0" smtClean="0"/>
              <a:t>Calendar now = </a:t>
            </a:r>
            <a:r>
              <a:rPr lang="en-US" altLang="ko-KR" dirty="0" err="1" smtClean="0"/>
              <a:t>Calendar.getInstance</a:t>
            </a:r>
            <a:r>
              <a:rPr lang="en-US" altLang="ko-KR" dirty="0" smtClean="0"/>
              <a:t>();</a:t>
            </a:r>
          </a:p>
          <a:p>
            <a:pPr lvl="2"/>
            <a:r>
              <a:rPr lang="en-US" altLang="ko-KR" dirty="0" smtClean="0"/>
              <a:t>now</a:t>
            </a:r>
            <a:r>
              <a:rPr lang="ko-KR" altLang="en-US" dirty="0"/>
              <a:t>객체는 현재 날짜와 시간 정보를 가지고 </a:t>
            </a:r>
            <a:r>
              <a:rPr lang="ko-KR" altLang="en-US" dirty="0" smtClean="0"/>
              <a:t>생성</a:t>
            </a:r>
            <a:endParaRPr lang="en-US" altLang="ko-KR" dirty="0"/>
          </a:p>
          <a:p>
            <a:pPr lvl="2"/>
            <a:r>
              <a:rPr lang="en-US" altLang="ko-KR" dirty="0" smtClean="0"/>
              <a:t>Calendar</a:t>
            </a:r>
            <a:r>
              <a:rPr lang="ko-KR" altLang="en-US" dirty="0" smtClean="0"/>
              <a:t>는 추상 클래스이므로 </a:t>
            </a:r>
            <a:r>
              <a:rPr lang="en-US" altLang="ko-KR" dirty="0" smtClean="0"/>
              <a:t>new Calendar() </a:t>
            </a:r>
            <a:r>
              <a:rPr lang="ko-KR" altLang="en-US" dirty="0" smtClean="0"/>
              <a:t>하지 않음</a:t>
            </a:r>
            <a:endParaRPr lang="en-US" altLang="ko-KR" dirty="0" smtClean="0"/>
          </a:p>
          <a:p>
            <a:r>
              <a:rPr lang="ko-KR" altLang="en-US" dirty="0" smtClean="0"/>
              <a:t>날짜와 시간 알아내기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날짜와 시간 설정하기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Calendar </a:t>
            </a:r>
            <a:r>
              <a:rPr lang="ko-KR" altLang="en-US" dirty="0" smtClean="0"/>
              <a:t>객체에 저장</a:t>
            </a:r>
            <a:endParaRPr lang="en-US" altLang="ko-KR" dirty="0" smtClean="0"/>
          </a:p>
          <a:p>
            <a:pPr lvl="2"/>
            <a:r>
              <a:rPr lang="en-US" altLang="ko-KR" dirty="0"/>
              <a:t>Calendar </a:t>
            </a:r>
            <a:r>
              <a:rPr lang="ko-KR" altLang="en-US" dirty="0"/>
              <a:t>객체에 날짜와 시간을 </a:t>
            </a:r>
            <a:r>
              <a:rPr lang="ko-KR" altLang="en-US" dirty="0" smtClean="0"/>
              <a:t>저장한다고 컴퓨터의 </a:t>
            </a:r>
            <a:r>
              <a:rPr lang="ko-KR" altLang="en-US" dirty="0"/>
              <a:t>날짜와 시간을 </a:t>
            </a:r>
            <a:r>
              <a:rPr lang="ko-KR" altLang="en-US" dirty="0" smtClean="0"/>
              <a:t>바꾸는 것은 아님</a:t>
            </a:r>
            <a:endParaRPr lang="en-US" altLang="ko-KR" dirty="0"/>
          </a:p>
          <a:p>
            <a:pPr lvl="1"/>
            <a:endParaRPr lang="en-US" altLang="ko-KR" dirty="0" smtClean="0"/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56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2924944"/>
            <a:ext cx="584634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fontAlgn="base" latinLnBrk="0"/>
            <a:r>
              <a:rPr lang="en-US" altLang="ko-KR" sz="1400" dirty="0" err="1"/>
              <a:t>int</a:t>
            </a:r>
            <a:r>
              <a:rPr lang="en-US" altLang="ko-KR" sz="1400" dirty="0"/>
              <a:t> year = </a:t>
            </a:r>
            <a:r>
              <a:rPr lang="en-US" altLang="ko-KR" sz="1400" dirty="0" err="1"/>
              <a:t>now.get</a:t>
            </a:r>
            <a:r>
              <a:rPr lang="en-US" altLang="ko-KR" sz="1400" dirty="0"/>
              <a:t>(</a:t>
            </a:r>
            <a:r>
              <a:rPr lang="en-US" altLang="ko-KR" sz="1400" dirty="0" err="1"/>
              <a:t>Calendar.YEAR</a:t>
            </a:r>
            <a:r>
              <a:rPr lang="en-US" altLang="ko-KR" sz="1400" dirty="0"/>
              <a:t>); </a:t>
            </a:r>
            <a:r>
              <a:rPr lang="en-US" altLang="ko-KR" sz="1400" dirty="0" smtClean="0"/>
              <a:t>	// now</a:t>
            </a:r>
            <a:r>
              <a:rPr lang="ko-KR" altLang="en-US" sz="1400" dirty="0" smtClean="0"/>
              <a:t>에 저장된 년도</a:t>
            </a:r>
            <a:endParaRPr lang="ko-KR" altLang="en-US" sz="1400" dirty="0"/>
          </a:p>
          <a:p>
            <a:pPr fontAlgn="base" latinLnBrk="0"/>
            <a:r>
              <a:rPr lang="en-US" altLang="ko-KR" sz="1400" dirty="0" err="1"/>
              <a:t>int</a:t>
            </a:r>
            <a:r>
              <a:rPr lang="en-US" altLang="ko-KR" sz="1400" dirty="0"/>
              <a:t> month = </a:t>
            </a:r>
            <a:r>
              <a:rPr lang="en-US" altLang="ko-KR" sz="1400" dirty="0" err="1"/>
              <a:t>now.get</a:t>
            </a:r>
            <a:r>
              <a:rPr lang="en-US" altLang="ko-KR" sz="1400" dirty="0"/>
              <a:t>(</a:t>
            </a:r>
            <a:r>
              <a:rPr lang="en-US" altLang="ko-KR" sz="1400" dirty="0" err="1"/>
              <a:t>Calendar.MONTH</a:t>
            </a:r>
            <a:r>
              <a:rPr lang="en-US" altLang="ko-KR" sz="1400" dirty="0"/>
              <a:t>) + 1; // now</a:t>
            </a:r>
            <a:r>
              <a:rPr lang="ko-KR" altLang="en-US" sz="1400" dirty="0"/>
              <a:t>에 저장된 </a:t>
            </a:r>
            <a:r>
              <a:rPr lang="ko-KR" altLang="en-US" sz="1400" dirty="0" smtClean="0"/>
              <a:t>달</a:t>
            </a:r>
            <a:endParaRPr lang="ko-KR" altLang="en-US" sz="1400" dirty="0"/>
          </a:p>
        </p:txBody>
      </p:sp>
      <p:sp>
        <p:nvSpPr>
          <p:cNvPr id="6" name="직사각형 5"/>
          <p:cNvSpPr/>
          <p:nvPr/>
        </p:nvSpPr>
        <p:spPr>
          <a:xfrm>
            <a:off x="1264146" y="4869160"/>
            <a:ext cx="6372200" cy="1600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fontAlgn="base" latinLnBrk="0"/>
            <a:r>
              <a:rPr lang="en-US" altLang="ko-KR" sz="1400" dirty="0" smtClean="0"/>
              <a:t>// </a:t>
            </a:r>
            <a:r>
              <a:rPr lang="ko-KR" altLang="en-US" sz="1400" dirty="0" smtClean="0"/>
              <a:t>이성 친구와 처음으로 데이트한 날짜와 시간 저장</a:t>
            </a:r>
            <a:endParaRPr lang="en-US" altLang="ko-KR" sz="1400" dirty="0" smtClean="0"/>
          </a:p>
          <a:p>
            <a:pPr fontAlgn="base" latinLnBrk="0"/>
            <a:r>
              <a:rPr lang="en-US" altLang="ko-KR" sz="1400" dirty="0" smtClean="0"/>
              <a:t>Calendar </a:t>
            </a:r>
            <a:r>
              <a:rPr lang="en-US" altLang="ko-KR" sz="1400" dirty="0" err="1"/>
              <a:t>firstDate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Calendar.getInstance</a:t>
            </a:r>
            <a:r>
              <a:rPr lang="en-US" altLang="ko-KR" sz="1400" dirty="0" smtClean="0"/>
              <a:t>();</a:t>
            </a:r>
          </a:p>
          <a:p>
            <a:pPr fontAlgn="base" latinLnBrk="0"/>
            <a:endParaRPr lang="en-US" altLang="ko-KR" sz="1400" dirty="0"/>
          </a:p>
          <a:p>
            <a:pPr fontAlgn="base" latinLnBrk="0"/>
            <a:r>
              <a:rPr lang="en-US" altLang="ko-KR" sz="1400" dirty="0" err="1"/>
              <a:t>firstDate.clear</a:t>
            </a:r>
            <a:r>
              <a:rPr lang="en-US" altLang="ko-KR" sz="1400" dirty="0"/>
              <a:t>(); // </a:t>
            </a:r>
            <a:r>
              <a:rPr lang="ko-KR" altLang="en-US" sz="1400" dirty="0"/>
              <a:t>현재 날짜와 시간 정보를 모두 지운다</a:t>
            </a:r>
            <a:r>
              <a:rPr lang="en-US" altLang="ko-KR" sz="1400" dirty="0"/>
              <a:t>.</a:t>
            </a:r>
            <a:endParaRPr lang="ko-KR" altLang="en-US" sz="1400" dirty="0"/>
          </a:p>
          <a:p>
            <a:pPr fontAlgn="base" latinLnBrk="0"/>
            <a:r>
              <a:rPr lang="en-US" altLang="ko-KR" sz="1400" dirty="0" err="1" smtClean="0"/>
              <a:t>firstDate.set</a:t>
            </a:r>
            <a:r>
              <a:rPr lang="en-US" altLang="ko-KR" sz="1400" dirty="0" smtClean="0"/>
              <a:t>(2016, </a:t>
            </a:r>
            <a:r>
              <a:rPr lang="en-US" altLang="ko-KR" sz="1400" dirty="0"/>
              <a:t>11, 25); // </a:t>
            </a:r>
            <a:r>
              <a:rPr lang="en-US" altLang="ko-KR" sz="1400" dirty="0" smtClean="0"/>
              <a:t>2016</a:t>
            </a:r>
            <a:r>
              <a:rPr lang="ko-KR" altLang="en-US" sz="1400" dirty="0" smtClean="0"/>
              <a:t>년 </a:t>
            </a:r>
            <a:r>
              <a:rPr lang="en-US" altLang="ko-KR" sz="1400" dirty="0"/>
              <a:t>12</a:t>
            </a:r>
            <a:r>
              <a:rPr lang="ko-KR" altLang="en-US" sz="1400" dirty="0"/>
              <a:t>월 </a:t>
            </a:r>
            <a:r>
              <a:rPr lang="en-US" altLang="ko-KR" sz="1400" dirty="0"/>
              <a:t>25</a:t>
            </a:r>
            <a:r>
              <a:rPr lang="ko-KR" altLang="en-US" sz="1400" dirty="0"/>
              <a:t>일</a:t>
            </a:r>
            <a:r>
              <a:rPr lang="en-US" altLang="ko-KR" sz="1400" dirty="0"/>
              <a:t>. 12</a:t>
            </a:r>
            <a:r>
              <a:rPr lang="ko-KR" altLang="en-US" sz="1400" dirty="0"/>
              <a:t>월은 </a:t>
            </a:r>
            <a:r>
              <a:rPr lang="en-US" altLang="ko-KR" sz="1400" dirty="0"/>
              <a:t>11</a:t>
            </a:r>
            <a:r>
              <a:rPr lang="ko-KR" altLang="en-US" sz="1400" dirty="0"/>
              <a:t>로 </a:t>
            </a:r>
            <a:r>
              <a:rPr lang="ko-KR" altLang="en-US" sz="1400" dirty="0" smtClean="0"/>
              <a:t>설정</a:t>
            </a:r>
            <a:endParaRPr lang="ko-KR" altLang="en-US" sz="1400" dirty="0"/>
          </a:p>
          <a:p>
            <a:pPr fontAlgn="base" latinLnBrk="0"/>
            <a:r>
              <a:rPr lang="en-US" altLang="ko-KR" sz="1400" dirty="0" err="1"/>
              <a:t>firstDate.set</a:t>
            </a:r>
            <a:r>
              <a:rPr lang="en-US" altLang="ko-KR" sz="1400" dirty="0"/>
              <a:t>(</a:t>
            </a:r>
            <a:r>
              <a:rPr lang="en-US" altLang="ko-KR" sz="1400" dirty="0" err="1"/>
              <a:t>Calendar.HOUR_OF_DAY</a:t>
            </a:r>
            <a:r>
              <a:rPr lang="en-US" altLang="ko-KR" sz="1400" dirty="0"/>
              <a:t>, 20); // </a:t>
            </a:r>
            <a:r>
              <a:rPr lang="ko-KR" altLang="en-US" sz="1400" dirty="0"/>
              <a:t>저녁 </a:t>
            </a:r>
            <a:r>
              <a:rPr lang="en-US" altLang="ko-KR" sz="1400" dirty="0"/>
              <a:t>8</a:t>
            </a:r>
            <a:r>
              <a:rPr lang="ko-KR" altLang="en-US" sz="1400" dirty="0"/>
              <a:t>시로 설정</a:t>
            </a:r>
          </a:p>
          <a:p>
            <a:pPr fontAlgn="base" latinLnBrk="0"/>
            <a:r>
              <a:rPr lang="en-US" altLang="ko-KR" sz="1400" dirty="0" err="1"/>
              <a:t>firstDate.set</a:t>
            </a:r>
            <a:r>
              <a:rPr lang="en-US" altLang="ko-KR" sz="1400" dirty="0"/>
              <a:t>(</a:t>
            </a:r>
            <a:r>
              <a:rPr lang="en-US" altLang="ko-KR" sz="1400" dirty="0" err="1"/>
              <a:t>Calendar.MINUTE</a:t>
            </a:r>
            <a:r>
              <a:rPr lang="en-US" altLang="ko-KR" sz="1400" dirty="0"/>
              <a:t>, 30); // 30</a:t>
            </a:r>
            <a:r>
              <a:rPr lang="ko-KR" altLang="en-US" sz="1400" dirty="0"/>
              <a:t>분으로 설정</a:t>
            </a:r>
          </a:p>
        </p:txBody>
      </p:sp>
    </p:spTree>
    <p:extLst>
      <p:ext uri="{BB962C8B-B14F-4D97-AF65-F5344CB8AC3E}">
        <p14:creationId xmlns:p14="http://schemas.microsoft.com/office/powerpoint/2010/main" val="188316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2400" dirty="0" smtClean="0"/>
              <a:t>예제 </a:t>
            </a:r>
            <a:r>
              <a:rPr lang="en-US" altLang="ko-KR" sz="2400" dirty="0" smtClean="0"/>
              <a:t>6-11 : Calendar</a:t>
            </a:r>
            <a:r>
              <a:rPr lang="ko-KR" altLang="en-US" sz="2400" dirty="0" smtClean="0"/>
              <a:t>를 이용하여 현재 날짜와 시간 알아내기</a:t>
            </a:r>
            <a:r>
              <a:rPr lang="en-US" altLang="ko-KR" sz="2400" dirty="0" smtClean="0"/>
              <a:t>/</a:t>
            </a:r>
            <a:r>
              <a:rPr lang="ko-KR" altLang="en-US" sz="2400" dirty="0" smtClean="0"/>
              <a:t>날짜 시간 설정하기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57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82191" y="1412776"/>
            <a:ext cx="4661073" cy="50167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000" dirty="0"/>
              <a:t>import </a:t>
            </a:r>
            <a:r>
              <a:rPr lang="en-US" altLang="ko-KR" sz="1000" dirty="0" err="1"/>
              <a:t>java.util.Calendar</a:t>
            </a:r>
            <a:r>
              <a:rPr lang="en-US" altLang="ko-KR" sz="1000" dirty="0"/>
              <a:t>;</a:t>
            </a:r>
          </a:p>
          <a:p>
            <a:pPr defTabSz="180000"/>
            <a:r>
              <a:rPr lang="en-US" altLang="ko-KR" sz="1000" dirty="0"/>
              <a:t>public class </a:t>
            </a:r>
            <a:r>
              <a:rPr lang="en-US" altLang="ko-KR" sz="1000" dirty="0" err="1"/>
              <a:t>CalendarEx</a:t>
            </a:r>
            <a:r>
              <a:rPr lang="en-US" altLang="ko-KR" sz="1000" dirty="0"/>
              <a:t> {</a:t>
            </a:r>
          </a:p>
          <a:p>
            <a:pPr defTabSz="180000"/>
            <a:r>
              <a:rPr lang="en-US" altLang="ko-KR" sz="1000" dirty="0"/>
              <a:t>	</a:t>
            </a:r>
            <a:r>
              <a:rPr lang="en-US" altLang="ko-KR" sz="1000" b="1" dirty="0"/>
              <a:t>public static void </a:t>
            </a:r>
            <a:r>
              <a:rPr lang="en-US" altLang="ko-KR" sz="1000" b="1" dirty="0" err="1"/>
              <a:t>printCalendar</a:t>
            </a:r>
            <a:r>
              <a:rPr lang="en-US" altLang="ko-KR" sz="1000" b="1" dirty="0"/>
              <a:t>(String </a:t>
            </a:r>
            <a:r>
              <a:rPr lang="en-US" altLang="ko-KR" sz="1000" b="1" dirty="0" err="1"/>
              <a:t>msg</a:t>
            </a:r>
            <a:r>
              <a:rPr lang="en-US" altLang="ko-KR" sz="1000" b="1" dirty="0"/>
              <a:t>, Calendar </a:t>
            </a:r>
            <a:r>
              <a:rPr lang="en-US" altLang="ko-KR" sz="1000" b="1" dirty="0" err="1"/>
              <a:t>cal</a:t>
            </a:r>
            <a:r>
              <a:rPr lang="en-US" altLang="ko-KR" sz="1000" b="1" dirty="0"/>
              <a:t>) </a:t>
            </a:r>
            <a:r>
              <a:rPr lang="en-US" altLang="ko-KR" sz="1000" dirty="0"/>
              <a:t>{</a:t>
            </a:r>
          </a:p>
          <a:p>
            <a:pPr defTabSz="180000"/>
            <a:r>
              <a:rPr lang="en-US" altLang="ko-KR" sz="1000" dirty="0"/>
              <a:t>	 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year = </a:t>
            </a:r>
            <a:r>
              <a:rPr lang="en-US" altLang="ko-KR" sz="1000" dirty="0" err="1"/>
              <a:t>cal.get</a:t>
            </a:r>
            <a:r>
              <a:rPr lang="en-US" altLang="ko-KR" sz="1000" dirty="0"/>
              <a:t>(</a:t>
            </a:r>
            <a:r>
              <a:rPr lang="en-US" altLang="ko-KR" sz="1000" dirty="0" err="1"/>
              <a:t>Calendar.YEAR</a:t>
            </a:r>
            <a:r>
              <a:rPr lang="en-US" altLang="ko-KR" sz="1000" dirty="0" smtClean="0"/>
              <a:t>);</a:t>
            </a:r>
          </a:p>
          <a:p>
            <a:pPr defTabSz="180000"/>
            <a:endParaRPr lang="en-US" altLang="ko-KR" sz="1000" dirty="0" smtClean="0"/>
          </a:p>
          <a:p>
            <a:pPr defTabSz="180000"/>
            <a:r>
              <a:rPr lang="en-US" altLang="ko-KR" sz="1000" dirty="0" smtClean="0"/>
              <a:t>		// </a:t>
            </a:r>
            <a:r>
              <a:rPr lang="en-US" altLang="ko-KR" sz="1000" dirty="0"/>
              <a:t>get()</a:t>
            </a:r>
            <a:r>
              <a:rPr lang="ko-KR" altLang="en-US" sz="1000" dirty="0"/>
              <a:t>은 </a:t>
            </a:r>
            <a:r>
              <a:rPr lang="en-US" altLang="ko-KR" sz="1000" dirty="0"/>
              <a:t>0~30</a:t>
            </a:r>
            <a:r>
              <a:rPr lang="ko-KR" altLang="en-US" sz="1000" dirty="0"/>
              <a:t>까지의 정수 리턴</a:t>
            </a:r>
            <a:r>
              <a:rPr lang="en-US" altLang="ko-KR" sz="1000" dirty="0"/>
              <a:t>.</a:t>
            </a:r>
          </a:p>
          <a:p>
            <a:pPr defTabSz="180000"/>
            <a:r>
              <a:rPr lang="en-US" altLang="ko-KR" sz="1000" dirty="0"/>
              <a:t>	 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month = </a:t>
            </a:r>
            <a:r>
              <a:rPr lang="en-US" altLang="ko-KR" sz="1000" dirty="0" err="1"/>
              <a:t>cal.get</a:t>
            </a:r>
            <a:r>
              <a:rPr lang="en-US" altLang="ko-KR" sz="1000" dirty="0"/>
              <a:t>(</a:t>
            </a:r>
            <a:r>
              <a:rPr lang="en-US" altLang="ko-KR" sz="1000" dirty="0" err="1"/>
              <a:t>Calendar.MONTH</a:t>
            </a:r>
            <a:r>
              <a:rPr lang="en-US" altLang="ko-KR" sz="1000" dirty="0"/>
              <a:t>) + 1</a:t>
            </a:r>
            <a:r>
              <a:rPr lang="en-US" altLang="ko-KR" sz="1000" dirty="0" smtClean="0"/>
              <a:t>;</a:t>
            </a:r>
          </a:p>
          <a:p>
            <a:pPr defTabSz="180000"/>
            <a:r>
              <a:rPr lang="en-US" altLang="ko-KR" sz="1000" dirty="0" smtClean="0"/>
              <a:t> </a:t>
            </a:r>
            <a:r>
              <a:rPr lang="en-US" altLang="ko-KR" sz="1000" dirty="0"/>
              <a:t>	 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day = </a:t>
            </a:r>
            <a:r>
              <a:rPr lang="en-US" altLang="ko-KR" sz="1000" dirty="0" err="1"/>
              <a:t>cal.get</a:t>
            </a:r>
            <a:r>
              <a:rPr lang="en-US" altLang="ko-KR" sz="1000" dirty="0"/>
              <a:t>(</a:t>
            </a:r>
            <a:r>
              <a:rPr lang="en-US" altLang="ko-KR" sz="1000" dirty="0" err="1"/>
              <a:t>Calendar.DAY_OF_MONTH</a:t>
            </a:r>
            <a:r>
              <a:rPr lang="en-US" altLang="ko-KR" sz="1000" dirty="0"/>
              <a:t>);</a:t>
            </a:r>
          </a:p>
          <a:p>
            <a:pPr defTabSz="180000"/>
            <a:r>
              <a:rPr lang="en-US" altLang="ko-KR" sz="1000" dirty="0"/>
              <a:t>	 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dayOfWeek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cal.get</a:t>
            </a:r>
            <a:r>
              <a:rPr lang="en-US" altLang="ko-KR" sz="1000" dirty="0"/>
              <a:t>(</a:t>
            </a:r>
            <a:r>
              <a:rPr lang="en-US" altLang="ko-KR" sz="1000" dirty="0" err="1"/>
              <a:t>Calendar.DAY_OF_WEEK</a:t>
            </a:r>
            <a:r>
              <a:rPr lang="en-US" altLang="ko-KR" sz="1000" dirty="0"/>
              <a:t>);</a:t>
            </a:r>
          </a:p>
          <a:p>
            <a:pPr defTabSz="180000"/>
            <a:r>
              <a:rPr lang="en-US" altLang="ko-KR" sz="1000" dirty="0"/>
              <a:t>	 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hour = </a:t>
            </a:r>
            <a:r>
              <a:rPr lang="en-US" altLang="ko-KR" sz="1000" dirty="0" err="1"/>
              <a:t>cal.get</a:t>
            </a:r>
            <a:r>
              <a:rPr lang="en-US" altLang="ko-KR" sz="1000" dirty="0"/>
              <a:t>(</a:t>
            </a:r>
            <a:r>
              <a:rPr lang="en-US" altLang="ko-KR" sz="1000" dirty="0" err="1"/>
              <a:t>Calendar.HOUR</a:t>
            </a:r>
            <a:r>
              <a:rPr lang="en-US" altLang="ko-KR" sz="1000" dirty="0"/>
              <a:t>);	    </a:t>
            </a:r>
          </a:p>
          <a:p>
            <a:pPr defTabSz="180000"/>
            <a:r>
              <a:rPr lang="en-US" altLang="ko-KR" sz="1000" dirty="0"/>
              <a:t>	 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hourOfDay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cal.get</a:t>
            </a:r>
            <a:r>
              <a:rPr lang="en-US" altLang="ko-KR" sz="1000" dirty="0"/>
              <a:t>(</a:t>
            </a:r>
            <a:r>
              <a:rPr lang="en-US" altLang="ko-KR" sz="1000" dirty="0" err="1"/>
              <a:t>Calendar.HOUR_OF_DAY</a:t>
            </a:r>
            <a:r>
              <a:rPr lang="en-US" altLang="ko-KR" sz="1000" dirty="0"/>
              <a:t>);</a:t>
            </a:r>
          </a:p>
          <a:p>
            <a:pPr defTabSz="180000"/>
            <a:r>
              <a:rPr lang="en-US" altLang="ko-KR" sz="1000" dirty="0"/>
              <a:t>	 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</a:t>
            </a:r>
            <a:r>
              <a:rPr lang="en-US" altLang="ko-KR" sz="1000" dirty="0" err="1"/>
              <a:t>ampm</a:t>
            </a:r>
            <a:r>
              <a:rPr lang="en-US" altLang="ko-KR" sz="1000" dirty="0"/>
              <a:t> = </a:t>
            </a:r>
            <a:r>
              <a:rPr lang="en-US" altLang="ko-KR" sz="1000" dirty="0" err="1"/>
              <a:t>cal.get</a:t>
            </a:r>
            <a:r>
              <a:rPr lang="en-US" altLang="ko-KR" sz="1000" dirty="0"/>
              <a:t>(</a:t>
            </a:r>
            <a:r>
              <a:rPr lang="en-US" altLang="ko-KR" sz="1000" dirty="0" err="1"/>
              <a:t>Calendar.AM_PM</a:t>
            </a:r>
            <a:r>
              <a:rPr lang="en-US" altLang="ko-KR" sz="1000" dirty="0"/>
              <a:t>);</a:t>
            </a:r>
          </a:p>
          <a:p>
            <a:pPr defTabSz="180000"/>
            <a:r>
              <a:rPr lang="en-US" altLang="ko-KR" sz="1000" dirty="0"/>
              <a:t>	 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minute = </a:t>
            </a:r>
            <a:r>
              <a:rPr lang="en-US" altLang="ko-KR" sz="1000" dirty="0" err="1"/>
              <a:t>cal.get</a:t>
            </a:r>
            <a:r>
              <a:rPr lang="en-US" altLang="ko-KR" sz="1000" dirty="0"/>
              <a:t>(</a:t>
            </a:r>
            <a:r>
              <a:rPr lang="en-US" altLang="ko-KR" sz="1000" dirty="0" err="1"/>
              <a:t>Calendar.MINUTE</a:t>
            </a:r>
            <a:r>
              <a:rPr lang="en-US" altLang="ko-KR" sz="1000" dirty="0"/>
              <a:t>);	    </a:t>
            </a:r>
          </a:p>
          <a:p>
            <a:pPr defTabSz="180000"/>
            <a:r>
              <a:rPr lang="en-US" altLang="ko-KR" sz="1000" dirty="0"/>
              <a:t>	 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second = </a:t>
            </a:r>
            <a:r>
              <a:rPr lang="en-US" altLang="ko-KR" sz="1000" dirty="0" err="1"/>
              <a:t>cal.get</a:t>
            </a:r>
            <a:r>
              <a:rPr lang="en-US" altLang="ko-KR" sz="1000" dirty="0"/>
              <a:t>(</a:t>
            </a:r>
            <a:r>
              <a:rPr lang="en-US" altLang="ko-KR" sz="1000" dirty="0" err="1"/>
              <a:t>Calendar.SECOND</a:t>
            </a:r>
            <a:r>
              <a:rPr lang="en-US" altLang="ko-KR" sz="1000" dirty="0"/>
              <a:t>);</a:t>
            </a:r>
          </a:p>
          <a:p>
            <a:pPr defTabSz="180000"/>
            <a:r>
              <a:rPr lang="en-US" altLang="ko-KR" sz="1000" dirty="0"/>
              <a:t>	    </a:t>
            </a:r>
            <a:r>
              <a:rPr lang="en-US" altLang="ko-KR" sz="1000" dirty="0" err="1"/>
              <a:t>int</a:t>
            </a:r>
            <a:r>
              <a:rPr lang="en-US" altLang="ko-KR" sz="1000" dirty="0"/>
              <a:t> millisecond = </a:t>
            </a:r>
            <a:r>
              <a:rPr lang="en-US" altLang="ko-KR" sz="1000" dirty="0" err="1"/>
              <a:t>cal.get</a:t>
            </a:r>
            <a:r>
              <a:rPr lang="en-US" altLang="ko-KR" sz="1000" dirty="0"/>
              <a:t>(</a:t>
            </a:r>
            <a:r>
              <a:rPr lang="en-US" altLang="ko-KR" sz="1000" dirty="0" err="1"/>
              <a:t>Calendar.MILLISECOND</a:t>
            </a:r>
            <a:r>
              <a:rPr lang="en-US" altLang="ko-KR" sz="1000" dirty="0"/>
              <a:t>);</a:t>
            </a:r>
          </a:p>
          <a:p>
            <a:pPr defTabSz="180000"/>
            <a:r>
              <a:rPr lang="en-US" altLang="ko-KR" sz="1000" dirty="0"/>
              <a:t>	    </a:t>
            </a:r>
          </a:p>
          <a:p>
            <a:pPr defTabSz="180000"/>
            <a:r>
              <a:rPr lang="en-US" altLang="ko-KR" sz="1000" dirty="0"/>
              <a:t>	    </a:t>
            </a:r>
            <a:r>
              <a:rPr lang="en-US" altLang="ko-KR" sz="1000" dirty="0" err="1"/>
              <a:t>System.out.print</a:t>
            </a:r>
            <a:r>
              <a:rPr lang="en-US" altLang="ko-KR" sz="1000" dirty="0"/>
              <a:t>(</a:t>
            </a:r>
            <a:r>
              <a:rPr lang="en-US" altLang="ko-KR" sz="1000" dirty="0" err="1"/>
              <a:t>msg</a:t>
            </a:r>
            <a:r>
              <a:rPr lang="en-US" altLang="ko-KR" sz="1000" dirty="0"/>
              <a:t> + year + "/" + month + "/" + day + "/");</a:t>
            </a:r>
          </a:p>
          <a:p>
            <a:pPr defTabSz="180000"/>
            <a:r>
              <a:rPr lang="en-US" altLang="ko-KR" sz="1000" dirty="0"/>
              <a:t>	    switch(</a:t>
            </a:r>
            <a:r>
              <a:rPr lang="en-US" altLang="ko-KR" sz="1000" dirty="0" err="1"/>
              <a:t>dayOfWeek</a:t>
            </a:r>
            <a:r>
              <a:rPr lang="en-US" altLang="ko-KR" sz="1000" dirty="0"/>
              <a:t>) {</a:t>
            </a:r>
          </a:p>
          <a:p>
            <a:pPr defTabSz="180000"/>
            <a:r>
              <a:rPr lang="en-US" altLang="ko-KR" sz="1000" dirty="0"/>
              <a:t>		    case </a:t>
            </a:r>
            <a:r>
              <a:rPr lang="en-US" altLang="ko-KR" sz="1000" dirty="0" err="1"/>
              <a:t>Calendar.SUNDAY</a:t>
            </a:r>
            <a:r>
              <a:rPr lang="en-US" altLang="ko-KR" sz="1000" dirty="0"/>
              <a:t> : </a:t>
            </a:r>
            <a:r>
              <a:rPr lang="en-US" altLang="ko-KR" sz="1000" dirty="0" err="1"/>
              <a:t>System.out.print</a:t>
            </a:r>
            <a:r>
              <a:rPr lang="en-US" altLang="ko-KR" sz="1000" dirty="0"/>
              <a:t>("</a:t>
            </a:r>
            <a:r>
              <a:rPr lang="ko-KR" altLang="en-US" sz="1000" dirty="0"/>
              <a:t>일요일</a:t>
            </a:r>
            <a:r>
              <a:rPr lang="en-US" altLang="ko-KR" sz="1000" dirty="0"/>
              <a:t>"); break;	    </a:t>
            </a:r>
          </a:p>
          <a:p>
            <a:pPr defTabSz="180000"/>
            <a:r>
              <a:rPr lang="en-US" altLang="ko-KR" sz="1000" dirty="0"/>
              <a:t>		    case </a:t>
            </a:r>
            <a:r>
              <a:rPr lang="en-US" altLang="ko-KR" sz="1000" dirty="0" err="1"/>
              <a:t>Calendar.MONDAY</a:t>
            </a:r>
            <a:r>
              <a:rPr lang="en-US" altLang="ko-KR" sz="1000" dirty="0"/>
              <a:t> : </a:t>
            </a:r>
            <a:r>
              <a:rPr lang="en-US" altLang="ko-KR" sz="1000" dirty="0" err="1"/>
              <a:t>System.out.print</a:t>
            </a:r>
            <a:r>
              <a:rPr lang="en-US" altLang="ko-KR" sz="1000" dirty="0"/>
              <a:t>("</a:t>
            </a:r>
            <a:r>
              <a:rPr lang="ko-KR" altLang="en-US" sz="1000" dirty="0"/>
              <a:t>월요일</a:t>
            </a:r>
            <a:r>
              <a:rPr lang="en-US" altLang="ko-KR" sz="1000" dirty="0"/>
              <a:t>"); break; </a:t>
            </a:r>
          </a:p>
          <a:p>
            <a:pPr defTabSz="180000"/>
            <a:r>
              <a:rPr lang="en-US" altLang="ko-KR" sz="1000" dirty="0"/>
              <a:t>		    case </a:t>
            </a:r>
            <a:r>
              <a:rPr lang="en-US" altLang="ko-KR" sz="1000" dirty="0" err="1"/>
              <a:t>Calendar.TUESDAY</a:t>
            </a:r>
            <a:r>
              <a:rPr lang="en-US" altLang="ko-KR" sz="1000" dirty="0"/>
              <a:t> : </a:t>
            </a:r>
            <a:r>
              <a:rPr lang="en-US" altLang="ko-KR" sz="1000" dirty="0" err="1"/>
              <a:t>System.out.print</a:t>
            </a:r>
            <a:r>
              <a:rPr lang="en-US" altLang="ko-KR" sz="1000" dirty="0"/>
              <a:t>("</a:t>
            </a:r>
            <a:r>
              <a:rPr lang="ko-KR" altLang="en-US" sz="1000" dirty="0"/>
              <a:t>화요일</a:t>
            </a:r>
            <a:r>
              <a:rPr lang="en-US" altLang="ko-KR" sz="1000" dirty="0"/>
              <a:t>"); break;</a:t>
            </a:r>
          </a:p>
          <a:p>
            <a:pPr defTabSz="180000"/>
            <a:r>
              <a:rPr lang="en-US" altLang="ko-KR" sz="1000" dirty="0"/>
              <a:t>		    case </a:t>
            </a:r>
            <a:r>
              <a:rPr lang="en-US" altLang="ko-KR" sz="1000" dirty="0" err="1"/>
              <a:t>Calendar.WEDNESDAY</a:t>
            </a:r>
            <a:r>
              <a:rPr lang="en-US" altLang="ko-KR" sz="1000" dirty="0"/>
              <a:t> : </a:t>
            </a:r>
            <a:r>
              <a:rPr lang="en-US" altLang="ko-KR" sz="1000" dirty="0" err="1"/>
              <a:t>System.out.print</a:t>
            </a:r>
            <a:r>
              <a:rPr lang="en-US" altLang="ko-KR" sz="1000" dirty="0"/>
              <a:t>("</a:t>
            </a:r>
            <a:r>
              <a:rPr lang="ko-KR" altLang="en-US" sz="1000" dirty="0"/>
              <a:t>수요일</a:t>
            </a:r>
            <a:r>
              <a:rPr lang="en-US" altLang="ko-KR" sz="1000" dirty="0"/>
              <a:t>"); break;</a:t>
            </a:r>
          </a:p>
          <a:p>
            <a:pPr defTabSz="180000"/>
            <a:r>
              <a:rPr lang="en-US" altLang="ko-KR" sz="1000" dirty="0"/>
              <a:t>		    case </a:t>
            </a:r>
            <a:r>
              <a:rPr lang="en-US" altLang="ko-KR" sz="1000" dirty="0" err="1"/>
              <a:t>Calendar.THURSDAY</a:t>
            </a:r>
            <a:r>
              <a:rPr lang="en-US" altLang="ko-KR" sz="1000" dirty="0"/>
              <a:t> : </a:t>
            </a:r>
            <a:r>
              <a:rPr lang="en-US" altLang="ko-KR" sz="1000" dirty="0" err="1"/>
              <a:t>System.out.print</a:t>
            </a:r>
            <a:r>
              <a:rPr lang="en-US" altLang="ko-KR" sz="1000" dirty="0"/>
              <a:t>("</a:t>
            </a:r>
            <a:r>
              <a:rPr lang="ko-KR" altLang="en-US" sz="1000" dirty="0"/>
              <a:t>목요일</a:t>
            </a:r>
            <a:r>
              <a:rPr lang="en-US" altLang="ko-KR" sz="1000" dirty="0"/>
              <a:t>"); break;</a:t>
            </a:r>
          </a:p>
          <a:p>
            <a:pPr defTabSz="180000"/>
            <a:r>
              <a:rPr lang="en-US" altLang="ko-KR" sz="1000" dirty="0"/>
              <a:t>		    case </a:t>
            </a:r>
            <a:r>
              <a:rPr lang="en-US" altLang="ko-KR" sz="1000" dirty="0" err="1"/>
              <a:t>Calendar.FRIDAY</a:t>
            </a:r>
            <a:r>
              <a:rPr lang="en-US" altLang="ko-KR" sz="1000" dirty="0"/>
              <a:t>: </a:t>
            </a:r>
            <a:r>
              <a:rPr lang="en-US" altLang="ko-KR" sz="1000" dirty="0" err="1"/>
              <a:t>System.out.print</a:t>
            </a:r>
            <a:r>
              <a:rPr lang="en-US" altLang="ko-KR" sz="1000" dirty="0"/>
              <a:t>("</a:t>
            </a:r>
            <a:r>
              <a:rPr lang="ko-KR" altLang="en-US" sz="1000" dirty="0"/>
              <a:t>금요일</a:t>
            </a:r>
            <a:r>
              <a:rPr lang="en-US" altLang="ko-KR" sz="1000" dirty="0"/>
              <a:t>"); break;</a:t>
            </a:r>
          </a:p>
          <a:p>
            <a:pPr defTabSz="180000"/>
            <a:r>
              <a:rPr lang="en-US" altLang="ko-KR" sz="1000" dirty="0"/>
              <a:t>		    case </a:t>
            </a:r>
            <a:r>
              <a:rPr lang="en-US" altLang="ko-KR" sz="1000" dirty="0" err="1"/>
              <a:t>Calendar.SATURDAY</a:t>
            </a:r>
            <a:r>
              <a:rPr lang="en-US" altLang="ko-KR" sz="1000" dirty="0"/>
              <a:t> : </a:t>
            </a:r>
            <a:r>
              <a:rPr lang="en-US" altLang="ko-KR" sz="1000" dirty="0" err="1"/>
              <a:t>System.out.print</a:t>
            </a:r>
            <a:r>
              <a:rPr lang="en-US" altLang="ko-KR" sz="1000" dirty="0"/>
              <a:t>("</a:t>
            </a:r>
            <a:r>
              <a:rPr lang="ko-KR" altLang="en-US" sz="1000" dirty="0"/>
              <a:t>토요일</a:t>
            </a:r>
            <a:r>
              <a:rPr lang="en-US" altLang="ko-KR" sz="1000" dirty="0"/>
              <a:t>"); break;	    </a:t>
            </a:r>
          </a:p>
          <a:p>
            <a:pPr defTabSz="180000"/>
            <a:r>
              <a:rPr lang="en-US" altLang="ko-KR" sz="1000" dirty="0"/>
              <a:t>	    }</a:t>
            </a:r>
          </a:p>
          <a:p>
            <a:pPr defTabSz="180000"/>
            <a:r>
              <a:rPr lang="en-US" altLang="ko-KR" sz="1000" dirty="0"/>
              <a:t>	    </a:t>
            </a:r>
            <a:r>
              <a:rPr lang="en-US" altLang="ko-KR" sz="1000" dirty="0" err="1"/>
              <a:t>System.out.print</a:t>
            </a:r>
            <a:r>
              <a:rPr lang="en-US" altLang="ko-KR" sz="1000" dirty="0"/>
              <a:t>("(" + </a:t>
            </a:r>
            <a:r>
              <a:rPr lang="en-US" altLang="ko-KR" sz="1000" dirty="0" err="1"/>
              <a:t>hourOfDay</a:t>
            </a:r>
            <a:r>
              <a:rPr lang="en-US" altLang="ko-KR" sz="1000" dirty="0"/>
              <a:t> + "</a:t>
            </a:r>
            <a:r>
              <a:rPr lang="ko-KR" altLang="en-US" sz="1000" dirty="0"/>
              <a:t>시</a:t>
            </a:r>
            <a:r>
              <a:rPr lang="en-US" altLang="ko-KR" sz="1000" dirty="0"/>
              <a:t>)");</a:t>
            </a:r>
          </a:p>
          <a:p>
            <a:pPr defTabSz="180000"/>
            <a:r>
              <a:rPr lang="en-US" altLang="ko-KR" sz="1000" dirty="0"/>
              <a:t>	    if(</a:t>
            </a:r>
            <a:r>
              <a:rPr lang="en-US" altLang="ko-KR" sz="1000" dirty="0" err="1"/>
              <a:t>ampm</a:t>
            </a:r>
            <a:r>
              <a:rPr lang="en-US" altLang="ko-KR" sz="1000" dirty="0"/>
              <a:t> == Calendar.AM) </a:t>
            </a:r>
            <a:r>
              <a:rPr lang="en-US" altLang="ko-KR" sz="1000" dirty="0" err="1"/>
              <a:t>System.out.print</a:t>
            </a:r>
            <a:r>
              <a:rPr lang="en-US" altLang="ko-KR" sz="1000" dirty="0"/>
              <a:t>("</a:t>
            </a:r>
            <a:r>
              <a:rPr lang="ko-KR" altLang="en-US" sz="1000" dirty="0"/>
              <a:t>오전</a:t>
            </a:r>
            <a:r>
              <a:rPr lang="en-US" altLang="ko-KR" sz="1000" dirty="0"/>
              <a:t>");</a:t>
            </a:r>
          </a:p>
          <a:p>
            <a:pPr defTabSz="180000"/>
            <a:r>
              <a:rPr lang="en-US" altLang="ko-KR" sz="1000" dirty="0"/>
              <a:t>	    else </a:t>
            </a:r>
            <a:r>
              <a:rPr lang="en-US" altLang="ko-KR" sz="1000" dirty="0" err="1"/>
              <a:t>System.out.print</a:t>
            </a:r>
            <a:r>
              <a:rPr lang="en-US" altLang="ko-KR" sz="1000" dirty="0"/>
              <a:t>("</a:t>
            </a:r>
            <a:r>
              <a:rPr lang="ko-KR" altLang="en-US" sz="1000" dirty="0"/>
              <a:t>오후</a:t>
            </a:r>
            <a:r>
              <a:rPr lang="en-US" altLang="ko-KR" sz="1000" dirty="0"/>
              <a:t>");	    	</a:t>
            </a:r>
          </a:p>
          <a:p>
            <a:pPr defTabSz="180000"/>
            <a:r>
              <a:rPr lang="en-US" altLang="ko-KR" sz="1000" dirty="0"/>
              <a:t>	    </a:t>
            </a:r>
            <a:r>
              <a:rPr lang="en-US" altLang="ko-KR" sz="1000" dirty="0" err="1"/>
              <a:t>System.out.println</a:t>
            </a:r>
            <a:r>
              <a:rPr lang="en-US" altLang="ko-KR" sz="1000" dirty="0"/>
              <a:t>(hour + "</a:t>
            </a:r>
            <a:r>
              <a:rPr lang="ko-KR" altLang="en-US" sz="1000" dirty="0"/>
              <a:t>시 </a:t>
            </a:r>
            <a:r>
              <a:rPr lang="en-US" altLang="ko-KR" sz="1000" dirty="0"/>
              <a:t>" + minute + "</a:t>
            </a:r>
            <a:r>
              <a:rPr lang="ko-KR" altLang="en-US" sz="1000" dirty="0"/>
              <a:t>분 </a:t>
            </a:r>
            <a:r>
              <a:rPr lang="en-US" altLang="ko-KR" sz="1000" dirty="0"/>
              <a:t>" + second + "</a:t>
            </a:r>
            <a:r>
              <a:rPr lang="ko-KR" altLang="en-US" sz="1000" dirty="0"/>
              <a:t>초 </a:t>
            </a:r>
            <a:r>
              <a:rPr lang="en-US" altLang="ko-KR" sz="1000" dirty="0" smtClean="0"/>
              <a:t>“</a:t>
            </a:r>
          </a:p>
          <a:p>
            <a:pPr defTabSz="180000"/>
            <a:r>
              <a:rPr lang="en-US" altLang="ko-KR" sz="1000" dirty="0"/>
              <a:t>	</a:t>
            </a:r>
            <a:r>
              <a:rPr lang="en-US" altLang="ko-KR" sz="1000" dirty="0" smtClean="0"/>
              <a:t>		 </a:t>
            </a:r>
            <a:r>
              <a:rPr lang="en-US" altLang="ko-KR" sz="1000" dirty="0"/>
              <a:t>+ millisecond +"</a:t>
            </a:r>
            <a:r>
              <a:rPr lang="ko-KR" altLang="en-US" sz="1000" dirty="0" err="1"/>
              <a:t>밀리초</a:t>
            </a:r>
            <a:r>
              <a:rPr lang="en-US" altLang="ko-KR" sz="1000" dirty="0" smtClean="0"/>
              <a:t>");</a:t>
            </a:r>
          </a:p>
          <a:p>
            <a:pPr defTabSz="180000"/>
            <a:r>
              <a:rPr lang="en-US" altLang="ko-KR" sz="1000" dirty="0"/>
              <a:t>	</a:t>
            </a:r>
            <a:r>
              <a:rPr lang="en-US" altLang="ko-KR" sz="1000" dirty="0" smtClean="0"/>
              <a:t>}</a:t>
            </a:r>
            <a:endParaRPr lang="en-US" altLang="ko-KR" sz="1000" dirty="0"/>
          </a:p>
        </p:txBody>
      </p:sp>
      <p:sp>
        <p:nvSpPr>
          <p:cNvPr id="6" name="직사각형 5"/>
          <p:cNvSpPr/>
          <p:nvPr/>
        </p:nvSpPr>
        <p:spPr>
          <a:xfrm>
            <a:off x="4499992" y="1720165"/>
            <a:ext cx="4320480" cy="20928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000" dirty="0"/>
              <a:t>public static void main(String[] </a:t>
            </a:r>
            <a:r>
              <a:rPr lang="en-US" altLang="ko-KR" sz="1000" dirty="0" err="1"/>
              <a:t>args</a:t>
            </a:r>
            <a:r>
              <a:rPr lang="en-US" altLang="ko-KR" sz="1000" dirty="0"/>
              <a:t>) {</a:t>
            </a:r>
          </a:p>
          <a:p>
            <a:pPr defTabSz="180000"/>
            <a:r>
              <a:rPr lang="en-US" altLang="ko-KR" sz="1000" dirty="0"/>
              <a:t>	    </a:t>
            </a:r>
            <a:r>
              <a:rPr lang="en-US" altLang="ko-KR" sz="1000" b="1" dirty="0"/>
              <a:t>Calendar now = </a:t>
            </a:r>
            <a:r>
              <a:rPr lang="en-US" altLang="ko-KR" sz="1000" b="1" dirty="0" err="1"/>
              <a:t>Calendar.getInstance</a:t>
            </a:r>
            <a:r>
              <a:rPr lang="en-US" altLang="ko-KR" sz="1000" b="1" dirty="0"/>
              <a:t>();</a:t>
            </a:r>
          </a:p>
          <a:p>
            <a:pPr defTabSz="180000"/>
            <a:r>
              <a:rPr lang="en-US" altLang="ko-KR" sz="1000" dirty="0"/>
              <a:t>	    </a:t>
            </a:r>
            <a:r>
              <a:rPr lang="en-US" altLang="ko-KR" sz="1000" dirty="0" err="1"/>
              <a:t>printCalendar</a:t>
            </a:r>
            <a:r>
              <a:rPr lang="en-US" altLang="ko-KR" sz="1000" dirty="0"/>
              <a:t>("</a:t>
            </a:r>
            <a:r>
              <a:rPr lang="ko-KR" altLang="en-US" sz="1000" dirty="0"/>
              <a:t>현재 </a:t>
            </a:r>
            <a:r>
              <a:rPr lang="en-US" altLang="ko-KR" sz="1000" dirty="0"/>
              <a:t>", now);</a:t>
            </a:r>
          </a:p>
          <a:p>
            <a:pPr defTabSz="180000"/>
            <a:r>
              <a:rPr lang="en-US" altLang="ko-KR" sz="1000" dirty="0"/>
              <a:t> </a:t>
            </a:r>
          </a:p>
          <a:p>
            <a:pPr defTabSz="180000"/>
            <a:r>
              <a:rPr lang="en-US" altLang="ko-KR" sz="1000" dirty="0"/>
              <a:t>	</a:t>
            </a:r>
            <a:r>
              <a:rPr lang="en-US" altLang="ko-KR" sz="1000" b="1" dirty="0"/>
              <a:t>    Calendar </a:t>
            </a:r>
            <a:r>
              <a:rPr lang="en-US" altLang="ko-KR" sz="1000" b="1" dirty="0" err="1"/>
              <a:t>firstDate</a:t>
            </a:r>
            <a:r>
              <a:rPr lang="en-US" altLang="ko-KR" sz="1000" b="1" dirty="0"/>
              <a:t> = </a:t>
            </a:r>
            <a:r>
              <a:rPr lang="en-US" altLang="ko-KR" sz="1000" b="1" dirty="0" err="1"/>
              <a:t>Calendar.getInstance</a:t>
            </a:r>
            <a:r>
              <a:rPr lang="en-US" altLang="ko-KR" sz="1000" b="1" dirty="0"/>
              <a:t>();</a:t>
            </a:r>
          </a:p>
          <a:p>
            <a:pPr defTabSz="180000"/>
            <a:r>
              <a:rPr lang="en-US" altLang="ko-KR" sz="1000" dirty="0"/>
              <a:t>	    </a:t>
            </a:r>
            <a:r>
              <a:rPr lang="en-US" altLang="ko-KR" sz="1000" dirty="0" err="1"/>
              <a:t>firstDate.clear</a:t>
            </a:r>
            <a:r>
              <a:rPr lang="en-US" altLang="ko-KR" sz="1000" dirty="0" smtClean="0"/>
              <a:t>();</a:t>
            </a:r>
          </a:p>
          <a:p>
            <a:pPr defTabSz="180000"/>
            <a:r>
              <a:rPr lang="en-US" altLang="ko-KR" sz="1000" dirty="0" smtClean="0"/>
              <a:t>		// 2016</a:t>
            </a:r>
            <a:r>
              <a:rPr lang="ko-KR" altLang="en-US" sz="1000" dirty="0" smtClean="0"/>
              <a:t>년 </a:t>
            </a:r>
            <a:r>
              <a:rPr lang="en-US" altLang="ko-KR" sz="1000" dirty="0"/>
              <a:t>12</a:t>
            </a:r>
            <a:r>
              <a:rPr lang="ko-KR" altLang="en-US" sz="1000" dirty="0"/>
              <a:t>월 </a:t>
            </a:r>
            <a:r>
              <a:rPr lang="en-US" altLang="ko-KR" sz="1000" dirty="0"/>
              <a:t>25</a:t>
            </a:r>
            <a:r>
              <a:rPr lang="ko-KR" altLang="en-US" sz="1000" dirty="0"/>
              <a:t>일</a:t>
            </a:r>
            <a:r>
              <a:rPr lang="en-US" altLang="ko-KR" sz="1000" dirty="0"/>
              <a:t>. 12</a:t>
            </a:r>
            <a:r>
              <a:rPr lang="ko-KR" altLang="en-US" sz="1000" dirty="0"/>
              <a:t>월을 표현하기 위해 </a:t>
            </a:r>
            <a:r>
              <a:rPr lang="en-US" altLang="ko-KR" sz="1000" dirty="0"/>
              <a:t>month</a:t>
            </a:r>
            <a:r>
              <a:rPr lang="ko-KR" altLang="en-US" sz="1000" dirty="0"/>
              <a:t>에 </a:t>
            </a:r>
            <a:r>
              <a:rPr lang="en-US" altLang="ko-KR" sz="1000" dirty="0"/>
              <a:t>11</a:t>
            </a:r>
            <a:r>
              <a:rPr lang="ko-KR" altLang="en-US" sz="1000" dirty="0"/>
              <a:t>로 설정</a:t>
            </a:r>
            <a:endParaRPr lang="en-US" altLang="ko-KR" sz="1000" dirty="0"/>
          </a:p>
          <a:p>
            <a:pPr defTabSz="180000"/>
            <a:r>
              <a:rPr lang="en-US" altLang="ko-KR" sz="1000" dirty="0"/>
              <a:t>	    </a:t>
            </a:r>
            <a:r>
              <a:rPr lang="en-US" altLang="ko-KR" sz="1000" dirty="0" err="1" smtClean="0"/>
              <a:t>firstDate.set</a:t>
            </a:r>
            <a:r>
              <a:rPr lang="en-US" altLang="ko-KR" sz="1000" dirty="0" smtClean="0"/>
              <a:t>(2016, </a:t>
            </a:r>
            <a:r>
              <a:rPr lang="en-US" altLang="ko-KR" sz="1000" dirty="0"/>
              <a:t>11, 25); </a:t>
            </a:r>
            <a:endParaRPr lang="ko-KR" altLang="en-US" sz="1000" dirty="0"/>
          </a:p>
          <a:p>
            <a:pPr defTabSz="180000"/>
            <a:r>
              <a:rPr lang="ko-KR" altLang="en-US" sz="1000" dirty="0"/>
              <a:t>	    </a:t>
            </a:r>
            <a:r>
              <a:rPr lang="en-US" altLang="ko-KR" sz="1000" dirty="0" err="1"/>
              <a:t>firstDate.set</a:t>
            </a:r>
            <a:r>
              <a:rPr lang="en-US" altLang="ko-KR" sz="1000" dirty="0"/>
              <a:t>(</a:t>
            </a:r>
            <a:r>
              <a:rPr lang="en-US" altLang="ko-KR" sz="1000" dirty="0" err="1"/>
              <a:t>Calendar.HOUR_OF_DAY</a:t>
            </a:r>
            <a:r>
              <a:rPr lang="en-US" altLang="ko-KR" sz="1000" dirty="0"/>
              <a:t>, 20); // </a:t>
            </a:r>
            <a:r>
              <a:rPr lang="ko-KR" altLang="en-US" sz="1000" dirty="0"/>
              <a:t>저녁 </a:t>
            </a:r>
            <a:r>
              <a:rPr lang="en-US" altLang="ko-KR" sz="1000" dirty="0"/>
              <a:t>8</a:t>
            </a:r>
            <a:r>
              <a:rPr lang="ko-KR" altLang="en-US" sz="1000" dirty="0"/>
              <a:t>시</a:t>
            </a:r>
          </a:p>
          <a:p>
            <a:pPr defTabSz="180000"/>
            <a:r>
              <a:rPr lang="ko-KR" altLang="en-US" sz="1000" dirty="0"/>
              <a:t>	    </a:t>
            </a:r>
            <a:r>
              <a:rPr lang="en-US" altLang="ko-KR" sz="1000" dirty="0" err="1"/>
              <a:t>firstDate.set</a:t>
            </a:r>
            <a:r>
              <a:rPr lang="en-US" altLang="ko-KR" sz="1000" dirty="0"/>
              <a:t>(</a:t>
            </a:r>
            <a:r>
              <a:rPr lang="en-US" altLang="ko-KR" sz="1000" dirty="0" err="1"/>
              <a:t>Calendar.MINUTE</a:t>
            </a:r>
            <a:r>
              <a:rPr lang="en-US" altLang="ko-KR" sz="1000" dirty="0"/>
              <a:t>, 30); // 30</a:t>
            </a:r>
            <a:r>
              <a:rPr lang="ko-KR" altLang="en-US" sz="1000" dirty="0"/>
              <a:t>분</a:t>
            </a:r>
          </a:p>
          <a:p>
            <a:pPr defTabSz="180000"/>
            <a:r>
              <a:rPr lang="ko-KR" altLang="en-US" sz="1000" dirty="0"/>
              <a:t>	</a:t>
            </a:r>
            <a:r>
              <a:rPr lang="ko-KR" altLang="en-US" sz="1000" b="1" dirty="0"/>
              <a:t>    </a:t>
            </a:r>
            <a:r>
              <a:rPr lang="en-US" altLang="ko-KR" sz="1000" b="1" dirty="0" err="1"/>
              <a:t>printCalendar</a:t>
            </a:r>
            <a:r>
              <a:rPr lang="en-US" altLang="ko-KR" sz="1000" b="1" dirty="0"/>
              <a:t>("</a:t>
            </a:r>
            <a:r>
              <a:rPr lang="ko-KR" altLang="en-US" sz="1000" b="1" dirty="0"/>
              <a:t>처음 데이트한 날은 </a:t>
            </a:r>
            <a:r>
              <a:rPr lang="en-US" altLang="ko-KR" sz="1000" b="1" dirty="0"/>
              <a:t>", </a:t>
            </a:r>
            <a:r>
              <a:rPr lang="en-US" altLang="ko-KR" sz="1000" b="1" dirty="0" err="1"/>
              <a:t>firstDate</a:t>
            </a:r>
            <a:r>
              <a:rPr lang="en-US" altLang="ko-KR" sz="1000" b="1" dirty="0"/>
              <a:t>);	    </a:t>
            </a:r>
          </a:p>
          <a:p>
            <a:pPr defTabSz="180000"/>
            <a:r>
              <a:rPr lang="en-US" altLang="ko-KR" sz="1000" dirty="0"/>
              <a:t>	}</a:t>
            </a:r>
          </a:p>
          <a:p>
            <a:pPr defTabSz="180000"/>
            <a:r>
              <a:rPr lang="en-US" altLang="ko-KR" sz="1000" dirty="0"/>
              <a:t>}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465290" y="3867111"/>
            <a:ext cx="4355182" cy="400110"/>
          </a:xfrm>
          <a:prstGeom prst="rect">
            <a:avLst/>
          </a:prstGeom>
          <a:solidFill>
            <a:srgbClr val="DAEEC4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ko-KR" altLang="en-US" sz="1000" dirty="0"/>
              <a:t>현재 </a:t>
            </a:r>
            <a:r>
              <a:rPr lang="en-US" altLang="ko-KR" sz="1000" dirty="0"/>
              <a:t>2017/3/29/</a:t>
            </a:r>
            <a:r>
              <a:rPr lang="ko-KR" altLang="en-US" sz="1000" dirty="0"/>
              <a:t>수요일</a:t>
            </a:r>
            <a:r>
              <a:rPr lang="en-US" altLang="ko-KR" sz="1000" dirty="0"/>
              <a:t>(19</a:t>
            </a:r>
            <a:r>
              <a:rPr lang="ko-KR" altLang="en-US" sz="1000" dirty="0"/>
              <a:t>시</a:t>
            </a:r>
            <a:r>
              <a:rPr lang="en-US" altLang="ko-KR" sz="1000" dirty="0"/>
              <a:t>)</a:t>
            </a:r>
            <a:r>
              <a:rPr lang="ko-KR" altLang="en-US" sz="1000" dirty="0"/>
              <a:t>오후</a:t>
            </a:r>
            <a:r>
              <a:rPr lang="en-US" altLang="ko-KR" sz="1000" dirty="0"/>
              <a:t>7</a:t>
            </a:r>
            <a:r>
              <a:rPr lang="ko-KR" altLang="en-US" sz="1000" dirty="0"/>
              <a:t>시 </a:t>
            </a:r>
            <a:r>
              <a:rPr lang="en-US" altLang="ko-KR" sz="1000" dirty="0"/>
              <a:t>59</a:t>
            </a:r>
            <a:r>
              <a:rPr lang="ko-KR" altLang="en-US" sz="1000" dirty="0"/>
              <a:t>분 </a:t>
            </a:r>
            <a:r>
              <a:rPr lang="en-US" altLang="ko-KR" sz="1000" dirty="0"/>
              <a:t>51</a:t>
            </a:r>
            <a:r>
              <a:rPr lang="ko-KR" altLang="en-US" sz="1000" dirty="0"/>
              <a:t>초 </a:t>
            </a:r>
            <a:r>
              <a:rPr lang="en-US" altLang="ko-KR" sz="1000" dirty="0"/>
              <a:t>892</a:t>
            </a:r>
            <a:r>
              <a:rPr lang="ko-KR" altLang="en-US" sz="1000" dirty="0" err="1"/>
              <a:t>밀리초</a:t>
            </a:r>
            <a:endParaRPr lang="ko-KR" altLang="en-US" sz="1000" dirty="0"/>
          </a:p>
          <a:p>
            <a:r>
              <a:rPr lang="ko-KR" altLang="en-US" sz="1000" dirty="0"/>
              <a:t>처음 데이트한 날은 </a:t>
            </a:r>
            <a:r>
              <a:rPr lang="en-US" altLang="ko-KR" sz="1000" dirty="0"/>
              <a:t>2016/12/25/</a:t>
            </a:r>
            <a:r>
              <a:rPr lang="ko-KR" altLang="en-US" sz="1000" dirty="0"/>
              <a:t>일요일</a:t>
            </a:r>
            <a:r>
              <a:rPr lang="en-US" altLang="ko-KR" sz="1000" dirty="0"/>
              <a:t>(20</a:t>
            </a:r>
            <a:r>
              <a:rPr lang="ko-KR" altLang="en-US" sz="1000" dirty="0"/>
              <a:t>시</a:t>
            </a:r>
            <a:r>
              <a:rPr lang="en-US" altLang="ko-KR" sz="1000" dirty="0"/>
              <a:t>)</a:t>
            </a:r>
            <a:r>
              <a:rPr lang="ko-KR" altLang="en-US" sz="1000" dirty="0"/>
              <a:t>오후</a:t>
            </a:r>
            <a:r>
              <a:rPr lang="en-US" altLang="ko-KR" sz="1000" dirty="0"/>
              <a:t>8</a:t>
            </a:r>
            <a:r>
              <a:rPr lang="ko-KR" altLang="en-US" sz="1000" dirty="0"/>
              <a:t>시 </a:t>
            </a:r>
            <a:r>
              <a:rPr lang="en-US" altLang="ko-KR" sz="1000" dirty="0"/>
              <a:t>30</a:t>
            </a:r>
            <a:r>
              <a:rPr lang="ko-KR" altLang="en-US" sz="1000" dirty="0"/>
              <a:t>분 </a:t>
            </a:r>
            <a:r>
              <a:rPr lang="en-US" altLang="ko-KR" sz="1000" dirty="0"/>
              <a:t>0</a:t>
            </a:r>
            <a:r>
              <a:rPr lang="ko-KR" altLang="en-US" sz="1000" dirty="0"/>
              <a:t>초 </a:t>
            </a:r>
            <a:r>
              <a:rPr lang="en-US" altLang="ko-KR" sz="1000" dirty="0"/>
              <a:t>0</a:t>
            </a:r>
            <a:r>
              <a:rPr lang="ko-KR" altLang="en-US" sz="1000" dirty="0" err="1"/>
              <a:t>밀리초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96492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11" y="1521871"/>
            <a:ext cx="5937555" cy="452143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JDK</a:t>
            </a:r>
            <a:r>
              <a:rPr lang="ko-KR" altLang="en-US" dirty="0" smtClean="0"/>
              <a:t>의 </a:t>
            </a:r>
            <a:r>
              <a:rPr lang="en-US" altLang="ko-KR" dirty="0" err="1" smtClean="0"/>
              <a:t>java.base</a:t>
            </a:r>
            <a:r>
              <a:rPr lang="en-US" altLang="ko-KR" dirty="0" smtClean="0"/>
              <a:t> </a:t>
            </a:r>
            <a:r>
              <a:rPr lang="ko-KR" altLang="en-US" dirty="0" smtClean="0"/>
              <a:t>모듈에 들어 있는 패키지들과 클래스들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831585" y="4394371"/>
            <a:ext cx="1964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err="1" smtClean="0"/>
              <a:t>java.util.Scanner</a:t>
            </a:r>
            <a:endParaRPr lang="ko-KR" altLang="en-US" b="1" dirty="0"/>
          </a:p>
        </p:txBody>
      </p:sp>
      <p:sp>
        <p:nvSpPr>
          <p:cNvPr id="22" name="오른쪽 중괄호 21"/>
          <p:cNvSpPr/>
          <p:nvPr/>
        </p:nvSpPr>
        <p:spPr>
          <a:xfrm rot="5400000">
            <a:off x="7236464" y="4560996"/>
            <a:ext cx="285752" cy="809758"/>
          </a:xfrm>
          <a:prstGeom prst="rightBrace">
            <a:avLst>
              <a:gd name="adj1" fmla="val 47892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오른쪽 중괄호 22"/>
          <p:cNvSpPr/>
          <p:nvPr/>
        </p:nvSpPr>
        <p:spPr>
          <a:xfrm rot="16200000">
            <a:off x="7380765" y="3630877"/>
            <a:ext cx="285752" cy="1241236"/>
          </a:xfrm>
          <a:prstGeom prst="rightBrace">
            <a:avLst>
              <a:gd name="adj1" fmla="val 47892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6948264" y="3816027"/>
            <a:ext cx="1184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클래스의 이름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경로명</a:t>
            </a:r>
            <a:r>
              <a:rPr lang="en-US" altLang="ko-KR" sz="1400" dirty="0" smtClean="0"/>
              <a:t>)</a:t>
            </a:r>
            <a:endParaRPr lang="ko-KR" alt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948264" y="5108751"/>
            <a:ext cx="944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err="1" smtClean="0"/>
              <a:t>패키지명</a:t>
            </a:r>
            <a:endParaRPr lang="ko-KR" altLang="en-US" sz="1400" dirty="0"/>
          </a:p>
        </p:txBody>
      </p:sp>
      <p:sp>
        <p:nvSpPr>
          <p:cNvPr id="26" name="자유형 25"/>
          <p:cNvSpPr/>
          <p:nvPr/>
        </p:nvSpPr>
        <p:spPr>
          <a:xfrm>
            <a:off x="2123728" y="5013176"/>
            <a:ext cx="720080" cy="1408906"/>
          </a:xfrm>
          <a:custGeom>
            <a:avLst/>
            <a:gdLst>
              <a:gd name="connsiteX0" fmla="*/ 0 w 887506"/>
              <a:gd name="connsiteY0" fmla="*/ 0 h 2277035"/>
              <a:gd name="connsiteX1" fmla="*/ 726141 w 887506"/>
              <a:gd name="connsiteY1" fmla="*/ 708211 h 2277035"/>
              <a:gd name="connsiteX2" fmla="*/ 887506 w 887506"/>
              <a:gd name="connsiteY2" fmla="*/ 2277035 h 2277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7506" h="2277035">
                <a:moveTo>
                  <a:pt x="0" y="0"/>
                </a:moveTo>
                <a:cubicBezTo>
                  <a:pt x="289111" y="164352"/>
                  <a:pt x="578223" y="328705"/>
                  <a:pt x="726141" y="708211"/>
                </a:cubicBezTo>
                <a:cubicBezTo>
                  <a:pt x="874059" y="1087717"/>
                  <a:pt x="880782" y="1682376"/>
                  <a:pt x="887506" y="2277035"/>
                </a:cubicBezTo>
              </a:path>
            </a:pathLst>
          </a:cu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2047794" y="6422082"/>
            <a:ext cx="1964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dirty="0" smtClean="0"/>
              <a:t>패키지 명 </a:t>
            </a:r>
            <a:r>
              <a:rPr lang="en-US" altLang="ko-KR" sz="1600" dirty="0" smtClean="0"/>
              <a:t>: </a:t>
            </a:r>
            <a:r>
              <a:rPr lang="en-US" altLang="ko-KR" sz="1600" dirty="0" err="1" smtClean="0"/>
              <a:t>java.util</a:t>
            </a:r>
            <a:endParaRPr lang="ko-KR" altLang="en-US" sz="1600" dirty="0"/>
          </a:p>
        </p:txBody>
      </p:sp>
      <p:sp>
        <p:nvSpPr>
          <p:cNvPr id="28" name="모서리가 둥근 직사각형 27"/>
          <p:cNvSpPr/>
          <p:nvPr/>
        </p:nvSpPr>
        <p:spPr>
          <a:xfrm>
            <a:off x="3059832" y="2636912"/>
            <a:ext cx="2736304" cy="3024336"/>
          </a:xfrm>
          <a:prstGeom prst="roundRect">
            <a:avLst>
              <a:gd name="adj" fmla="val 3825"/>
            </a:avLst>
          </a:pr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자유형 28"/>
          <p:cNvSpPr/>
          <p:nvPr/>
        </p:nvSpPr>
        <p:spPr>
          <a:xfrm>
            <a:off x="5230602" y="5445225"/>
            <a:ext cx="404810" cy="996794"/>
          </a:xfrm>
          <a:custGeom>
            <a:avLst/>
            <a:gdLst>
              <a:gd name="connsiteX0" fmla="*/ 0 w 394447"/>
              <a:gd name="connsiteY0" fmla="*/ 0 h 1326776"/>
              <a:gd name="connsiteX1" fmla="*/ 331694 w 394447"/>
              <a:gd name="connsiteY1" fmla="*/ 555812 h 1326776"/>
              <a:gd name="connsiteX2" fmla="*/ 376518 w 394447"/>
              <a:gd name="connsiteY2" fmla="*/ 1326776 h 1326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4447" h="1326776">
                <a:moveTo>
                  <a:pt x="0" y="0"/>
                </a:moveTo>
                <a:cubicBezTo>
                  <a:pt x="134470" y="167341"/>
                  <a:pt x="268941" y="334683"/>
                  <a:pt x="331694" y="555812"/>
                </a:cubicBezTo>
                <a:cubicBezTo>
                  <a:pt x="394447" y="776941"/>
                  <a:pt x="385482" y="1051858"/>
                  <a:pt x="376518" y="1326776"/>
                </a:cubicBezTo>
              </a:path>
            </a:pathLst>
          </a:custGeom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4474056" y="6422081"/>
            <a:ext cx="294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err="1" smtClean="0"/>
              <a:t>java.util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패키지에 속한 클래스</a:t>
            </a:r>
            <a:endParaRPr lang="ko-KR" altLang="en-US" sz="1600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cxnSp>
        <p:nvCxnSpPr>
          <p:cNvPr id="7" name="직선 화살표 연결선 6"/>
          <p:cNvCxnSpPr>
            <a:endCxn id="21" idx="1"/>
          </p:cNvCxnSpPr>
          <p:nvPr/>
        </p:nvCxnSpPr>
        <p:spPr>
          <a:xfrm>
            <a:off x="4163252" y="4579037"/>
            <a:ext cx="266833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1547664" y="2867776"/>
            <a:ext cx="720080" cy="201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/>
          <p:cNvSpPr/>
          <p:nvPr/>
        </p:nvSpPr>
        <p:spPr>
          <a:xfrm>
            <a:off x="1655676" y="4912584"/>
            <a:ext cx="720080" cy="201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067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패키지 사용하기</a:t>
            </a:r>
            <a:r>
              <a:rPr lang="en-US" altLang="ko-KR" dirty="0" smtClean="0"/>
              <a:t>, import</a:t>
            </a:r>
            <a:r>
              <a:rPr lang="ko-KR" altLang="en-US" dirty="0" smtClean="0"/>
              <a:t>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07504" y="1424679"/>
            <a:ext cx="4879557" cy="4680520"/>
          </a:xfrm>
        </p:spPr>
        <p:txBody>
          <a:bodyPr>
            <a:normAutofit lnSpcReduction="10000"/>
          </a:bodyPr>
          <a:lstStyle/>
          <a:p>
            <a:r>
              <a:rPr lang="ko-KR" altLang="en-US" dirty="0" smtClean="0"/>
              <a:t>다른 패키지에 작성된 클래스 사용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import</a:t>
            </a:r>
            <a:r>
              <a:rPr lang="ko-KR" altLang="en-US" dirty="0" smtClean="0"/>
              <a:t>를 이용하지 않는 경우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소스 내에서 </a:t>
            </a:r>
            <a:r>
              <a:rPr lang="ko-KR" altLang="en-US" dirty="0"/>
              <a:t>패키지 이름과 클래스 </a:t>
            </a:r>
            <a:r>
              <a:rPr lang="ko-KR" altLang="en-US" dirty="0" smtClean="0"/>
              <a:t>이름의 전체 경로명을 써주어야 함</a:t>
            </a:r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1"/>
            <a:r>
              <a:rPr lang="en-US" altLang="ko-KR" dirty="0" smtClean="0"/>
              <a:t>Import</a:t>
            </a:r>
            <a:r>
              <a:rPr lang="ko-KR" altLang="en-US" dirty="0" smtClean="0"/>
              <a:t>를 이용하는 경우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소스의 시작 부분에 사용하려는 패키지 명시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소스에는 클래스 명만 명시하면 </a:t>
            </a:r>
            <a:r>
              <a:rPr lang="ko-KR" altLang="en-US" dirty="0"/>
              <a:t>됨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특정 클래스의 경로명만 포함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import </a:t>
            </a:r>
            <a:r>
              <a:rPr lang="en-US" altLang="ko-KR" dirty="0" err="1" smtClean="0"/>
              <a:t>java.util.Scanner</a:t>
            </a:r>
            <a:r>
              <a:rPr lang="en-US" altLang="ko-KR" dirty="0" smtClean="0"/>
              <a:t>;</a:t>
            </a:r>
          </a:p>
          <a:p>
            <a:pPr lvl="2"/>
            <a:r>
              <a:rPr lang="ko-KR" altLang="en-US" dirty="0" smtClean="0"/>
              <a:t>패키지 내의 모든 클래스 포함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import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java.util</a:t>
            </a:r>
            <a:r>
              <a:rPr lang="en-US" altLang="ko-KR" dirty="0" smtClean="0"/>
              <a:t>.*;</a:t>
            </a:r>
          </a:p>
          <a:p>
            <a:pPr lvl="3"/>
            <a:r>
              <a:rPr lang="en-US" altLang="ko-KR" dirty="0" smtClean="0"/>
              <a:t>*</a:t>
            </a:r>
            <a:r>
              <a:rPr lang="ko-KR" altLang="en-US" dirty="0" smtClean="0"/>
              <a:t>는 현재 패키지 내의 클래스만을 의미하며 하위 패키지의 클래스까지 포함하지 않는다</a:t>
            </a:r>
            <a:r>
              <a:rPr lang="en-US" altLang="ko-KR" dirty="0" smtClean="0"/>
              <a:t>.</a:t>
            </a:r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pPr lvl="2"/>
            <a:endParaRPr lang="en-US" altLang="ko-KR" dirty="0" smtClean="0"/>
          </a:p>
          <a:p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09293" y="1602904"/>
            <a:ext cx="3655195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/>
            <a:r>
              <a:rPr lang="en-US" altLang="ko-KR" sz="1200" dirty="0" smtClean="0"/>
              <a:t>public class </a:t>
            </a:r>
            <a:r>
              <a:rPr lang="en-US" altLang="ko-KR" sz="1200" dirty="0" err="1" smtClean="0"/>
              <a:t>ImportExample</a:t>
            </a:r>
            <a:r>
              <a:rPr lang="en-US" altLang="ko-KR" sz="1200" dirty="0" smtClean="0"/>
              <a:t> {</a:t>
            </a:r>
          </a:p>
          <a:p>
            <a:pPr defTabSz="180000"/>
            <a:r>
              <a:rPr lang="en-US" altLang="ko-KR" sz="1200" dirty="0" smtClean="0"/>
              <a:t>	public static void main(String[] </a:t>
            </a:r>
            <a:r>
              <a:rPr lang="en-US" altLang="ko-KR" sz="1200" dirty="0" err="1" smtClean="0"/>
              <a:t>args</a:t>
            </a:r>
            <a:r>
              <a:rPr lang="en-US" altLang="ko-KR" sz="1200" dirty="0" smtClean="0"/>
              <a:t>) {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b="1" dirty="0" err="1" smtClean="0"/>
              <a:t>java.util.Scanner</a:t>
            </a:r>
            <a:r>
              <a:rPr lang="en-US" altLang="ko-KR" sz="1200" dirty="0" smtClean="0"/>
              <a:t> scanner = </a:t>
            </a:r>
          </a:p>
          <a:p>
            <a:pPr defTabSz="180000"/>
            <a:r>
              <a:rPr lang="en-US" altLang="ko-KR" sz="1200" dirty="0"/>
              <a:t>	</a:t>
            </a:r>
            <a:r>
              <a:rPr lang="en-US" altLang="ko-KR" sz="1200" dirty="0" smtClean="0"/>
              <a:t>			new </a:t>
            </a:r>
            <a:r>
              <a:rPr lang="en-US" altLang="ko-KR" sz="1200" b="1" dirty="0" err="1" smtClean="0"/>
              <a:t>java.util.Scanner</a:t>
            </a:r>
            <a:r>
              <a:rPr lang="en-US" altLang="ko-KR" sz="1200" dirty="0" smtClean="0"/>
              <a:t>(System.in);</a:t>
            </a:r>
          </a:p>
          <a:p>
            <a:pPr defTabSz="180000"/>
            <a:r>
              <a:rPr lang="en-US" altLang="ko-KR" sz="1200" dirty="0" smtClean="0"/>
              <a:t>		</a:t>
            </a:r>
            <a:r>
              <a:rPr lang="en-US" altLang="ko-KR" sz="1200" dirty="0" err="1" smtClean="0"/>
              <a:t>System.out.println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scanner.next</a:t>
            </a:r>
            <a:r>
              <a:rPr lang="en-US" altLang="ko-KR" sz="1200" dirty="0"/>
              <a:t>());</a:t>
            </a:r>
            <a:endParaRPr lang="en-US" altLang="ko-KR" sz="1200" i="1" dirty="0" smtClean="0"/>
          </a:p>
          <a:p>
            <a:pPr defTabSz="180000"/>
            <a:r>
              <a:rPr lang="en-US" altLang="ko-KR" sz="1200" i="1" dirty="0" smtClean="0"/>
              <a:t>	</a:t>
            </a:r>
            <a:r>
              <a:rPr lang="en-US" altLang="ko-KR" sz="1200" dirty="0" smtClean="0"/>
              <a:t>}</a:t>
            </a:r>
          </a:p>
          <a:p>
            <a:pPr defTabSz="180000"/>
            <a:r>
              <a:rPr lang="en-US" altLang="ko-KR" sz="1200" dirty="0" smtClean="0"/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21150" y="3761695"/>
            <a:ext cx="364333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/>
            <a:r>
              <a:rPr lang="en-US" altLang="ko-KR" sz="1200" b="1" dirty="0" smtClean="0"/>
              <a:t>import </a:t>
            </a:r>
            <a:r>
              <a:rPr lang="en-US" altLang="ko-KR" sz="1200" b="1" dirty="0" err="1" smtClean="0"/>
              <a:t>java.util.Scanner</a:t>
            </a:r>
            <a:r>
              <a:rPr lang="en-US" altLang="ko-KR" sz="1200" b="1" dirty="0" smtClean="0"/>
              <a:t>;</a:t>
            </a:r>
          </a:p>
          <a:p>
            <a:pPr defTabSz="180000"/>
            <a:r>
              <a:rPr lang="en-US" altLang="ko-KR" sz="1200" dirty="0" smtClean="0"/>
              <a:t>public class </a:t>
            </a:r>
            <a:r>
              <a:rPr lang="en-US" altLang="ko-KR" sz="1200" dirty="0" err="1" smtClean="0"/>
              <a:t>ImportExample</a:t>
            </a:r>
            <a:r>
              <a:rPr lang="en-US" altLang="ko-KR" sz="1200" dirty="0" smtClean="0"/>
              <a:t> {</a:t>
            </a:r>
          </a:p>
          <a:p>
            <a:pPr defTabSz="180000"/>
            <a:r>
              <a:rPr lang="en-US" altLang="ko-KR" sz="1200" dirty="0" smtClean="0"/>
              <a:t>	public static void main(String[] </a:t>
            </a:r>
            <a:r>
              <a:rPr lang="en-US" altLang="ko-KR" sz="1200" dirty="0" err="1" smtClean="0"/>
              <a:t>args</a:t>
            </a:r>
            <a:r>
              <a:rPr lang="en-US" altLang="ko-KR" sz="1200" dirty="0" smtClean="0"/>
              <a:t>) {</a:t>
            </a:r>
          </a:p>
          <a:p>
            <a:pPr defTabSz="180000"/>
            <a:r>
              <a:rPr lang="en-US" altLang="ko-KR" sz="1200" dirty="0" smtClean="0"/>
              <a:t>		Scanner </a:t>
            </a:r>
            <a:r>
              <a:rPr lang="en-US" altLang="ko-KR" sz="1200" dirty="0" err="1" smtClean="0"/>
              <a:t>scanner</a:t>
            </a:r>
            <a:r>
              <a:rPr lang="en-US" altLang="ko-KR" sz="1200" dirty="0" smtClean="0"/>
              <a:t> = new Scanner(System.in);</a:t>
            </a:r>
          </a:p>
          <a:p>
            <a:pPr defTabSz="180000"/>
            <a:r>
              <a:rPr lang="en-US" altLang="ko-KR" sz="1200" dirty="0" smtClean="0"/>
              <a:t>	}</a:t>
            </a:r>
          </a:p>
          <a:p>
            <a:pPr defTabSz="180000"/>
            <a:r>
              <a:rPr lang="en-US" altLang="ko-KR" sz="1200" dirty="0" smtClean="0"/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21150" y="5108991"/>
            <a:ext cx="364333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180000"/>
            <a:r>
              <a:rPr lang="en-US" altLang="ko-KR" sz="1200" b="1" dirty="0" smtClean="0"/>
              <a:t>import </a:t>
            </a:r>
            <a:r>
              <a:rPr lang="en-US" altLang="ko-KR" sz="1200" b="1" dirty="0" err="1" smtClean="0"/>
              <a:t>java.util</a:t>
            </a:r>
            <a:r>
              <a:rPr lang="en-US" altLang="ko-KR" sz="1200" b="1" dirty="0" smtClean="0"/>
              <a:t>.*;</a:t>
            </a:r>
          </a:p>
          <a:p>
            <a:pPr defTabSz="180000"/>
            <a:r>
              <a:rPr lang="en-US" altLang="ko-KR" sz="1200" dirty="0" smtClean="0"/>
              <a:t>public class </a:t>
            </a:r>
            <a:r>
              <a:rPr lang="en-US" altLang="ko-KR" sz="1200" dirty="0" err="1" smtClean="0"/>
              <a:t>ImportExample</a:t>
            </a:r>
            <a:r>
              <a:rPr lang="en-US" altLang="ko-KR" sz="1200" dirty="0" smtClean="0"/>
              <a:t> {</a:t>
            </a:r>
          </a:p>
          <a:p>
            <a:pPr defTabSz="180000"/>
            <a:r>
              <a:rPr lang="en-US" altLang="ko-KR" sz="1200" dirty="0" smtClean="0"/>
              <a:t>	public static void main(String[] </a:t>
            </a:r>
            <a:r>
              <a:rPr lang="en-US" altLang="ko-KR" sz="1200" dirty="0" err="1" smtClean="0"/>
              <a:t>args</a:t>
            </a:r>
            <a:r>
              <a:rPr lang="en-US" altLang="ko-KR" sz="1200" dirty="0" smtClean="0"/>
              <a:t>) {</a:t>
            </a:r>
          </a:p>
          <a:p>
            <a:pPr defTabSz="180000"/>
            <a:r>
              <a:rPr lang="en-US" altLang="ko-KR" sz="1200" dirty="0" smtClean="0"/>
              <a:t>		Scanner </a:t>
            </a:r>
            <a:r>
              <a:rPr lang="en-US" altLang="ko-KR" sz="1200" dirty="0" err="1" smtClean="0"/>
              <a:t>scanner</a:t>
            </a:r>
            <a:r>
              <a:rPr lang="en-US" altLang="ko-KR" sz="1200" dirty="0" smtClean="0"/>
              <a:t> = new Scanner(System.in);</a:t>
            </a:r>
          </a:p>
          <a:p>
            <a:pPr defTabSz="180000"/>
            <a:r>
              <a:rPr lang="en-US" altLang="ko-KR" sz="1200" dirty="0" smtClean="0"/>
              <a:t>	}</a:t>
            </a:r>
          </a:p>
          <a:p>
            <a:pPr defTabSz="180000"/>
            <a:r>
              <a:rPr lang="en-US" altLang="ko-KR" sz="1200" dirty="0" smtClean="0"/>
              <a:t>}</a:t>
            </a:r>
          </a:p>
        </p:txBody>
      </p:sp>
      <p:sp>
        <p:nvSpPr>
          <p:cNvPr id="11" name="슬라이드 번호 개체 틀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7</a:t>
            </a:fld>
            <a:endParaRPr lang="ko-KR" altLang="en-US"/>
          </a:p>
        </p:txBody>
      </p:sp>
      <p:cxnSp>
        <p:nvCxnSpPr>
          <p:cNvPr id="5" name="직선 화살표 연결선 4"/>
          <p:cNvCxnSpPr>
            <a:endCxn id="6" idx="1"/>
          </p:cNvCxnSpPr>
          <p:nvPr/>
        </p:nvCxnSpPr>
        <p:spPr>
          <a:xfrm flipV="1">
            <a:off x="4211960" y="2295402"/>
            <a:ext cx="1097333" cy="534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V="1">
            <a:off x="4139952" y="3933056"/>
            <a:ext cx="1224136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>
            <a:off x="4211960" y="5229200"/>
            <a:ext cx="1097333" cy="238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17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패키지 만들기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패키지 선언</a:t>
            </a:r>
            <a:endParaRPr lang="en-US" altLang="ko-KR" sz="2000" dirty="0" smtClean="0"/>
          </a:p>
          <a:p>
            <a:pPr lvl="1"/>
            <a:r>
              <a:rPr lang="en-US" altLang="ko-KR" sz="1800" dirty="0" smtClean="0"/>
              <a:t>package </a:t>
            </a:r>
            <a:r>
              <a:rPr lang="ko-KR" altLang="en-US" sz="1800" dirty="0" err="1" smtClean="0"/>
              <a:t>패키지명</a:t>
            </a:r>
            <a:r>
              <a:rPr lang="en-US" altLang="ko-KR" sz="1800" dirty="0" smtClean="0"/>
              <a:t>;</a:t>
            </a:r>
          </a:p>
          <a:p>
            <a:pPr lvl="2"/>
            <a:r>
              <a:rPr lang="ko-KR" altLang="en-US" sz="1600" dirty="0" err="1" smtClean="0"/>
              <a:t>컴파일한</a:t>
            </a:r>
            <a:r>
              <a:rPr lang="ko-KR" altLang="en-US" sz="1600" dirty="0" smtClean="0"/>
              <a:t> 클래스 파일을 패키지명의 디렉터리에 저장하라는 지시</a:t>
            </a:r>
            <a:endParaRPr lang="en-US" altLang="ko-KR" sz="1600" dirty="0" smtClean="0"/>
          </a:p>
          <a:p>
            <a:pPr lvl="2"/>
            <a:r>
              <a:rPr lang="ko-KR" altLang="en-US" sz="1600" dirty="0" smtClean="0"/>
              <a:t>소스 파일의 첫 줄에 선언</a:t>
            </a:r>
            <a:endParaRPr lang="en-US" altLang="ko-KR" sz="1600" dirty="0"/>
          </a:p>
          <a:p>
            <a:r>
              <a:rPr lang="ko-KR" altLang="en-US" sz="2000" dirty="0" smtClean="0"/>
              <a:t>사례</a:t>
            </a:r>
            <a:endParaRPr lang="en-US" altLang="ko-KR" sz="2000" dirty="0" smtClean="0"/>
          </a:p>
          <a:p>
            <a:endParaRPr lang="en-US" altLang="ko-KR" sz="2000" dirty="0"/>
          </a:p>
          <a:p>
            <a:endParaRPr lang="en-US" altLang="ko-KR" sz="2000" dirty="0" smtClean="0"/>
          </a:p>
          <a:p>
            <a:pPr lvl="2"/>
            <a:r>
              <a:rPr lang="en-US" altLang="ko-KR" sz="1600" dirty="0" smtClean="0"/>
              <a:t>Tools </a:t>
            </a:r>
            <a:r>
              <a:rPr lang="ko-KR" altLang="en-US" sz="1600" dirty="0" smtClean="0"/>
              <a:t>클래스의 경로명은 </a:t>
            </a:r>
            <a:r>
              <a:rPr lang="en-US" altLang="ko-KR" sz="1600" dirty="0" err="1" smtClean="0"/>
              <a:t>UI.Tools</a:t>
            </a:r>
            <a:endParaRPr lang="en-US" altLang="ko-KR" sz="1600" dirty="0" smtClean="0"/>
          </a:p>
          <a:p>
            <a:pPr lvl="2"/>
            <a:r>
              <a:rPr lang="ko-KR" altLang="en-US" sz="1600" dirty="0" smtClean="0"/>
              <a:t>다른 클래스에서 </a:t>
            </a:r>
            <a:r>
              <a:rPr lang="en-US" altLang="ko-KR" sz="1600" dirty="0" smtClean="0"/>
              <a:t>Tools </a:t>
            </a:r>
            <a:r>
              <a:rPr lang="ko-KR" altLang="en-US" sz="1600" dirty="0" smtClean="0"/>
              <a:t>클래스를 사용하기 위해서는 </a:t>
            </a:r>
            <a:r>
              <a:rPr lang="en-US" altLang="ko-KR" sz="1600" dirty="0" smtClean="0"/>
              <a:t>import </a:t>
            </a:r>
            <a:r>
              <a:rPr lang="en-US" altLang="ko-KR" sz="1600" dirty="0" err="1" smtClean="0"/>
              <a:t>UI.Tools</a:t>
            </a:r>
            <a:endParaRPr lang="en-US" altLang="ko-KR" sz="1600" dirty="0" smtClean="0"/>
          </a:p>
          <a:p>
            <a:pPr lvl="2"/>
            <a:endParaRPr lang="ko-KR" altLang="en-US" sz="1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619672" y="2780928"/>
            <a:ext cx="5544616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b="1" dirty="0">
                <a:latin typeface="+mn-ea"/>
              </a:rPr>
              <a:t>package UI; </a:t>
            </a:r>
            <a:r>
              <a:rPr lang="en-US" altLang="ko-KR" sz="1200" dirty="0" smtClean="0">
                <a:latin typeface="+mn-ea"/>
              </a:rPr>
              <a:t>	// </a:t>
            </a:r>
            <a:r>
              <a:rPr lang="en-US" altLang="ko-KR" sz="1200" dirty="0">
                <a:latin typeface="+mn-ea"/>
              </a:rPr>
              <a:t>Tools </a:t>
            </a:r>
            <a:r>
              <a:rPr lang="ko-KR" altLang="en-US" sz="1200" dirty="0">
                <a:latin typeface="+mn-ea"/>
              </a:rPr>
              <a:t>클래스를 </a:t>
            </a:r>
            <a:r>
              <a:rPr lang="ko-KR" altLang="en-US" sz="1200" dirty="0" err="1">
                <a:latin typeface="+mn-ea"/>
              </a:rPr>
              <a:t>컴파일하여</a:t>
            </a:r>
            <a:r>
              <a:rPr lang="ko-KR" altLang="en-US" sz="1200" dirty="0">
                <a:latin typeface="+mn-ea"/>
              </a:rPr>
              <a:t> </a:t>
            </a:r>
            <a:r>
              <a:rPr lang="en-US" altLang="ko-KR" sz="1200" dirty="0">
                <a:latin typeface="+mn-ea"/>
              </a:rPr>
              <a:t>UI </a:t>
            </a:r>
            <a:r>
              <a:rPr lang="ko-KR" altLang="en-US" sz="1200" dirty="0">
                <a:latin typeface="+mn-ea"/>
              </a:rPr>
              <a:t>패키지에 저장할 것을 </a:t>
            </a:r>
            <a:r>
              <a:rPr lang="ko-KR" altLang="en-US" sz="1200" dirty="0" smtClean="0">
                <a:latin typeface="+mn-ea"/>
              </a:rPr>
              <a:t>지시</a:t>
            </a:r>
            <a:endParaRPr lang="en-US" altLang="ko-KR" sz="1200" dirty="0" smtClean="0">
              <a:latin typeface="+mn-ea"/>
            </a:endParaRPr>
          </a:p>
          <a:p>
            <a:endParaRPr lang="ko-KR" altLang="en-US" sz="1200" dirty="0">
              <a:latin typeface="+mn-ea"/>
            </a:endParaRPr>
          </a:p>
          <a:p>
            <a:r>
              <a:rPr lang="en-US" altLang="ko-KR" sz="1200" dirty="0">
                <a:latin typeface="+mn-ea"/>
              </a:rPr>
              <a:t>public class Tools { </a:t>
            </a:r>
            <a:r>
              <a:rPr lang="en-US" altLang="ko-KR" sz="1200" dirty="0" smtClean="0">
                <a:latin typeface="+mn-ea"/>
              </a:rPr>
              <a:t>	// </a:t>
            </a:r>
            <a:r>
              <a:rPr lang="ko-KR" altLang="en-US" sz="1200" dirty="0">
                <a:latin typeface="+mn-ea"/>
              </a:rPr>
              <a:t>이제 이 클래스의 경로명은 </a:t>
            </a:r>
            <a:r>
              <a:rPr lang="en-US" altLang="ko-KR" sz="1200" dirty="0" err="1">
                <a:latin typeface="+mn-ea"/>
              </a:rPr>
              <a:t>UI.Tools</a:t>
            </a:r>
            <a:r>
              <a:rPr lang="ko-KR" altLang="en-US" sz="1200" dirty="0">
                <a:latin typeface="+mn-ea"/>
              </a:rPr>
              <a:t>가 된다</a:t>
            </a:r>
            <a:r>
              <a:rPr lang="en-US" altLang="ko-KR" sz="1200" dirty="0">
                <a:latin typeface="+mn-ea"/>
              </a:rPr>
              <a:t>.</a:t>
            </a:r>
          </a:p>
          <a:p>
            <a:r>
              <a:rPr lang="en-US" altLang="ko-KR" sz="1200" dirty="0">
                <a:latin typeface="+mn-ea"/>
              </a:rPr>
              <a:t>.........</a:t>
            </a:r>
          </a:p>
          <a:p>
            <a:r>
              <a:rPr lang="en-US" altLang="ko-KR" sz="1200" dirty="0">
                <a:latin typeface="+mn-ea"/>
              </a:rPr>
              <a:t>}</a:t>
            </a:r>
            <a:endParaRPr lang="ko-KR" altLang="en-US" sz="1200" dirty="0">
              <a:latin typeface="+mn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619672" y="4627002"/>
            <a:ext cx="5544616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200" dirty="0">
                <a:latin typeface="+mn-ea"/>
              </a:rPr>
              <a:t>package Graphic; // Line </a:t>
            </a:r>
            <a:r>
              <a:rPr lang="ko-KR" altLang="en-US" sz="1200" dirty="0">
                <a:latin typeface="+mn-ea"/>
              </a:rPr>
              <a:t>클래스를 </a:t>
            </a:r>
            <a:r>
              <a:rPr lang="en-US" altLang="ko-KR" sz="1200" dirty="0">
                <a:latin typeface="+mn-ea"/>
              </a:rPr>
              <a:t>Graphic </a:t>
            </a:r>
            <a:r>
              <a:rPr lang="ko-KR" altLang="en-US" sz="1200" dirty="0">
                <a:latin typeface="+mn-ea"/>
              </a:rPr>
              <a:t>패키지에 저장</a:t>
            </a:r>
          </a:p>
          <a:p>
            <a:pPr defTabSz="180000"/>
            <a:endParaRPr lang="en-US" altLang="ko-KR" sz="1200" dirty="0" smtClean="0">
              <a:latin typeface="+mn-ea"/>
            </a:endParaRPr>
          </a:p>
          <a:p>
            <a:pPr defTabSz="180000"/>
            <a:r>
              <a:rPr lang="en-US" altLang="ko-KR" sz="1200" b="1" dirty="0" smtClean="0">
                <a:latin typeface="+mn-ea"/>
              </a:rPr>
              <a:t>import </a:t>
            </a:r>
            <a:r>
              <a:rPr lang="en-US" altLang="ko-KR" sz="1200" b="1" dirty="0" err="1">
                <a:latin typeface="+mn-ea"/>
              </a:rPr>
              <a:t>UI.Tools</a:t>
            </a:r>
            <a:r>
              <a:rPr lang="en-US" altLang="ko-KR" sz="1200" b="1" dirty="0">
                <a:latin typeface="+mn-ea"/>
              </a:rPr>
              <a:t>; </a:t>
            </a:r>
            <a:r>
              <a:rPr lang="en-US" altLang="ko-KR" sz="1200" dirty="0">
                <a:latin typeface="+mn-ea"/>
              </a:rPr>
              <a:t>// Tools </a:t>
            </a:r>
            <a:r>
              <a:rPr lang="ko-KR" altLang="en-US" sz="1200" dirty="0">
                <a:latin typeface="+mn-ea"/>
              </a:rPr>
              <a:t>클래스의 경로명 알림</a:t>
            </a:r>
            <a:endParaRPr lang="en-US" altLang="ko-KR" sz="1200" dirty="0">
              <a:latin typeface="+mn-ea"/>
            </a:endParaRPr>
          </a:p>
          <a:p>
            <a:pPr defTabSz="180000"/>
            <a:endParaRPr lang="en-US" altLang="ko-KR" sz="1200" dirty="0" smtClean="0">
              <a:latin typeface="+mn-ea"/>
            </a:endParaRPr>
          </a:p>
          <a:p>
            <a:pPr defTabSz="180000"/>
            <a:r>
              <a:rPr lang="en-US" altLang="ko-KR" sz="1200" dirty="0" smtClean="0">
                <a:latin typeface="+mn-ea"/>
              </a:rPr>
              <a:t>public </a:t>
            </a:r>
            <a:r>
              <a:rPr lang="en-US" altLang="ko-KR" sz="1200" dirty="0">
                <a:latin typeface="+mn-ea"/>
              </a:rPr>
              <a:t>class Line {</a:t>
            </a:r>
          </a:p>
          <a:p>
            <a:pPr defTabSz="180000"/>
            <a:r>
              <a:rPr lang="en-US" altLang="ko-KR" sz="1200" dirty="0" smtClean="0">
                <a:latin typeface="+mn-ea"/>
              </a:rPr>
              <a:t>	public </a:t>
            </a:r>
            <a:r>
              <a:rPr lang="en-US" altLang="ko-KR" sz="1200" dirty="0">
                <a:latin typeface="+mn-ea"/>
              </a:rPr>
              <a:t>void draw() {</a:t>
            </a:r>
          </a:p>
          <a:p>
            <a:pPr defTabSz="180000"/>
            <a:r>
              <a:rPr lang="en-US" altLang="ko-KR" sz="1200" dirty="0" smtClean="0">
                <a:latin typeface="+mn-ea"/>
              </a:rPr>
              <a:t>		Tools </a:t>
            </a:r>
            <a:r>
              <a:rPr lang="en-US" altLang="ko-KR" sz="1200" dirty="0">
                <a:latin typeface="+mn-ea"/>
              </a:rPr>
              <a:t>t = </a:t>
            </a:r>
            <a:r>
              <a:rPr lang="en-US" altLang="ko-KR" sz="1200" b="1" dirty="0">
                <a:latin typeface="+mn-ea"/>
              </a:rPr>
              <a:t>new Tools();</a:t>
            </a:r>
          </a:p>
          <a:p>
            <a:pPr defTabSz="180000"/>
            <a:r>
              <a:rPr lang="en-US" altLang="ko-KR" sz="1200" dirty="0" smtClean="0">
                <a:latin typeface="+mn-ea"/>
              </a:rPr>
              <a:t>	}</a:t>
            </a:r>
            <a:endParaRPr lang="en-US" altLang="ko-KR" sz="1200" dirty="0">
              <a:latin typeface="+mn-ea"/>
            </a:endParaRPr>
          </a:p>
          <a:p>
            <a:pPr defTabSz="180000"/>
            <a:r>
              <a:rPr lang="en-US" altLang="ko-KR" sz="1200" dirty="0">
                <a:latin typeface="+mn-ea"/>
              </a:rPr>
              <a:t>}</a:t>
            </a:r>
            <a:endParaRPr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9922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이클립스</a:t>
            </a:r>
            <a:r>
              <a:rPr lang="ko-KR" altLang="en-US" dirty="0" err="1"/>
              <a:t>로</a:t>
            </a:r>
            <a:r>
              <a:rPr lang="ko-KR" altLang="en-US" dirty="0" smtClean="0"/>
              <a:t> 쉽게 패키지 만들기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2648" y="1285860"/>
            <a:ext cx="8153400" cy="500066"/>
          </a:xfrm>
        </p:spPr>
        <p:txBody>
          <a:bodyPr/>
          <a:lstStyle/>
          <a:p>
            <a:pPr lvl="1"/>
            <a:r>
              <a:rPr lang="ko-KR" altLang="en-US" dirty="0" smtClean="0"/>
              <a:t>예제로 사용할 샘플 소스</a:t>
            </a:r>
            <a:r>
              <a:rPr lang="en-US" altLang="ko-KR" dirty="0" smtClean="0"/>
              <a:t>(5</a:t>
            </a:r>
            <a:r>
              <a:rPr lang="ko-KR" altLang="en-US" dirty="0" smtClean="0"/>
              <a:t>장의 예제 </a:t>
            </a:r>
            <a:r>
              <a:rPr lang="en-US" altLang="ko-KR" dirty="0" smtClean="0"/>
              <a:t>5-7)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403648" y="1790521"/>
            <a:ext cx="6243036" cy="46628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defTabSz="180000"/>
            <a:r>
              <a:rPr lang="en-US" altLang="ko-KR" sz="1100" b="1" dirty="0" smtClean="0"/>
              <a:t>abstract class Calculator </a:t>
            </a:r>
            <a:r>
              <a:rPr lang="en-US" altLang="ko-KR" sz="1100" dirty="0" smtClean="0"/>
              <a:t>{</a:t>
            </a:r>
          </a:p>
          <a:p>
            <a:pPr defTabSz="180000"/>
            <a:r>
              <a:rPr lang="en-US" altLang="ko-KR" sz="1100" dirty="0" smtClean="0"/>
              <a:t>	public abstract 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add(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a, 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b);</a:t>
            </a:r>
            <a:endParaRPr lang="ko-KR" altLang="en-US" sz="1100" dirty="0" smtClean="0"/>
          </a:p>
          <a:p>
            <a:pPr defTabSz="180000"/>
            <a:r>
              <a:rPr lang="en-US" altLang="ko-KR" sz="1100" dirty="0" smtClean="0"/>
              <a:t>	public abstract 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subtract(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a, 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b);</a:t>
            </a:r>
            <a:endParaRPr lang="ko-KR" altLang="en-US" sz="1100" dirty="0" smtClean="0"/>
          </a:p>
          <a:p>
            <a:pPr defTabSz="180000"/>
            <a:r>
              <a:rPr lang="en-US" altLang="ko-KR" sz="1100" dirty="0" smtClean="0"/>
              <a:t>	public abstract double average(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[] a);</a:t>
            </a:r>
            <a:endParaRPr lang="ko-KR" altLang="en-US" sz="1100" dirty="0" smtClean="0"/>
          </a:p>
          <a:p>
            <a:pPr defTabSz="180000"/>
            <a:r>
              <a:rPr lang="en-US" altLang="ko-KR" sz="1100" dirty="0" smtClean="0"/>
              <a:t>}</a:t>
            </a:r>
          </a:p>
          <a:p>
            <a:pPr defTabSz="180000"/>
            <a:endParaRPr lang="en-US" altLang="ko-KR" sz="1100" dirty="0" smtClean="0"/>
          </a:p>
          <a:p>
            <a:pPr defTabSz="180000"/>
            <a:r>
              <a:rPr lang="en-US" altLang="ko-KR" sz="1100" b="1" dirty="0" smtClean="0"/>
              <a:t>public</a:t>
            </a:r>
            <a:r>
              <a:rPr lang="ko-KR" altLang="en-US" sz="1100" b="1" dirty="0" smtClean="0"/>
              <a:t> </a:t>
            </a:r>
            <a:r>
              <a:rPr lang="en-US" altLang="ko-KR" sz="1100" b="1" dirty="0" smtClean="0"/>
              <a:t>class </a:t>
            </a:r>
            <a:r>
              <a:rPr lang="en-US" altLang="ko-KR" sz="1100" b="1" dirty="0" err="1" smtClean="0"/>
              <a:t>GoodCalc</a:t>
            </a:r>
            <a:r>
              <a:rPr lang="en-US" altLang="ko-KR" sz="1100" b="1" dirty="0" smtClean="0"/>
              <a:t> extends Calculator </a:t>
            </a:r>
            <a:r>
              <a:rPr lang="en-US" altLang="ko-KR" sz="1100" dirty="0" smtClean="0"/>
              <a:t>{</a:t>
            </a:r>
          </a:p>
          <a:p>
            <a:pPr defTabSz="180000"/>
            <a:r>
              <a:rPr lang="en-US" altLang="ko-KR" sz="1100" dirty="0" smtClean="0"/>
              <a:t>	public 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add(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a, 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b) {</a:t>
            </a:r>
          </a:p>
          <a:p>
            <a:pPr defTabSz="180000"/>
            <a:r>
              <a:rPr lang="en-US" altLang="ko-KR" sz="1100" dirty="0" smtClean="0"/>
              <a:t>		return </a:t>
            </a:r>
            <a:r>
              <a:rPr lang="en-US" altLang="ko-KR" sz="1100" dirty="0" err="1" smtClean="0"/>
              <a:t>a+b</a:t>
            </a:r>
            <a:r>
              <a:rPr lang="en-US" altLang="ko-KR" sz="1100" dirty="0" smtClean="0"/>
              <a:t>;</a:t>
            </a:r>
          </a:p>
          <a:p>
            <a:pPr defTabSz="180000"/>
            <a:r>
              <a:rPr lang="en-US" altLang="ko-KR" sz="1100" dirty="0" smtClean="0"/>
              <a:t>	}</a:t>
            </a:r>
          </a:p>
          <a:p>
            <a:pPr defTabSz="180000"/>
            <a:r>
              <a:rPr lang="en-US" altLang="ko-KR" sz="1100" dirty="0" smtClean="0"/>
              <a:t>	public 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subtract(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a, 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b) {</a:t>
            </a:r>
          </a:p>
          <a:p>
            <a:pPr defTabSz="180000"/>
            <a:r>
              <a:rPr lang="en-US" altLang="ko-KR" sz="1100" dirty="0" smtClean="0"/>
              <a:t>		return a - b;</a:t>
            </a:r>
          </a:p>
          <a:p>
            <a:pPr defTabSz="180000"/>
            <a:r>
              <a:rPr lang="en-US" altLang="ko-KR" sz="1100" dirty="0" smtClean="0"/>
              <a:t>	}</a:t>
            </a:r>
          </a:p>
          <a:p>
            <a:pPr defTabSz="180000"/>
            <a:r>
              <a:rPr lang="en-US" altLang="ko-KR" sz="1100" dirty="0" smtClean="0"/>
              <a:t>	public double average(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[] a) {</a:t>
            </a:r>
          </a:p>
          <a:p>
            <a:pPr defTabSz="180000"/>
            <a:r>
              <a:rPr lang="en-US" altLang="ko-KR" sz="1100" dirty="0" smtClean="0"/>
              <a:t>		double sum = 0;</a:t>
            </a:r>
          </a:p>
          <a:p>
            <a:pPr defTabSz="180000"/>
            <a:r>
              <a:rPr lang="en-US" altLang="ko-KR" sz="1100" dirty="0" smtClean="0"/>
              <a:t>		for (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</a:t>
            </a:r>
            <a:r>
              <a:rPr lang="en-US" altLang="ko-KR" sz="1100" dirty="0" err="1" smtClean="0"/>
              <a:t>i</a:t>
            </a:r>
            <a:r>
              <a:rPr lang="en-US" altLang="ko-KR" sz="1100" dirty="0" smtClean="0"/>
              <a:t> = 0; </a:t>
            </a:r>
            <a:r>
              <a:rPr lang="en-US" altLang="ko-KR" sz="1100" dirty="0" err="1" smtClean="0"/>
              <a:t>i</a:t>
            </a:r>
            <a:r>
              <a:rPr lang="en-US" altLang="ko-KR" sz="1100" dirty="0" smtClean="0"/>
              <a:t> &lt; </a:t>
            </a:r>
            <a:r>
              <a:rPr lang="en-US" altLang="ko-KR" sz="1100" dirty="0" err="1" smtClean="0"/>
              <a:t>a.length</a:t>
            </a:r>
            <a:r>
              <a:rPr lang="en-US" altLang="ko-KR" sz="1100" dirty="0" smtClean="0"/>
              <a:t>; </a:t>
            </a:r>
            <a:r>
              <a:rPr lang="en-US" altLang="ko-KR" sz="1100" dirty="0" err="1" smtClean="0"/>
              <a:t>i</a:t>
            </a:r>
            <a:r>
              <a:rPr lang="en-US" altLang="ko-KR" sz="1100" dirty="0" smtClean="0"/>
              <a:t>++) </a:t>
            </a:r>
          </a:p>
          <a:p>
            <a:pPr defTabSz="180000"/>
            <a:r>
              <a:rPr lang="en-US" altLang="ko-KR" sz="1100" dirty="0" smtClean="0"/>
              <a:t>			sum += a[</a:t>
            </a:r>
            <a:r>
              <a:rPr lang="en-US" altLang="ko-KR" sz="1100" dirty="0" err="1" smtClean="0"/>
              <a:t>i</a:t>
            </a:r>
            <a:r>
              <a:rPr lang="en-US" altLang="ko-KR" sz="1100" dirty="0" smtClean="0"/>
              <a:t>];</a:t>
            </a:r>
          </a:p>
          <a:p>
            <a:pPr defTabSz="180000"/>
            <a:r>
              <a:rPr lang="en-US" altLang="ko-KR" sz="1100" dirty="0" smtClean="0"/>
              <a:t>		return sum/</a:t>
            </a:r>
            <a:r>
              <a:rPr lang="en-US" altLang="ko-KR" sz="1100" dirty="0" err="1" smtClean="0"/>
              <a:t>a.length</a:t>
            </a:r>
            <a:r>
              <a:rPr lang="en-US" altLang="ko-KR" sz="1100" dirty="0" smtClean="0"/>
              <a:t>;</a:t>
            </a:r>
          </a:p>
          <a:p>
            <a:pPr defTabSz="180000"/>
            <a:r>
              <a:rPr lang="en-US" altLang="ko-KR" sz="1100" dirty="0" smtClean="0"/>
              <a:t>	}</a:t>
            </a:r>
          </a:p>
          <a:p>
            <a:pPr defTabSz="180000"/>
            <a:r>
              <a:rPr lang="en-US" altLang="ko-KR" sz="1100" b="1" dirty="0" smtClean="0"/>
              <a:t>	public static void main(String [] </a:t>
            </a:r>
            <a:r>
              <a:rPr lang="en-US" altLang="ko-KR" sz="1100" b="1" dirty="0" err="1" smtClean="0"/>
              <a:t>args</a:t>
            </a:r>
            <a:r>
              <a:rPr lang="en-US" altLang="ko-KR" sz="1100" b="1" dirty="0" smtClean="0"/>
              <a:t>) {</a:t>
            </a:r>
          </a:p>
          <a:p>
            <a:pPr defTabSz="180000"/>
            <a:r>
              <a:rPr lang="en-US" altLang="ko-KR" sz="1100" dirty="0" smtClean="0"/>
              <a:t>		</a:t>
            </a:r>
            <a:r>
              <a:rPr lang="en-US" altLang="ko-KR" sz="1100" b="1" dirty="0" smtClean="0"/>
              <a:t>Calculator c = new </a:t>
            </a:r>
            <a:r>
              <a:rPr lang="en-US" altLang="ko-KR" sz="1100" b="1" dirty="0" err="1" smtClean="0"/>
              <a:t>GoodCalc</a:t>
            </a:r>
            <a:r>
              <a:rPr lang="en-US" altLang="ko-KR" sz="1100" b="1" dirty="0" smtClean="0"/>
              <a:t>();</a:t>
            </a:r>
          </a:p>
          <a:p>
            <a:pPr defTabSz="180000"/>
            <a:r>
              <a:rPr lang="en-US" altLang="ko-KR" sz="1100" dirty="0" smtClean="0"/>
              <a:t>		</a:t>
            </a:r>
            <a:r>
              <a:rPr lang="en-US" altLang="ko-KR" sz="1100" dirty="0" err="1" smtClean="0"/>
              <a:t>System.out.println</a:t>
            </a:r>
            <a:r>
              <a:rPr lang="en-US" altLang="ko-KR" sz="1100" dirty="0" smtClean="0"/>
              <a:t>(</a:t>
            </a:r>
            <a:r>
              <a:rPr lang="en-US" altLang="ko-KR" sz="1100" dirty="0" err="1" smtClean="0"/>
              <a:t>c.add</a:t>
            </a:r>
            <a:r>
              <a:rPr lang="en-US" altLang="ko-KR" sz="1100" dirty="0" smtClean="0"/>
              <a:t>(2,3));</a:t>
            </a:r>
          </a:p>
          <a:p>
            <a:pPr defTabSz="180000"/>
            <a:r>
              <a:rPr lang="en-US" altLang="ko-KR" sz="1100" dirty="0" smtClean="0"/>
              <a:t>		</a:t>
            </a:r>
            <a:r>
              <a:rPr lang="en-US" altLang="ko-KR" sz="1100" dirty="0" err="1" smtClean="0"/>
              <a:t>System.out.println</a:t>
            </a:r>
            <a:r>
              <a:rPr lang="en-US" altLang="ko-KR" sz="1100" dirty="0" smtClean="0"/>
              <a:t>(</a:t>
            </a:r>
            <a:r>
              <a:rPr lang="en-US" altLang="ko-KR" sz="1100" dirty="0" err="1" smtClean="0"/>
              <a:t>c.subtract</a:t>
            </a:r>
            <a:r>
              <a:rPr lang="en-US" altLang="ko-KR" sz="1100" dirty="0" smtClean="0"/>
              <a:t>(2,3));</a:t>
            </a:r>
          </a:p>
          <a:p>
            <a:pPr defTabSz="180000"/>
            <a:r>
              <a:rPr lang="en-US" altLang="ko-KR" sz="1100" dirty="0" smtClean="0"/>
              <a:t>		</a:t>
            </a:r>
            <a:r>
              <a:rPr lang="en-US" altLang="ko-KR" sz="1100" dirty="0" err="1" smtClean="0"/>
              <a:t>System.out.println</a:t>
            </a:r>
            <a:r>
              <a:rPr lang="en-US" altLang="ko-KR" sz="1100" dirty="0" smtClean="0"/>
              <a:t>(</a:t>
            </a:r>
            <a:r>
              <a:rPr lang="en-US" altLang="ko-KR" sz="1100" dirty="0" err="1" smtClean="0"/>
              <a:t>c.average</a:t>
            </a:r>
            <a:r>
              <a:rPr lang="en-US" altLang="ko-KR" sz="1100" dirty="0" smtClean="0"/>
              <a:t>(new </a:t>
            </a:r>
            <a:r>
              <a:rPr lang="en-US" altLang="ko-KR" sz="1100" dirty="0" err="1" smtClean="0"/>
              <a:t>int</a:t>
            </a:r>
            <a:r>
              <a:rPr lang="en-US" altLang="ko-KR" sz="1100" dirty="0" smtClean="0"/>
              <a:t> [] {2,3,4 }));</a:t>
            </a:r>
          </a:p>
          <a:p>
            <a:pPr defTabSz="180000"/>
            <a:r>
              <a:rPr lang="en-US" altLang="ko-KR" sz="1100" dirty="0" smtClean="0"/>
              <a:t>	}</a:t>
            </a:r>
          </a:p>
          <a:p>
            <a:pPr defTabSz="180000"/>
            <a:r>
              <a:rPr lang="en-US" altLang="ko-KR" sz="1100" dirty="0" smtClean="0"/>
              <a:t>}</a:t>
            </a:r>
            <a:endParaRPr lang="en-US" altLang="ko-KR" sz="11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6BD2C2-3D3B-4E94-BD92-61B02C5F4DEE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440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3189</TotalTime>
  <Words>2915</Words>
  <Application>Microsoft Office PowerPoint</Application>
  <PresentationFormat>화면 슬라이드 쇼(4:3)</PresentationFormat>
  <Paragraphs>1030</Paragraphs>
  <Slides>57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57</vt:i4>
      </vt:variant>
    </vt:vector>
  </HeadingPairs>
  <TitlesOfParts>
    <vt:vector size="64" baseType="lpstr">
      <vt:lpstr>Arial Unicode MS</vt:lpstr>
      <vt:lpstr>맑은 고딕</vt:lpstr>
      <vt:lpstr>휴먼편지체</vt:lpstr>
      <vt:lpstr>Arial</vt:lpstr>
      <vt:lpstr>Wingdings</vt:lpstr>
      <vt:lpstr>Wingdings 2</vt:lpstr>
      <vt:lpstr>가을</vt:lpstr>
      <vt:lpstr>PowerPoint 프레젠테이션</vt:lpstr>
      <vt:lpstr>패키지 개념과 필요성</vt:lpstr>
      <vt:lpstr>디렉터리로 각 개발자의 코드 관리(패키지)</vt:lpstr>
      <vt:lpstr>자바의 모듈(module)과 패키지(package)</vt:lpstr>
      <vt:lpstr>자바 API의 모듈 파일들</vt:lpstr>
      <vt:lpstr>JDK의 java.base 모듈에 들어 있는 패키지들과 클래스들</vt:lpstr>
      <vt:lpstr>패키지 사용하기, import문</vt:lpstr>
      <vt:lpstr>패키지 만들기</vt:lpstr>
      <vt:lpstr>이클립스로 쉽게 패키지 만들기</vt:lpstr>
      <vt:lpstr>프로젝트 작성(프로젝트 이름 : PackageEx)</vt:lpstr>
      <vt:lpstr>패키지 lib, app 작성</vt:lpstr>
      <vt:lpstr>패키지 작성이 완료된 결과</vt:lpstr>
      <vt:lpstr>클래스 Calculator 만들기</vt:lpstr>
      <vt:lpstr>Calculator 소스 수정</vt:lpstr>
      <vt:lpstr>GoodCalc.java 작성 후 소스 수정</vt:lpstr>
      <vt:lpstr>실행을 위한 Run Configurations 작성</vt:lpstr>
      <vt:lpstr>프로젝트 PackageEx 실행</vt:lpstr>
      <vt:lpstr>디폴트 패키지와 패키지의 특징</vt:lpstr>
      <vt:lpstr>모듈 개념</vt:lpstr>
      <vt:lpstr>자바 플랫폼의 모듈화</vt:lpstr>
      <vt:lpstr>PowerPoint 프레젠테이션</vt:lpstr>
      <vt:lpstr>모듈 기반의 자바 실행 환경</vt:lpstr>
      <vt:lpstr>자바 실행 환경 비교</vt:lpstr>
      <vt:lpstr>자바 모듈화의 목적</vt:lpstr>
      <vt:lpstr>자바 모듈과 패키지 구조 </vt:lpstr>
      <vt:lpstr>주요 패키지</vt:lpstr>
      <vt:lpstr>자바 API 참조</vt:lpstr>
      <vt:lpstr>Object 클래스</vt:lpstr>
      <vt:lpstr>예제 6-1 : Object 클래스로 객체 속성 알아내기</vt:lpstr>
      <vt:lpstr>객체를 문자열로 변환</vt:lpstr>
      <vt:lpstr>예제 6-2 : Point 클래스에 toString() 작성</vt:lpstr>
      <vt:lpstr>객체 비교와 equals()</vt:lpstr>
      <vt:lpstr>예제 6-3 : Point 클래스에 equals() 작성</vt:lpstr>
      <vt:lpstr>예제 6-4 : Rect 클래스와 equals() 만들기 연습</vt:lpstr>
      <vt:lpstr>Wrapper 클래스</vt:lpstr>
      <vt:lpstr>Wrapper 객체 생성</vt:lpstr>
      <vt:lpstr>주요 메소드</vt:lpstr>
      <vt:lpstr>Wrapper 활용</vt:lpstr>
      <vt:lpstr>예제 6-5 : Wrapper 클래스 활용</vt:lpstr>
      <vt:lpstr>박싱과 언박싱</vt:lpstr>
      <vt:lpstr>예제 6-6 : 박싱 언박싱</vt:lpstr>
      <vt:lpstr>String의 특징과 객체 생성</vt:lpstr>
      <vt:lpstr>스트링 리터럴과 new String()</vt:lpstr>
      <vt:lpstr>스트링 객체의 주요 특징</vt:lpstr>
      <vt:lpstr>주요 메소드</vt:lpstr>
      <vt:lpstr>문자열 비교</vt:lpstr>
      <vt:lpstr>문자열 연결</vt:lpstr>
      <vt:lpstr>concat()은 새로운 문자열을 생성</vt:lpstr>
      <vt:lpstr>문자열 내의 공백 제거, 문자열의 각 문자 접근</vt:lpstr>
      <vt:lpstr>예제 6-7 : String 클래스 메소드 활용</vt:lpstr>
      <vt:lpstr>예제 실행 과정</vt:lpstr>
      <vt:lpstr>Math 클래스</vt:lpstr>
      <vt:lpstr>Math 클래스를 활용한 난수 발생</vt:lpstr>
      <vt:lpstr>예제 6-10 : Math 클래스 메소드 활용</vt:lpstr>
      <vt:lpstr>Calendar 클래스</vt:lpstr>
      <vt:lpstr>Calendar 객체 생성 및 날짜와 시간</vt:lpstr>
      <vt:lpstr>예제 6-11 : Calendar를 이용하여 현재 날짜와 시간 알아내기/날짜 시간 설정하기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Kitae</dc:creator>
  <cp:lastModifiedBy>Microsoft 계정</cp:lastModifiedBy>
  <cp:revision>194</cp:revision>
  <dcterms:created xsi:type="dcterms:W3CDTF">2011-08-27T14:53:28Z</dcterms:created>
  <dcterms:modified xsi:type="dcterms:W3CDTF">2020-04-22T06:03:30Z</dcterms:modified>
</cp:coreProperties>
</file>