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56" r:id="rId2"/>
    <p:sldId id="257" r:id="rId3"/>
    <p:sldId id="259" r:id="rId4"/>
    <p:sldId id="307" r:id="rId5"/>
    <p:sldId id="308" r:id="rId6"/>
    <p:sldId id="260" r:id="rId7"/>
    <p:sldId id="262" r:id="rId8"/>
    <p:sldId id="263" r:id="rId9"/>
    <p:sldId id="309" r:id="rId10"/>
    <p:sldId id="265" r:id="rId11"/>
    <p:sldId id="266" r:id="rId12"/>
    <p:sldId id="267" r:id="rId13"/>
    <p:sldId id="269" r:id="rId14"/>
    <p:sldId id="270" r:id="rId15"/>
    <p:sldId id="310" r:id="rId16"/>
    <p:sldId id="315" r:id="rId17"/>
    <p:sldId id="316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9" r:id="rId26"/>
    <p:sldId id="286" r:id="rId27"/>
    <p:sldId id="287" r:id="rId28"/>
    <p:sldId id="290" r:id="rId29"/>
    <p:sldId id="291" r:id="rId30"/>
    <p:sldId id="294" r:id="rId31"/>
    <p:sldId id="313" r:id="rId32"/>
    <p:sldId id="314" r:id="rId33"/>
    <p:sldId id="300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7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54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77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93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ea"/>
                <a:ea typeface="+mj-ea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7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Vector&lt;E&gt; </a:t>
            </a:r>
            <a:r>
              <a:rPr lang="ko-KR" altLang="en-US" dirty="0" smtClean="0"/>
              <a:t>클래스의 주요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50" y="1514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6237787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슬라이드 번호 개체 틀 6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0228"/>
            <a:ext cx="814069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슬라이드 번호 개체 틀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167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컬렉션과 자동 </a:t>
            </a:r>
            <a:r>
              <a:rPr lang="ko-KR" altLang="en-US" dirty="0" err="1"/>
              <a:t>박싱</a:t>
            </a:r>
            <a:r>
              <a:rPr lang="en-US" altLang="ko-KR" dirty="0"/>
              <a:t>/</a:t>
            </a:r>
            <a:r>
              <a:rPr lang="ko-KR" altLang="en-US" dirty="0" err="1"/>
              <a:t>언박싱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JDK 1.5 </a:t>
            </a:r>
            <a:r>
              <a:rPr lang="ko-KR" altLang="en-US" sz="1800" dirty="0" smtClean="0"/>
              <a:t>이전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기본 타입 데이터를 </a:t>
            </a:r>
            <a:r>
              <a:rPr lang="en-US" altLang="ko-KR" sz="1600" dirty="0" smtClean="0"/>
              <a:t>Wrapper </a:t>
            </a:r>
            <a:r>
              <a:rPr lang="ko-KR" altLang="en-US" sz="1600" dirty="0"/>
              <a:t>클래스를 </a:t>
            </a:r>
            <a:r>
              <a:rPr lang="ko-KR" altLang="en-US" sz="1600" dirty="0" smtClean="0"/>
              <a:t>이용하여 객체로 </a:t>
            </a:r>
            <a:r>
              <a:rPr lang="ko-KR" altLang="en-US" sz="1600" dirty="0"/>
              <a:t>만들어 </a:t>
            </a:r>
            <a:r>
              <a:rPr lang="ko-KR" altLang="en-US" sz="1600" dirty="0" smtClean="0"/>
              <a:t>사용</a:t>
            </a:r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pPr lvl="1"/>
            <a:r>
              <a:rPr lang="ko-KR" altLang="en-US" sz="1600" dirty="0" smtClean="0"/>
              <a:t>컬렉션으로부터 </a:t>
            </a:r>
            <a:r>
              <a:rPr lang="ko-KR" altLang="en-US" sz="1600" dirty="0"/>
              <a:t>요소를 </a:t>
            </a:r>
            <a:r>
              <a:rPr lang="ko-KR" altLang="en-US" sz="1600" dirty="0" smtClean="0"/>
              <a:t>얻어올 때</a:t>
            </a:r>
            <a:r>
              <a:rPr lang="en-US" altLang="ko-KR" sz="1600" dirty="0" smtClean="0"/>
              <a:t>, Wrapper </a:t>
            </a:r>
            <a:r>
              <a:rPr lang="ko-KR" altLang="en-US" sz="1600" dirty="0" smtClean="0"/>
              <a:t>클래스로 캐스팅 필요</a:t>
            </a:r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r>
              <a:rPr lang="en-US" altLang="ko-KR" sz="1800" dirty="0" smtClean="0"/>
              <a:t>JDK 1.5</a:t>
            </a:r>
            <a:r>
              <a:rPr lang="ko-KR" altLang="en-US" sz="1800" dirty="0" smtClean="0"/>
              <a:t>부터</a:t>
            </a:r>
            <a:endParaRPr lang="en-US" altLang="ko-KR" sz="1800" dirty="0" smtClean="0"/>
          </a:p>
          <a:p>
            <a:pPr lvl="1"/>
            <a:r>
              <a:rPr lang="ko-KR" altLang="en-US" sz="1600" dirty="0"/>
              <a:t>자동 </a:t>
            </a:r>
            <a:r>
              <a:rPr lang="ko-KR" altLang="en-US" sz="1600" dirty="0" err="1"/>
              <a:t>박싱</a:t>
            </a:r>
            <a:r>
              <a:rPr lang="en-US" altLang="ko-KR" sz="1600" dirty="0"/>
              <a:t>/</a:t>
            </a:r>
            <a:r>
              <a:rPr lang="ko-KR" altLang="en-US" sz="1600" dirty="0" err="1" smtClean="0"/>
              <a:t>언박싱이</a:t>
            </a:r>
            <a:r>
              <a:rPr lang="ko-KR" altLang="en-US" sz="1600" dirty="0" smtClean="0"/>
              <a:t> 작동하여 기본 타입 값 사용 가능</a:t>
            </a:r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/>
          </a:p>
          <a:p>
            <a:pPr lvl="2"/>
            <a:r>
              <a:rPr lang="ko-KR" altLang="en-US" sz="1600" dirty="0" err="1" smtClean="0"/>
              <a:t>제네릭의</a:t>
            </a:r>
            <a:r>
              <a:rPr lang="ko-KR" altLang="en-US" sz="1600" dirty="0" smtClean="0"/>
              <a:t> 타입 매개 변수를 기본 타입으로 구체화할 수는 없음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1349449" y="2060848"/>
            <a:ext cx="43577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Vector&lt;Integer&gt; v </a:t>
            </a:r>
            <a:r>
              <a:rPr lang="en-US" altLang="ko-KR" sz="1400" dirty="0"/>
              <a:t>= new </a:t>
            </a:r>
            <a:r>
              <a:rPr lang="en-US" altLang="ko-KR" sz="1400" dirty="0" smtClean="0"/>
              <a:t>Vector&lt;Integer&gt;();</a:t>
            </a:r>
            <a:endParaRPr lang="en-US" altLang="ko-KR" sz="1400" dirty="0"/>
          </a:p>
          <a:p>
            <a:r>
              <a:rPr lang="en-US" altLang="ko-KR" sz="1400" dirty="0" err="1" smtClean="0"/>
              <a:t>v.add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Integer.valueOf</a:t>
            </a:r>
            <a:r>
              <a:rPr lang="en-US" altLang="ko-KR" sz="1400" b="1" dirty="0" smtClean="0"/>
              <a:t>(4)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5" name="직사각형 4"/>
          <p:cNvSpPr/>
          <p:nvPr/>
        </p:nvSpPr>
        <p:spPr>
          <a:xfrm>
            <a:off x="1349449" y="3068960"/>
            <a:ext cx="43577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Integer n = (</a:t>
            </a:r>
            <a:r>
              <a:rPr lang="en-US" altLang="ko-KR" sz="1400" b="1" dirty="0"/>
              <a:t>Integer</a:t>
            </a:r>
            <a:r>
              <a:rPr lang="en-US" altLang="ko-KR" sz="1400" dirty="0"/>
              <a:t>)</a:t>
            </a:r>
            <a:r>
              <a:rPr lang="en-US" altLang="ko-KR" sz="1400" dirty="0" err="1"/>
              <a:t>v.get</a:t>
            </a:r>
            <a:r>
              <a:rPr lang="en-US" altLang="ko-KR" sz="1400" dirty="0"/>
              <a:t>(0);</a:t>
            </a:r>
          </a:p>
          <a:p>
            <a:r>
              <a:rPr lang="nn-NO" altLang="ko-KR" sz="1400" dirty="0"/>
              <a:t>int k = n.intValue(); // k = 4</a:t>
            </a:r>
            <a:endParaRPr lang="en-US" altLang="ko-KR" sz="14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349449" y="4365104"/>
            <a:ext cx="561662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Vector&lt;Integer&gt; </a:t>
            </a:r>
            <a:r>
              <a:rPr lang="en-US" altLang="ko-KR" sz="1400" dirty="0"/>
              <a:t>v = new Vector&lt;Integer&gt; ();</a:t>
            </a:r>
          </a:p>
          <a:p>
            <a:r>
              <a:rPr lang="en-US" altLang="ko-KR" sz="1400" dirty="0" err="1"/>
              <a:t>v.add</a:t>
            </a:r>
            <a:r>
              <a:rPr lang="en-US" altLang="ko-KR" sz="1400" dirty="0"/>
              <a:t>(4); </a:t>
            </a:r>
            <a:r>
              <a:rPr lang="en-US" altLang="ko-KR" sz="1400" dirty="0" smtClean="0"/>
              <a:t>// </a:t>
            </a:r>
            <a:r>
              <a:rPr lang="en-US" altLang="ko-KR" sz="1400" b="1" dirty="0"/>
              <a:t>4 → </a:t>
            </a:r>
            <a:r>
              <a:rPr lang="en-US" altLang="ko-KR" sz="1400" b="1" dirty="0" err="1" smtClean="0"/>
              <a:t>Integer.valueOf</a:t>
            </a:r>
            <a:r>
              <a:rPr lang="en-US" altLang="ko-KR" sz="1400" b="1" dirty="0" smtClean="0"/>
              <a:t>(4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로 자동 </a:t>
            </a:r>
            <a:r>
              <a:rPr lang="ko-KR" altLang="en-US" sz="1400" b="1" dirty="0" err="1"/>
              <a:t>박싱</a:t>
            </a:r>
            <a:endParaRPr lang="ko-KR" altLang="en-US" sz="1400" b="1" dirty="0"/>
          </a:p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 = </a:t>
            </a:r>
            <a:r>
              <a:rPr lang="en-US" altLang="ko-KR" sz="1400" dirty="0" err="1"/>
              <a:t>v.get</a:t>
            </a:r>
            <a:r>
              <a:rPr lang="en-US" altLang="ko-KR" sz="1400" dirty="0"/>
              <a:t>(0); // </a:t>
            </a:r>
            <a:r>
              <a:rPr lang="en-US" altLang="ko-KR" sz="1400" b="1" dirty="0"/>
              <a:t>Integer </a:t>
            </a:r>
            <a:r>
              <a:rPr lang="ko-KR" altLang="en-US" sz="1400" b="1" dirty="0"/>
              <a:t>타입이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타입으로 자동 </a:t>
            </a:r>
            <a:r>
              <a:rPr lang="ko-KR" altLang="en-US" sz="1400" b="1" dirty="0" err="1"/>
              <a:t>언박싱</a:t>
            </a:r>
            <a:r>
              <a:rPr lang="en-US" altLang="ko-KR" sz="1400" b="1" dirty="0"/>
              <a:t>, k = 4</a:t>
            </a:r>
            <a:endParaRPr lang="en-US" altLang="ko-KR" sz="1400" b="1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619672" y="5589240"/>
            <a:ext cx="52565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Vector&lt;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&gt; </a:t>
            </a:r>
            <a:r>
              <a:rPr lang="en-US" altLang="ko-KR" sz="1400" dirty="0"/>
              <a:t>v = new </a:t>
            </a:r>
            <a:r>
              <a:rPr lang="en-US" altLang="ko-KR" sz="1400" dirty="0" smtClean="0"/>
              <a:t>Vector&lt;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&gt; (); // </a:t>
            </a:r>
            <a:r>
              <a:rPr lang="ko-KR" altLang="en-US" sz="1400" dirty="0" smtClean="0"/>
              <a:t>오류</a:t>
            </a:r>
            <a:endParaRPr lang="en-US" altLang="ko-K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0" y="5573774"/>
            <a:ext cx="344756" cy="3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/>
              <a:t>7</a:t>
            </a:r>
            <a:r>
              <a:rPr lang="en-US" altLang="ko-KR" sz="2400" dirty="0" smtClean="0"/>
              <a:t>-1 : </a:t>
            </a:r>
            <a:r>
              <a:rPr lang="ko-KR" altLang="en-US" sz="2400" dirty="0" smtClean="0"/>
              <a:t>정수만 다루는 </a:t>
            </a:r>
            <a:r>
              <a:rPr lang="en-US" altLang="ko-KR" sz="2400" dirty="0" smtClean="0"/>
              <a:t>Vector&lt;Integer&gt; </a:t>
            </a:r>
            <a:r>
              <a:rPr lang="ko-KR" altLang="en-US" sz="2400" dirty="0" smtClean="0"/>
              <a:t>컬렉션 활용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69890" y="1737390"/>
            <a:ext cx="4490142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java.util.Vector</a:t>
            </a:r>
            <a:r>
              <a:rPr lang="en-US" altLang="ko-KR" sz="1200" dirty="0"/>
              <a:t>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VectorEx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정수 값만 다루는 </a:t>
            </a:r>
            <a:r>
              <a:rPr lang="ko-KR" altLang="en-US" sz="1200" dirty="0" err="1"/>
              <a:t>제네릭</a:t>
            </a:r>
            <a:r>
              <a:rPr lang="ko-KR" altLang="en-US" sz="1200" dirty="0"/>
              <a:t> 벡터 생성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b="1" dirty="0"/>
              <a:t>Vector&lt;Integer&gt; v = new Vector&lt;Integer&gt;(); 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b="1" dirty="0" err="1"/>
              <a:t>v.add</a:t>
            </a:r>
            <a:r>
              <a:rPr lang="en-US" altLang="ko-KR" sz="1200" b="1" dirty="0"/>
              <a:t>(5); </a:t>
            </a:r>
            <a:r>
              <a:rPr lang="en-US" altLang="ko-KR" sz="1200" dirty="0"/>
              <a:t>// 5 </a:t>
            </a:r>
            <a:r>
              <a:rPr lang="ko-KR" altLang="en-US" sz="1200" dirty="0"/>
              <a:t>삽입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(4); // 4 </a:t>
            </a:r>
            <a:r>
              <a:rPr lang="ko-KR" altLang="en-US" sz="1200" dirty="0"/>
              <a:t>삽입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(-1); // -1 </a:t>
            </a:r>
            <a:r>
              <a:rPr lang="ko-KR" altLang="en-US" sz="1200" dirty="0"/>
              <a:t>삽입</a:t>
            </a:r>
          </a:p>
          <a:p>
            <a:pPr defTabSz="180000"/>
            <a:r>
              <a:rPr lang="ko-KR" altLang="en-US" sz="1200" dirty="0"/>
              <a:t>		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// </a:t>
            </a:r>
            <a:r>
              <a:rPr lang="ko-KR" altLang="en-US" sz="1200" dirty="0"/>
              <a:t>벡터 중간에 삽입하기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(2, 100); // 4</a:t>
            </a:r>
            <a:r>
              <a:rPr lang="ko-KR" altLang="en-US" sz="1200" dirty="0"/>
              <a:t>와 </a:t>
            </a:r>
            <a:r>
              <a:rPr lang="en-US" altLang="ko-KR" sz="1200" dirty="0"/>
              <a:t>-1 </a:t>
            </a:r>
            <a:r>
              <a:rPr lang="ko-KR" altLang="en-US" sz="1200" dirty="0"/>
              <a:t>사이에 정수 </a:t>
            </a:r>
            <a:r>
              <a:rPr lang="en-US" altLang="ko-KR" sz="1200" dirty="0"/>
              <a:t>100 </a:t>
            </a:r>
            <a:r>
              <a:rPr lang="ko-KR" altLang="en-US" sz="1200" dirty="0"/>
              <a:t>삽입</a:t>
            </a:r>
          </a:p>
          <a:p>
            <a:pPr defTabSz="180000"/>
            <a:endParaRPr lang="ko-KR" altLang="en-US" sz="1200" dirty="0"/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벡터 내의 요소 객체 수 </a:t>
            </a:r>
            <a:r>
              <a:rPr lang="en-US" altLang="ko-KR" sz="1200" dirty="0"/>
              <a:t>: " + </a:t>
            </a:r>
            <a:r>
              <a:rPr lang="en-US" altLang="ko-KR" sz="1200" b="1" dirty="0" err="1"/>
              <a:t>v.size</a:t>
            </a:r>
            <a:r>
              <a:rPr lang="en-US" altLang="ko-KR" sz="1200" b="1" dirty="0"/>
              <a:t>()</a:t>
            </a:r>
            <a:r>
              <a:rPr lang="en-US" altLang="ko-KR" sz="1200" dirty="0"/>
              <a:t>); 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벡터의 현재 용량 </a:t>
            </a:r>
            <a:r>
              <a:rPr lang="en-US" altLang="ko-KR" sz="1200" dirty="0"/>
              <a:t>: " + </a:t>
            </a:r>
            <a:r>
              <a:rPr lang="en-US" altLang="ko-KR" sz="1200" b="1" dirty="0" err="1"/>
              <a:t>v.capacity</a:t>
            </a:r>
            <a:r>
              <a:rPr lang="en-US" altLang="ko-KR" sz="1200" b="1" dirty="0"/>
              <a:t>()</a:t>
            </a:r>
            <a:r>
              <a:rPr lang="en-US" altLang="ko-KR" sz="1200" dirty="0"/>
              <a:t>);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	</a:t>
            </a:r>
          </a:p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모든 요소 정수 출력하기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b="1" dirty="0" err="1"/>
              <a:t>v.size</a:t>
            </a:r>
            <a:r>
              <a:rPr lang="en-US" altLang="ko-KR" sz="1200" b="1" dirty="0"/>
              <a:t>()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n = </a:t>
            </a:r>
            <a:r>
              <a:rPr lang="en-US" altLang="ko-KR" sz="1200" b="1" dirty="0" err="1"/>
              <a:t>v.get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);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(n);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smtClean="0"/>
              <a:t>}</a:t>
            </a:r>
            <a:r>
              <a:rPr lang="en-US" altLang="ko-KR" sz="1200" dirty="0"/>
              <a:t>		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04048" y="3861048"/>
            <a:ext cx="3937042" cy="138499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200" dirty="0"/>
              <a:t>벡터 내의 요소 객체 수 </a:t>
            </a:r>
            <a:r>
              <a:rPr lang="en-US" altLang="ko-KR" sz="1200" dirty="0"/>
              <a:t>: 4</a:t>
            </a:r>
          </a:p>
          <a:p>
            <a:r>
              <a:rPr lang="ko-KR" altLang="en-US" sz="1200" dirty="0"/>
              <a:t>벡터의 현재 용량 </a:t>
            </a:r>
            <a:r>
              <a:rPr lang="en-US" altLang="ko-KR" sz="1200" dirty="0"/>
              <a:t>: 10</a:t>
            </a:r>
          </a:p>
          <a:p>
            <a:r>
              <a:rPr lang="en-US" altLang="ko-KR" sz="1200" dirty="0"/>
              <a:t>5</a:t>
            </a:r>
          </a:p>
          <a:p>
            <a:r>
              <a:rPr lang="en-US" altLang="ko-KR" sz="1200" dirty="0"/>
              <a:t>4</a:t>
            </a:r>
          </a:p>
          <a:p>
            <a:r>
              <a:rPr lang="en-US" altLang="ko-KR" sz="1200" dirty="0"/>
              <a:t>100</a:t>
            </a:r>
          </a:p>
          <a:p>
            <a:r>
              <a:rPr lang="en-US" altLang="ko-KR" sz="1200" dirty="0"/>
              <a:t>-1</a:t>
            </a:r>
          </a:p>
          <a:p>
            <a:r>
              <a:rPr lang="ko-KR" altLang="en-US" sz="1200" dirty="0"/>
              <a:t>벡터에 있는 정수 합 </a:t>
            </a:r>
            <a:r>
              <a:rPr lang="en-US" altLang="ko-KR" sz="1200" dirty="0"/>
              <a:t>: 108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71472" y="1290246"/>
            <a:ext cx="5908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정수만 다루는 벡터를 생성하고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활용하는 기본 사례를 보인다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77800" y="1737390"/>
            <a:ext cx="396329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벡터 속의 모든 정수 더하기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sum = 0;</a:t>
            </a:r>
          </a:p>
          <a:p>
            <a:pPr defTabSz="180000"/>
            <a:r>
              <a:rPr lang="en-US" altLang="ko-KR" sz="1200" dirty="0"/>
              <a:t>		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v.size</a:t>
            </a:r>
            <a:r>
              <a:rPr lang="en-US" altLang="ko-KR" sz="1200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n = </a:t>
            </a:r>
            <a:r>
              <a:rPr lang="en-US" altLang="ko-KR" sz="1200" b="1" dirty="0" err="1"/>
              <a:t>v.elementAt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);</a:t>
            </a:r>
          </a:p>
          <a:p>
            <a:pPr defTabSz="180000"/>
            <a:r>
              <a:rPr lang="en-US" altLang="ko-KR" sz="1200" dirty="0"/>
              <a:t>			sum += n;</a:t>
            </a:r>
          </a:p>
          <a:p>
            <a:pPr defTabSz="180000"/>
            <a:r>
              <a:rPr lang="en-US" altLang="ko-KR" sz="1200" dirty="0"/>
              <a:t>		}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벡터에 있는 정수 합 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“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						 </a:t>
            </a:r>
            <a:r>
              <a:rPr lang="en-US" altLang="ko-KR" sz="1200" dirty="0"/>
              <a:t>+ sum);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7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000" dirty="0" smtClean="0"/>
              <a:t>예제 </a:t>
            </a:r>
            <a:r>
              <a:rPr lang="en-US" altLang="ko-KR" sz="2000" dirty="0" smtClean="0"/>
              <a:t>7-2 : Point </a:t>
            </a:r>
            <a:r>
              <a:rPr lang="ko-KR" altLang="en-US" sz="2000" dirty="0"/>
              <a:t>클래스만 다루는 </a:t>
            </a:r>
            <a:r>
              <a:rPr lang="en-US" altLang="ko-KR" sz="2000" dirty="0"/>
              <a:t>Vector&lt;Point&gt; </a:t>
            </a:r>
            <a:r>
              <a:rPr lang="ko-KR" altLang="en-US" sz="2000" dirty="0"/>
              <a:t>컬렉션 활용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57610" y="1923110"/>
            <a:ext cx="2718246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java.util.Vector</a:t>
            </a:r>
            <a:r>
              <a:rPr lang="en-US" altLang="ko-KR" sz="1200" dirty="0"/>
              <a:t>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b="1" dirty="0"/>
              <a:t>class Point </a:t>
            </a:r>
            <a:r>
              <a:rPr lang="en-US" altLang="ko-KR" sz="1200" dirty="0"/>
              <a:t>{</a:t>
            </a:r>
          </a:p>
          <a:p>
            <a:pPr defTabSz="180000"/>
            <a:r>
              <a:rPr lang="en-US" altLang="ko-KR" sz="1200" dirty="0"/>
              <a:t>	private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x, y;</a:t>
            </a:r>
          </a:p>
          <a:p>
            <a:pPr defTabSz="180000"/>
            <a:r>
              <a:rPr lang="en-US" altLang="ko-KR" sz="1200" dirty="0"/>
              <a:t>	public Point(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x,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y) {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this.x</a:t>
            </a:r>
            <a:r>
              <a:rPr lang="en-US" altLang="ko-KR" sz="1200" dirty="0"/>
              <a:t> = x;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this.y</a:t>
            </a:r>
            <a:r>
              <a:rPr lang="en-US" altLang="ko-KR" sz="1200" dirty="0"/>
              <a:t> = y;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	public String </a:t>
            </a:r>
            <a:r>
              <a:rPr lang="en-US" altLang="ko-KR" sz="1200" dirty="0" err="1"/>
              <a:t>toString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/>
              <a:t>		return "(" + x + "," + y + ")";  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직사각형 5"/>
          <p:cNvSpPr/>
          <p:nvPr/>
        </p:nvSpPr>
        <p:spPr>
          <a:xfrm>
            <a:off x="3419872" y="5661248"/>
            <a:ext cx="5043410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(2,3)</a:t>
            </a:r>
          </a:p>
          <a:p>
            <a:r>
              <a:rPr lang="en-US" altLang="ko-KR" sz="1200" dirty="0" smtClean="0"/>
              <a:t>(30,-8)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3419872" y="1916832"/>
            <a:ext cx="504341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PointVectorEx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		// Point </a:t>
            </a:r>
            <a:r>
              <a:rPr lang="ko-KR" altLang="en-US" sz="1200" dirty="0"/>
              <a:t>객체를 요소로만 가지는 벡터 생성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b="1" dirty="0"/>
              <a:t>Vector&lt;Point&gt; v = new Vector&lt;Point&gt;(); </a:t>
            </a:r>
          </a:p>
          <a:p>
            <a:pPr defTabSz="180000"/>
            <a:r>
              <a:rPr lang="en-US" altLang="ko-KR" sz="1200" dirty="0"/>
              <a:t>		</a:t>
            </a:r>
          </a:p>
          <a:p>
            <a:pPr defTabSz="180000"/>
            <a:r>
              <a:rPr lang="en-US" altLang="ko-KR" sz="1200" dirty="0"/>
              <a:t>		// 3 </a:t>
            </a:r>
            <a:r>
              <a:rPr lang="ko-KR" altLang="en-US" sz="1200" dirty="0"/>
              <a:t>개의 </a:t>
            </a:r>
            <a:r>
              <a:rPr lang="en-US" altLang="ko-KR" sz="1200" dirty="0"/>
              <a:t>Point </a:t>
            </a:r>
            <a:r>
              <a:rPr lang="ko-KR" altLang="en-US" sz="1200" dirty="0"/>
              <a:t>객체 삽입 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b="1" dirty="0" err="1"/>
              <a:t>v.add</a:t>
            </a:r>
            <a:r>
              <a:rPr lang="en-US" altLang="ko-KR" sz="1200" b="1" dirty="0"/>
              <a:t>(new Point(2, 3));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(new Point(-5, 20));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(new Point(30, -8</a:t>
            </a:r>
            <a:r>
              <a:rPr lang="en-US" altLang="ko-KR" sz="1200" dirty="0" smtClean="0"/>
              <a:t>));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v.remove</a:t>
            </a:r>
            <a:r>
              <a:rPr lang="en-US" altLang="ko-KR" sz="1200" dirty="0" smtClean="0"/>
              <a:t>(1</a:t>
            </a:r>
            <a:r>
              <a:rPr lang="en-US" altLang="ko-KR" sz="1200" dirty="0"/>
              <a:t>); // </a:t>
            </a:r>
            <a:r>
              <a:rPr lang="ko-KR" altLang="en-US" sz="1200" dirty="0"/>
              <a:t>인덱스 </a:t>
            </a:r>
            <a:r>
              <a:rPr lang="en-US" altLang="ko-KR" sz="1200" dirty="0"/>
              <a:t>1</a:t>
            </a:r>
            <a:r>
              <a:rPr lang="ko-KR" altLang="en-US" sz="1200" dirty="0"/>
              <a:t>의 </a:t>
            </a:r>
            <a:r>
              <a:rPr lang="en-US" altLang="ko-KR" sz="1200" dirty="0"/>
              <a:t>Point(-5, 20) </a:t>
            </a:r>
            <a:r>
              <a:rPr lang="ko-KR" altLang="en-US" sz="1200" dirty="0"/>
              <a:t>객체 삭제</a:t>
            </a:r>
            <a:endParaRPr lang="en-US" altLang="ko-KR" sz="1200" dirty="0"/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벡터에 있는 </a:t>
            </a:r>
            <a:r>
              <a:rPr lang="en-US" altLang="ko-KR" sz="1200" dirty="0"/>
              <a:t>Point </a:t>
            </a:r>
            <a:r>
              <a:rPr lang="ko-KR" altLang="en-US" sz="1200" dirty="0"/>
              <a:t>객체 모두 검색하여 출력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v.size</a:t>
            </a:r>
            <a:r>
              <a:rPr lang="en-US" altLang="ko-KR" sz="1200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b="1" dirty="0"/>
              <a:t>Point p = </a:t>
            </a:r>
            <a:r>
              <a:rPr lang="en-US" altLang="ko-KR" sz="1200" b="1" dirty="0" err="1"/>
              <a:t>v.get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);</a:t>
            </a:r>
            <a:r>
              <a:rPr lang="en-US" altLang="ko-KR" sz="1200" dirty="0"/>
              <a:t> // </a:t>
            </a:r>
            <a:r>
              <a:rPr lang="ko-KR" altLang="en-US" sz="1200" dirty="0"/>
              <a:t>벡터에서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 </a:t>
            </a:r>
            <a:r>
              <a:rPr lang="ko-KR" altLang="en-US" sz="1200" dirty="0"/>
              <a:t>번째 </a:t>
            </a:r>
            <a:r>
              <a:rPr lang="en-US" altLang="ko-KR" sz="1200" dirty="0"/>
              <a:t>Point </a:t>
            </a:r>
            <a:r>
              <a:rPr lang="ko-KR" altLang="en-US" sz="1200" dirty="0"/>
              <a:t>객체 얻어내기</a:t>
            </a:r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(p); // </a:t>
            </a:r>
            <a:r>
              <a:rPr lang="en-US" altLang="ko-KR" sz="1200" dirty="0" err="1"/>
              <a:t>p.toString</a:t>
            </a:r>
            <a:r>
              <a:rPr lang="en-US" altLang="ko-KR" sz="1200" dirty="0"/>
              <a:t>()</a:t>
            </a:r>
            <a:r>
              <a:rPr lang="ko-KR" altLang="en-US" sz="1200" dirty="0"/>
              <a:t>을 이용하여 객체 </a:t>
            </a:r>
            <a:r>
              <a:rPr lang="en-US" altLang="ko-KR" sz="1200" dirty="0"/>
              <a:t>p </a:t>
            </a:r>
            <a:r>
              <a:rPr lang="ko-KR" altLang="en-US" sz="1200" dirty="0"/>
              <a:t>출력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71472" y="1362254"/>
            <a:ext cx="6949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점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(x, y)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표현하는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Point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클래스를 만들고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Point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의 객체만 다루는 벡터를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39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컬렉션을 매개변수로 받는 </a:t>
            </a:r>
            <a:r>
              <a:rPr lang="ko-KR" altLang="en-US" dirty="0" err="1"/>
              <a:t>메소드</a:t>
            </a:r>
            <a:r>
              <a:rPr lang="ko-KR" altLang="en-US" dirty="0"/>
              <a:t>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32103" y="1340768"/>
            <a:ext cx="8153400" cy="5040560"/>
          </a:xfrm>
        </p:spPr>
        <p:txBody>
          <a:bodyPr/>
          <a:lstStyle/>
          <a:p>
            <a:r>
              <a:rPr lang="ko-KR" altLang="en-US" dirty="0" smtClean="0"/>
              <a:t>컬렉션을 매개변수로 받는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원형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public void </a:t>
            </a:r>
            <a:r>
              <a:rPr lang="en-US" altLang="ko-KR" dirty="0" err="1" smtClean="0"/>
              <a:t>printVector</a:t>
            </a:r>
            <a:r>
              <a:rPr lang="en-US" altLang="ko-KR" dirty="0" smtClean="0"/>
              <a:t>(Vector&lt;Integer&gt; v)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2564904"/>
            <a:ext cx="669674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// Integer </a:t>
            </a:r>
            <a:r>
              <a:rPr lang="ko-KR" altLang="en-US" sz="1400" dirty="0"/>
              <a:t>벡터를 </a:t>
            </a:r>
            <a:r>
              <a:rPr lang="ko-KR" altLang="en-US" sz="1400" dirty="0" smtClean="0"/>
              <a:t>매개변수로 </a:t>
            </a:r>
            <a:r>
              <a:rPr lang="ko-KR" altLang="en-US" sz="1400" dirty="0"/>
              <a:t>받아 원소를 모두 출력하는 </a:t>
            </a:r>
            <a:r>
              <a:rPr lang="en-US" altLang="ko-KR" sz="1400" dirty="0" err="1"/>
              <a:t>printVector</a:t>
            </a:r>
            <a:r>
              <a:rPr lang="en-US" altLang="ko-KR" sz="1400" dirty="0"/>
              <a:t>() </a:t>
            </a:r>
            <a:r>
              <a:rPr lang="ko-KR" altLang="en-US" sz="1400" dirty="0" err="1" smtClean="0"/>
              <a:t>메소드</a:t>
            </a:r>
            <a:endParaRPr lang="en-US" altLang="ko-KR" sz="1400" dirty="0" smtClean="0"/>
          </a:p>
          <a:p>
            <a:endParaRPr lang="en-US" altLang="ko-KR" sz="1400" dirty="0" smtClean="0">
              <a:latin typeface="+mn-ea"/>
            </a:endParaRPr>
          </a:p>
          <a:p>
            <a:pPr defTabSz="180000"/>
            <a:r>
              <a:rPr lang="en-US" altLang="ko-KR" sz="1400" dirty="0" smtClean="0">
                <a:latin typeface="+mn-ea"/>
              </a:rPr>
              <a:t>public </a:t>
            </a:r>
            <a:r>
              <a:rPr lang="en-US" altLang="ko-KR" sz="1400" dirty="0">
                <a:latin typeface="+mn-ea"/>
              </a:rPr>
              <a:t>void </a:t>
            </a:r>
            <a:r>
              <a:rPr lang="en-US" altLang="ko-KR" sz="1400" b="1" dirty="0" err="1">
                <a:latin typeface="+mn-ea"/>
              </a:rPr>
              <a:t>printVector</a:t>
            </a:r>
            <a:r>
              <a:rPr lang="en-US" altLang="ko-KR" sz="1400" b="1" dirty="0">
                <a:latin typeface="+mn-ea"/>
              </a:rPr>
              <a:t>(Vector&lt;Integer&gt; v) </a:t>
            </a:r>
            <a:r>
              <a:rPr lang="en-US" altLang="ko-KR" sz="1400" dirty="0">
                <a:latin typeface="+mn-ea"/>
              </a:rPr>
              <a:t>{</a:t>
            </a:r>
          </a:p>
          <a:p>
            <a:pPr defTabSz="180000"/>
            <a:r>
              <a:rPr lang="en-US" altLang="ko-KR" sz="1400" dirty="0" smtClean="0">
                <a:latin typeface="+mn-ea"/>
              </a:rPr>
              <a:t>	for(</a:t>
            </a:r>
            <a:r>
              <a:rPr lang="en-US" altLang="ko-KR" sz="1400" dirty="0" err="1" smtClean="0">
                <a:latin typeface="+mn-ea"/>
              </a:rPr>
              <a:t>int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=0;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&lt;</a:t>
            </a:r>
            <a:r>
              <a:rPr lang="en-US" altLang="ko-KR" sz="1400" dirty="0" err="1">
                <a:latin typeface="+mn-ea"/>
              </a:rPr>
              <a:t>v.size</a:t>
            </a:r>
            <a:r>
              <a:rPr lang="en-US" altLang="ko-KR" sz="1400" dirty="0">
                <a:latin typeface="+mn-ea"/>
              </a:rPr>
              <a:t>();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++) {</a:t>
            </a:r>
          </a:p>
          <a:p>
            <a:pPr defTabSz="180000"/>
            <a:r>
              <a:rPr lang="en-US" altLang="ko-KR" sz="1400" dirty="0" smtClean="0">
                <a:latin typeface="+mn-ea"/>
              </a:rPr>
              <a:t>		</a:t>
            </a:r>
            <a:r>
              <a:rPr lang="en-US" altLang="ko-KR" sz="1400" dirty="0" err="1" smtClean="0">
                <a:latin typeface="+mn-ea"/>
              </a:rPr>
              <a:t>int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n = </a:t>
            </a:r>
            <a:r>
              <a:rPr lang="en-US" altLang="ko-KR" sz="1400" dirty="0" err="1">
                <a:latin typeface="+mn-ea"/>
              </a:rPr>
              <a:t>v.get</a:t>
            </a:r>
            <a:r>
              <a:rPr lang="en-US" altLang="ko-KR" sz="1400" dirty="0">
                <a:latin typeface="+mn-ea"/>
              </a:rPr>
              <a:t>(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); // </a:t>
            </a:r>
            <a:r>
              <a:rPr lang="ko-KR" altLang="en-US" sz="1400" dirty="0">
                <a:latin typeface="+mn-ea"/>
              </a:rPr>
              <a:t>벡터의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번째 정수</a:t>
            </a:r>
          </a:p>
          <a:p>
            <a:pPr defTabSz="180000"/>
            <a:r>
              <a:rPr lang="en-US" altLang="ko-KR" sz="1400" dirty="0" smtClean="0">
                <a:latin typeface="+mn-ea"/>
              </a:rPr>
              <a:t>		</a:t>
            </a:r>
            <a:r>
              <a:rPr lang="en-US" altLang="ko-KR" sz="1400" dirty="0" err="1" smtClean="0">
                <a:latin typeface="+mn-ea"/>
              </a:rPr>
              <a:t>System.out.println</a:t>
            </a:r>
            <a:r>
              <a:rPr lang="en-US" altLang="ko-KR" sz="1400" dirty="0" smtClean="0">
                <a:latin typeface="+mn-ea"/>
              </a:rPr>
              <a:t>(n</a:t>
            </a:r>
            <a:r>
              <a:rPr lang="en-US" altLang="ko-KR" sz="1400" dirty="0">
                <a:latin typeface="+mn-ea"/>
              </a:rPr>
              <a:t>);</a:t>
            </a:r>
          </a:p>
          <a:p>
            <a:pPr defTabSz="180000"/>
            <a:r>
              <a:rPr lang="en-US" altLang="ko-KR" sz="1400" dirty="0" smtClean="0">
                <a:latin typeface="+mn-ea"/>
              </a:rPr>
              <a:t>	}</a:t>
            </a:r>
            <a:endParaRPr lang="en-US" altLang="ko-KR" sz="1400" dirty="0">
              <a:latin typeface="+mn-ea"/>
            </a:endParaRPr>
          </a:p>
          <a:p>
            <a:pPr defTabSz="180000"/>
            <a:r>
              <a:rPr lang="en-US" altLang="ko-KR" sz="1400" dirty="0">
                <a:latin typeface="+mn-ea"/>
              </a:rPr>
              <a:t>}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59632" y="4812834"/>
            <a:ext cx="66967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>
                <a:latin typeface="+mn-ea"/>
              </a:rPr>
              <a:t>Vector&lt;Integer&gt; v = new Vector&lt;Integer&gt;(); // Integer </a:t>
            </a:r>
            <a:r>
              <a:rPr lang="ko-KR" altLang="en-US" sz="1400" dirty="0">
                <a:latin typeface="+mn-ea"/>
              </a:rPr>
              <a:t>벡터 생성</a:t>
            </a:r>
          </a:p>
          <a:p>
            <a:pPr defTabSz="180000"/>
            <a:r>
              <a:rPr lang="en-US" altLang="ko-KR" sz="1400" b="1" dirty="0" err="1">
                <a:latin typeface="+mn-ea"/>
              </a:rPr>
              <a:t>printVector</a:t>
            </a:r>
            <a:r>
              <a:rPr lang="en-US" altLang="ko-KR" sz="1400" b="1" dirty="0">
                <a:latin typeface="+mn-ea"/>
              </a:rPr>
              <a:t>(v); </a:t>
            </a:r>
            <a:r>
              <a:rPr lang="en-US" altLang="ko-KR" sz="1400" dirty="0">
                <a:latin typeface="+mn-ea"/>
              </a:rPr>
              <a:t>// </a:t>
            </a:r>
            <a:r>
              <a:rPr lang="ko-KR" altLang="en-US" sz="1400" dirty="0" err="1">
                <a:latin typeface="+mn-ea"/>
              </a:rPr>
              <a:t>메소드</a:t>
            </a:r>
            <a:r>
              <a:rPr lang="ko-KR" altLang="en-US" sz="1400" dirty="0">
                <a:latin typeface="+mn-ea"/>
              </a:rPr>
              <a:t> 호출</a:t>
            </a:r>
          </a:p>
        </p:txBody>
      </p:sp>
    </p:spTree>
    <p:extLst>
      <p:ext uri="{BB962C8B-B14F-4D97-AF65-F5344CB8AC3E}">
        <p14:creationId xmlns:p14="http://schemas.microsoft.com/office/powerpoint/2010/main" val="333344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타입 추론 기능의 진화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 7 </a:t>
            </a:r>
            <a:r>
              <a:rPr lang="ko-KR" altLang="en-US" dirty="0" smtClean="0"/>
              <a:t>이전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Java 7 </a:t>
            </a:r>
            <a:r>
              <a:rPr lang="ko-KR" altLang="en-US" dirty="0" smtClean="0"/>
              <a:t>이후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컴파일러의 타입 추론 기능 추가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&lt;&gt;(</a:t>
            </a:r>
            <a:r>
              <a:rPr lang="ko-KR" altLang="en-US" dirty="0" err="1"/>
              <a:t>다이어몬드</a:t>
            </a:r>
            <a:r>
              <a:rPr lang="ko-KR" altLang="en-US" dirty="0"/>
              <a:t> 연산자</a:t>
            </a:r>
            <a:r>
              <a:rPr lang="en-US" altLang="ko-KR" sz="1600" dirty="0"/>
              <a:t>)</a:t>
            </a:r>
            <a:r>
              <a:rPr lang="ko-KR" altLang="en-US" dirty="0"/>
              <a:t>에 타입 </a:t>
            </a:r>
            <a:r>
              <a:rPr lang="ko-KR" altLang="en-US" dirty="0" smtClean="0"/>
              <a:t>매개변수 생략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Java </a:t>
            </a:r>
            <a:r>
              <a:rPr lang="en-US" altLang="ko-KR" dirty="0" smtClean="0"/>
              <a:t>10 </a:t>
            </a:r>
            <a:r>
              <a:rPr lang="ko-KR" altLang="en-US" dirty="0"/>
              <a:t>이후</a:t>
            </a:r>
            <a:endParaRPr lang="en-US" altLang="ko-KR" dirty="0"/>
          </a:p>
          <a:p>
            <a:pPr lvl="1"/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ko-KR" altLang="en-US" dirty="0" smtClean="0"/>
              <a:t>키워드 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컴파일러의 지역 변수 타입 </a:t>
            </a:r>
            <a:r>
              <a:rPr lang="ko-KR" altLang="en-US" dirty="0"/>
              <a:t>추론 </a:t>
            </a:r>
            <a:r>
              <a:rPr lang="ko-KR" altLang="en-US" dirty="0" smtClean="0"/>
              <a:t>가능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1844824"/>
            <a:ext cx="74168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Vector&lt;Integer&gt; v = </a:t>
            </a:r>
            <a:r>
              <a:rPr lang="en-US" altLang="ko-KR" dirty="0">
                <a:solidFill>
                  <a:srgbClr val="9A009A"/>
                </a:solidFill>
                <a:latin typeface="+mj-ea"/>
                <a:ea typeface="+mj-ea"/>
              </a:rPr>
              <a:t>new </a:t>
            </a: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Vector&lt;Integer&gt;(); </a:t>
            </a:r>
            <a:r>
              <a:rPr lang="en-US" altLang="ko-KR" dirty="0">
                <a:solidFill>
                  <a:srgbClr val="1A9A00"/>
                </a:solidFill>
                <a:latin typeface="+mj-ea"/>
                <a:ea typeface="+mj-ea"/>
              </a:rPr>
              <a:t>// Java 7 </a:t>
            </a:r>
            <a:r>
              <a:rPr lang="ko-KR" altLang="en-US" dirty="0">
                <a:solidFill>
                  <a:srgbClr val="1A9A00"/>
                </a:solidFill>
                <a:latin typeface="+mj-ea"/>
                <a:ea typeface="+mj-ea"/>
              </a:rPr>
              <a:t>이전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3607" y="4005064"/>
            <a:ext cx="74110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Vector&lt;Integer&gt; v = </a:t>
            </a:r>
            <a:r>
              <a:rPr lang="en-US" altLang="ko-KR" dirty="0">
                <a:solidFill>
                  <a:srgbClr val="9A009A"/>
                </a:solidFill>
                <a:latin typeface="+mj-ea"/>
                <a:ea typeface="+mj-ea"/>
              </a:rPr>
              <a:t>new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Vector&lt;&gt;(); </a:t>
            </a:r>
            <a:r>
              <a:rPr lang="en-US" altLang="ko-KR" dirty="0">
                <a:solidFill>
                  <a:srgbClr val="1A9A00"/>
                </a:solidFill>
                <a:latin typeface="+mj-ea"/>
                <a:ea typeface="+mj-ea"/>
              </a:rPr>
              <a:t>// Java 7</a:t>
            </a:r>
            <a:r>
              <a:rPr lang="ko-KR" altLang="en-US" dirty="0" smtClean="0">
                <a:solidFill>
                  <a:srgbClr val="1A9A00"/>
                </a:solidFill>
                <a:latin typeface="+mj-ea"/>
                <a:ea typeface="+mj-ea"/>
              </a:rPr>
              <a:t>부터 추가</a:t>
            </a:r>
            <a:r>
              <a:rPr lang="en-US" altLang="ko-KR" dirty="0" smtClean="0">
                <a:solidFill>
                  <a:srgbClr val="1A9A00"/>
                </a:solidFill>
                <a:latin typeface="+mj-ea"/>
                <a:ea typeface="+mj-ea"/>
              </a:rPr>
              <a:t>,</a:t>
            </a:r>
            <a:r>
              <a:rPr lang="ko-KR" altLang="en-US" dirty="0" smtClean="0">
                <a:solidFill>
                  <a:srgbClr val="1A9A00"/>
                </a:solidFill>
                <a:latin typeface="+mj-ea"/>
                <a:ea typeface="+mj-ea"/>
              </a:rPr>
              <a:t> 가능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7" y="5589240"/>
            <a:ext cx="74110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rgbClr val="9A009A"/>
                </a:solidFill>
                <a:latin typeface="+mj-ea"/>
                <a:ea typeface="+mj-ea"/>
              </a:rPr>
              <a:t>var</a:t>
            </a:r>
            <a:r>
              <a:rPr lang="en-US" altLang="ko-KR" b="1" dirty="0">
                <a:solidFill>
                  <a:srgbClr val="9A009A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v </a:t>
            </a: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= </a:t>
            </a:r>
            <a:r>
              <a:rPr lang="en-US" altLang="ko-KR" dirty="0">
                <a:solidFill>
                  <a:srgbClr val="9A009A"/>
                </a:solidFill>
                <a:latin typeface="+mj-ea"/>
                <a:ea typeface="+mj-ea"/>
              </a:rPr>
              <a:t>new </a:t>
            </a: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Vector&lt;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Integer</a:t>
            </a: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&gt;(); </a:t>
            </a:r>
            <a:r>
              <a:rPr lang="en-US" altLang="ko-KR" dirty="0">
                <a:solidFill>
                  <a:srgbClr val="1A9A00"/>
                </a:solidFill>
                <a:latin typeface="+mj-ea"/>
                <a:ea typeface="+mj-ea"/>
              </a:rPr>
              <a:t>// Java 10</a:t>
            </a:r>
            <a:r>
              <a:rPr lang="ko-KR" altLang="en-US" dirty="0" smtClean="0">
                <a:solidFill>
                  <a:srgbClr val="1A9A00"/>
                </a:solidFill>
                <a:latin typeface="+mj-ea"/>
                <a:ea typeface="+mj-ea"/>
              </a:rPr>
              <a:t>부터 추가</a:t>
            </a:r>
            <a:r>
              <a:rPr lang="en-US" altLang="ko-KR" dirty="0" smtClean="0">
                <a:solidFill>
                  <a:srgbClr val="1A9A00"/>
                </a:solidFill>
                <a:latin typeface="+mj-ea"/>
                <a:ea typeface="+mj-ea"/>
              </a:rPr>
              <a:t>,</a:t>
            </a:r>
            <a:r>
              <a:rPr lang="ko-KR" altLang="en-US" dirty="0" smtClean="0">
                <a:solidFill>
                  <a:srgbClr val="1A9A00"/>
                </a:solidFill>
                <a:latin typeface="+mj-ea"/>
                <a:ea typeface="+mj-ea"/>
              </a:rPr>
              <a:t> 가능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48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ArrayList</a:t>
            </a:r>
            <a:r>
              <a:rPr lang="en-US" altLang="ko-KR" dirty="0" smtClean="0"/>
              <a:t>&lt;E&gt;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ArrayList</a:t>
            </a:r>
            <a:r>
              <a:rPr lang="en-US" altLang="ko-KR" dirty="0" smtClean="0"/>
              <a:t>&lt;E&gt;</a:t>
            </a:r>
            <a:r>
              <a:rPr lang="ko-KR" altLang="en-US" dirty="0" smtClean="0"/>
              <a:t>의 특성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java.util.ArrayList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가변 크기 배열을 구현한 클래스</a:t>
            </a:r>
            <a:endParaRPr lang="en-US" altLang="ko-KR" dirty="0" smtClean="0"/>
          </a:p>
          <a:p>
            <a:pPr lvl="2"/>
            <a:r>
              <a:rPr lang="en-US" altLang="ko-KR" dirty="0"/>
              <a:t>&lt;E&gt;</a:t>
            </a:r>
            <a:r>
              <a:rPr lang="ko-KR" altLang="en-US" dirty="0"/>
              <a:t>에서 </a:t>
            </a:r>
            <a:r>
              <a:rPr lang="en-US" altLang="ko-KR" dirty="0"/>
              <a:t>E </a:t>
            </a:r>
            <a:r>
              <a:rPr lang="ko-KR" altLang="en-US" dirty="0"/>
              <a:t>대신 </a:t>
            </a:r>
            <a:r>
              <a:rPr lang="ko-KR" altLang="en-US" dirty="0" smtClean="0"/>
              <a:t>요소로 사용할 특정 </a:t>
            </a:r>
            <a:r>
              <a:rPr lang="ko-KR" altLang="en-US" dirty="0"/>
              <a:t>타입으로 구체화</a:t>
            </a:r>
            <a:endParaRPr lang="en-US" altLang="ko-KR" dirty="0"/>
          </a:p>
          <a:p>
            <a:pPr lvl="1"/>
            <a:r>
              <a:rPr lang="en-US" altLang="ko-KR" dirty="0" err="1" smtClean="0"/>
              <a:t>ArrayList</a:t>
            </a:r>
            <a:r>
              <a:rPr lang="ko-KR" altLang="en-US" dirty="0" smtClean="0"/>
              <a:t>에 </a:t>
            </a:r>
            <a:r>
              <a:rPr lang="ko-KR" altLang="en-US" dirty="0"/>
              <a:t>삽입 가능한  것</a:t>
            </a:r>
            <a:endParaRPr lang="en-US" altLang="ko-KR" dirty="0"/>
          </a:p>
          <a:p>
            <a:pPr lvl="2"/>
            <a:r>
              <a:rPr lang="ko-KR" altLang="en-US" dirty="0"/>
              <a:t>객체</a:t>
            </a:r>
            <a:r>
              <a:rPr lang="en-US" altLang="ko-KR" dirty="0"/>
              <a:t>, null</a:t>
            </a:r>
          </a:p>
          <a:p>
            <a:pPr lvl="2"/>
            <a:r>
              <a:rPr lang="ko-KR" altLang="en-US" dirty="0"/>
              <a:t>기본 타입은 </a:t>
            </a:r>
            <a:r>
              <a:rPr lang="ko-KR" altLang="en-US" dirty="0" err="1"/>
              <a:t>박싱</a:t>
            </a:r>
            <a:r>
              <a:rPr lang="en-US" altLang="ko-KR" dirty="0"/>
              <a:t>/</a:t>
            </a:r>
            <a:r>
              <a:rPr lang="ko-KR" altLang="en-US" dirty="0" err="1"/>
              <a:t>언박싱으로</a:t>
            </a:r>
            <a:r>
              <a:rPr lang="ko-KR" altLang="en-US" dirty="0"/>
              <a:t> </a:t>
            </a:r>
            <a:r>
              <a:rPr lang="en-US" altLang="ko-KR" dirty="0"/>
              <a:t>Wrapper </a:t>
            </a:r>
            <a:r>
              <a:rPr lang="ko-KR" altLang="en-US" dirty="0"/>
              <a:t>객체로 만들어 저장</a:t>
            </a:r>
            <a:endParaRPr lang="en-US" altLang="ko-KR" dirty="0"/>
          </a:p>
          <a:p>
            <a:pPr lvl="1"/>
            <a:r>
              <a:rPr lang="en-US" altLang="ko-KR" dirty="0" err="1" smtClean="0"/>
              <a:t>ArrayList</a:t>
            </a:r>
            <a:r>
              <a:rPr lang="ko-KR" altLang="en-US" dirty="0" smtClean="0"/>
              <a:t>에 객체 삽입</a:t>
            </a:r>
            <a:r>
              <a:rPr lang="en-US" altLang="ko-KR" dirty="0" smtClean="0"/>
              <a:t>/</a:t>
            </a:r>
            <a:r>
              <a:rPr lang="ko-KR" altLang="en-US" dirty="0" smtClean="0"/>
              <a:t>삭제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리스트의 맨 뒤에 객체 추가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리스트의 중간에 객체 삽입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임의의 </a:t>
            </a:r>
            <a:r>
              <a:rPr lang="ko-KR" altLang="en-US" dirty="0"/>
              <a:t>위치에 있는 객체 삭제 </a:t>
            </a:r>
            <a:r>
              <a:rPr lang="ko-KR" altLang="en-US" dirty="0" smtClean="0"/>
              <a:t>가능</a:t>
            </a:r>
            <a:endParaRPr lang="en-US" altLang="ko-KR" dirty="0"/>
          </a:p>
          <a:p>
            <a:pPr lvl="1"/>
            <a:r>
              <a:rPr lang="ko-KR" altLang="en-US" dirty="0" smtClean="0"/>
              <a:t>벡터와 달리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동기화 기능 없음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다수 </a:t>
            </a:r>
            <a:r>
              <a:rPr lang="ko-KR" altLang="en-US" dirty="0" err="1" smtClean="0"/>
              <a:t>스레드가</a:t>
            </a:r>
            <a:r>
              <a:rPr lang="ko-KR" altLang="en-US" dirty="0" smtClean="0"/>
              <a:t> 동시에 </a:t>
            </a:r>
            <a:r>
              <a:rPr lang="en-US" altLang="ko-KR" dirty="0" err="1" smtClean="0"/>
              <a:t>ArrayList</a:t>
            </a:r>
            <a:r>
              <a:rPr lang="ko-KR" altLang="en-US" dirty="0" smtClean="0"/>
              <a:t>에 접근할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때 동기화되지 않음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개발자가 </a:t>
            </a:r>
            <a:r>
              <a:rPr lang="ko-KR" altLang="en-US" dirty="0" err="1" smtClean="0"/>
              <a:t>스레드</a:t>
            </a:r>
            <a:r>
              <a:rPr lang="ko-KR" altLang="en-US" dirty="0" smtClean="0"/>
              <a:t> 동기화 코드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5341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ArrayList</a:t>
            </a:r>
            <a:r>
              <a:rPr lang="en-US" altLang="ko-KR" dirty="0" smtClean="0"/>
              <a:t>&lt;String&gt; </a:t>
            </a:r>
            <a:r>
              <a:rPr lang="ko-KR" altLang="en-US" dirty="0" smtClean="0"/>
              <a:t>컬렉션의 내부 구성</a:t>
            </a:r>
            <a:endParaRPr lang="ko-KR" altLang="en-US" dirty="0"/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1542659" y="2339462"/>
            <a:ext cx="1784622" cy="612934"/>
          </a:xfrm>
          <a:prstGeom prst="wedgeRoundRectCallout">
            <a:avLst>
              <a:gd name="adj1" fmla="val 15033"/>
              <a:gd name="adj2" fmla="val 1132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add()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이용하여 요소를 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삽입하고 </a:t>
            </a:r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get()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이용하</a:t>
            </a:r>
          </a:p>
          <a:p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여 요소를 검색합니다</a:t>
            </a:r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85159" y="1436064"/>
            <a:ext cx="511127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/>
              <a:t>ArrayList</a:t>
            </a:r>
            <a:r>
              <a:rPr lang="en-US" altLang="ko-KR" dirty="0"/>
              <a:t>&lt;String&gt; </a:t>
            </a:r>
            <a:r>
              <a:rPr lang="en-US" altLang="ko-KR" dirty="0" smtClean="0"/>
              <a:t>al = new </a:t>
            </a:r>
            <a:r>
              <a:rPr lang="en-US" altLang="ko-KR" dirty="0" err="1" smtClean="0"/>
              <a:t>ArrayList</a:t>
            </a:r>
            <a:r>
              <a:rPr lang="en-US" altLang="ko-KR" dirty="0" smtClean="0"/>
              <a:t>&lt;String&gt;();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8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컬렉션</a:t>
            </a:r>
            <a:r>
              <a:rPr lang="en-US" altLang="ko-KR" dirty="0" smtClean="0"/>
              <a:t>(collection)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01622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컬렉션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요소</a:t>
            </a:r>
            <a:r>
              <a:rPr lang="en-US" altLang="ko-KR" dirty="0" smtClean="0"/>
              <a:t>(element)</a:t>
            </a:r>
            <a:r>
              <a:rPr lang="ko-KR" altLang="en-US" dirty="0" smtClean="0"/>
              <a:t> 객체들의 저장소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객체들의 컨테이너라고도 불림</a:t>
            </a:r>
            <a:endParaRPr lang="en-US" altLang="ko-KR" dirty="0" smtClean="0"/>
          </a:p>
          <a:p>
            <a:pPr lvl="2"/>
            <a:r>
              <a:rPr lang="ko-KR" altLang="en-US" dirty="0"/>
              <a:t>요소의 개수에 따라 </a:t>
            </a:r>
            <a:r>
              <a:rPr lang="ko-KR" altLang="en-US" dirty="0" smtClean="0"/>
              <a:t>크기 자동 조절</a:t>
            </a:r>
            <a:endParaRPr lang="en-US" altLang="ko-KR" dirty="0"/>
          </a:p>
          <a:p>
            <a:pPr lvl="2"/>
            <a:r>
              <a:rPr lang="ko-KR" altLang="en-US" dirty="0" smtClean="0"/>
              <a:t>요소의 </a:t>
            </a:r>
            <a:r>
              <a:rPr lang="ko-KR" altLang="en-US" dirty="0"/>
              <a:t>삽입</a:t>
            </a:r>
            <a:r>
              <a:rPr lang="en-US" altLang="ko-KR" dirty="0"/>
              <a:t>,</a:t>
            </a:r>
            <a:r>
              <a:rPr lang="ko-KR" altLang="en-US" dirty="0"/>
              <a:t> 삭제에 따른 요소의 </a:t>
            </a:r>
            <a:r>
              <a:rPr lang="ko-KR" altLang="en-US" dirty="0" smtClean="0"/>
              <a:t>위치 자동 이동</a:t>
            </a:r>
            <a:endParaRPr lang="en-US" altLang="ko-KR" dirty="0"/>
          </a:p>
          <a:p>
            <a:pPr lvl="1"/>
            <a:r>
              <a:rPr lang="ko-KR" altLang="en-US" dirty="0" smtClean="0"/>
              <a:t>고정 크기의 배열을 다루는 어려움 해소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객체들의 삽입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검색 등의 관리 용이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01008"/>
            <a:ext cx="6624736" cy="27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ArrayList</a:t>
            </a:r>
            <a:r>
              <a:rPr lang="en-US" altLang="ko-KR" dirty="0" smtClean="0"/>
              <a:t>&lt;E&gt; </a:t>
            </a:r>
            <a:r>
              <a:rPr lang="ko-KR" altLang="en-US" dirty="0" smtClean="0"/>
              <a:t>클래스의 주요 </a:t>
            </a:r>
            <a:r>
              <a:rPr lang="ko-KR" altLang="en-US" dirty="0" err="1"/>
              <a:t>메소드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50" y="1708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6910388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슬라이드 번호 개체 틀 6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8142138" cy="61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슬라이드 번호 개체 틀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2" y="1340768"/>
            <a:ext cx="8532440" cy="25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7-3 : </a:t>
            </a:r>
            <a:r>
              <a:rPr lang="ko-KR" altLang="en-US" dirty="0"/>
              <a:t>문자열 </a:t>
            </a:r>
            <a:r>
              <a:rPr lang="ko-KR" altLang="en-US" dirty="0" err="1"/>
              <a:t>입력받아</a:t>
            </a:r>
            <a:r>
              <a:rPr lang="ko-KR" altLang="en-US" dirty="0"/>
              <a:t> </a:t>
            </a:r>
            <a:r>
              <a:rPr lang="en-US" altLang="ko-KR" dirty="0" err="1"/>
              <a:t>ArrayList</a:t>
            </a:r>
            <a:r>
              <a:rPr lang="ko-KR" altLang="en-US" dirty="0"/>
              <a:t>에 저장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9512" y="1834946"/>
            <a:ext cx="439248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</a:t>
            </a:r>
            <a:r>
              <a:rPr lang="en-US" altLang="ko-KR" sz="1200" dirty="0"/>
              <a:t>.*;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ArrayListEx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문자열만 </a:t>
            </a:r>
            <a:r>
              <a:rPr lang="ko-KR" altLang="en-US" sz="1200" dirty="0" err="1"/>
              <a:t>삽입가능한</a:t>
            </a:r>
            <a:r>
              <a:rPr lang="ko-KR" altLang="en-US" sz="1200" dirty="0"/>
              <a:t> </a:t>
            </a:r>
            <a:r>
              <a:rPr lang="en-US" altLang="ko-KR" sz="1200" dirty="0" err="1"/>
              <a:t>ArrayList</a:t>
            </a:r>
            <a:r>
              <a:rPr lang="en-US" altLang="ko-KR" sz="1200" dirty="0"/>
              <a:t> </a:t>
            </a:r>
            <a:r>
              <a:rPr lang="ko-KR" altLang="en-US" sz="1200" dirty="0"/>
              <a:t>컬렉션 생성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b="1" dirty="0" err="1"/>
              <a:t>ArrayList</a:t>
            </a:r>
            <a:r>
              <a:rPr lang="en-US" altLang="ko-KR" sz="1200" b="1" dirty="0"/>
              <a:t>&lt;String&gt; a = new </a:t>
            </a:r>
            <a:r>
              <a:rPr lang="en-US" altLang="ko-KR" sz="1200" b="1" dirty="0" err="1"/>
              <a:t>ArrayList</a:t>
            </a:r>
            <a:r>
              <a:rPr lang="en-US" altLang="ko-KR" sz="1200" b="1" dirty="0"/>
              <a:t>&lt;String&gt;();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		// </a:t>
            </a:r>
            <a:r>
              <a:rPr lang="ko-KR" altLang="en-US" sz="1200" dirty="0"/>
              <a:t>키보드로부터 </a:t>
            </a:r>
            <a:r>
              <a:rPr lang="en-US" altLang="ko-KR" sz="1200" dirty="0"/>
              <a:t>4</a:t>
            </a:r>
            <a:r>
              <a:rPr lang="ko-KR" altLang="en-US" sz="1200" dirty="0"/>
              <a:t>개의 이름 </a:t>
            </a:r>
            <a:r>
              <a:rPr lang="ko-KR" altLang="en-US" sz="1200" dirty="0" err="1"/>
              <a:t>입력받아</a:t>
            </a:r>
            <a:r>
              <a:rPr lang="ko-KR" altLang="en-US" sz="1200" dirty="0"/>
              <a:t> </a:t>
            </a:r>
            <a:r>
              <a:rPr lang="en-US" altLang="ko-KR" sz="1200" dirty="0" err="1"/>
              <a:t>ArrayList</a:t>
            </a:r>
            <a:r>
              <a:rPr lang="ko-KR" altLang="en-US" sz="1200" dirty="0"/>
              <a:t>에 삽입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 </a:t>
            </a:r>
            <a:endParaRPr lang="en-US" altLang="ko-KR" sz="1200" dirty="0" smtClean="0"/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&lt;4;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이름을 입력하세요</a:t>
            </a:r>
            <a:r>
              <a:rPr lang="en-US" altLang="ko-KR" sz="1200" dirty="0"/>
              <a:t>&gt;&gt;");</a:t>
            </a:r>
          </a:p>
          <a:p>
            <a:pPr defTabSz="180000"/>
            <a:r>
              <a:rPr lang="en-US" altLang="ko-KR" sz="1200" dirty="0"/>
              <a:t>			String s = </a:t>
            </a:r>
            <a:r>
              <a:rPr lang="en-US" altLang="ko-KR" sz="1200" dirty="0" err="1"/>
              <a:t>scanner.next</a:t>
            </a:r>
            <a:r>
              <a:rPr lang="en-US" altLang="ko-KR" sz="1200" dirty="0"/>
              <a:t>(); // </a:t>
            </a:r>
            <a:r>
              <a:rPr lang="ko-KR" altLang="en-US" sz="1200" dirty="0"/>
              <a:t>키보드로부터 </a:t>
            </a:r>
            <a:r>
              <a:rPr lang="ko-KR" altLang="en-US" sz="1200" dirty="0" smtClean="0"/>
              <a:t>이름 </a:t>
            </a:r>
            <a:r>
              <a:rPr lang="ko-KR" altLang="en-US" sz="1200" dirty="0"/>
              <a:t>입력</a:t>
            </a:r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b="1" dirty="0" err="1"/>
              <a:t>a.add</a:t>
            </a:r>
            <a:r>
              <a:rPr lang="en-US" altLang="ko-KR" sz="1200" b="1" dirty="0"/>
              <a:t>(s); </a:t>
            </a:r>
            <a:r>
              <a:rPr lang="en-US" altLang="ko-KR" sz="1200" dirty="0"/>
              <a:t>// </a:t>
            </a:r>
            <a:r>
              <a:rPr lang="en-US" altLang="ko-KR" sz="1200" dirty="0" err="1"/>
              <a:t>ArrayList</a:t>
            </a:r>
            <a:r>
              <a:rPr lang="en-US" altLang="ko-KR" sz="1200" dirty="0"/>
              <a:t> </a:t>
            </a:r>
            <a:r>
              <a:rPr lang="ko-KR" altLang="en-US" sz="1200" dirty="0"/>
              <a:t>컬렉션에 삽입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		</a:t>
            </a:r>
          </a:p>
          <a:p>
            <a:pPr defTabSz="180000"/>
            <a:r>
              <a:rPr lang="en-US" altLang="ko-KR" sz="1200" dirty="0"/>
              <a:t>		// </a:t>
            </a:r>
            <a:r>
              <a:rPr lang="en-US" altLang="ko-KR" sz="1200" dirty="0" err="1"/>
              <a:t>ArrayList</a:t>
            </a:r>
            <a:r>
              <a:rPr lang="ko-KR" altLang="en-US" sz="1200" dirty="0"/>
              <a:t>에 들어 있는 모든 이름 출력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a.size</a:t>
            </a:r>
            <a:r>
              <a:rPr lang="en-US" altLang="ko-KR" sz="1200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 smtClean="0"/>
              <a:t>			// </a:t>
            </a:r>
            <a:r>
              <a:rPr lang="en-US" altLang="ko-KR" sz="1200" dirty="0" err="1"/>
              <a:t>ArrayList</a:t>
            </a:r>
            <a:r>
              <a:rPr lang="ko-KR" altLang="en-US" sz="1200" dirty="0"/>
              <a:t>의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 </a:t>
            </a:r>
            <a:r>
              <a:rPr lang="ko-KR" altLang="en-US" sz="1200" dirty="0"/>
              <a:t>번째 문자열 얻어오기  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b="1" dirty="0"/>
              <a:t>String name = </a:t>
            </a:r>
            <a:r>
              <a:rPr lang="en-US" altLang="ko-KR" sz="1200" b="1" dirty="0" err="1"/>
              <a:t>a.get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); </a:t>
            </a:r>
            <a:endParaRPr lang="en-US" altLang="ko-KR" sz="1200" b="1" dirty="0" smtClean="0"/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(name + " ");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smtClean="0"/>
              <a:t>}</a:t>
            </a:r>
            <a:r>
              <a:rPr lang="en-US" altLang="ko-KR" sz="1200" dirty="0"/>
              <a:t>	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716016" y="4135256"/>
            <a:ext cx="4248472" cy="120032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이름을 입력하세요</a:t>
            </a:r>
            <a:r>
              <a:rPr lang="en-US" altLang="ko-KR" sz="1200" dirty="0"/>
              <a:t>&gt;&gt;</a:t>
            </a:r>
            <a:r>
              <a:rPr lang="en-US" altLang="ko-KR" sz="1200" dirty="0">
                <a:solidFill>
                  <a:srgbClr val="00B050"/>
                </a:solidFill>
              </a:rPr>
              <a:t>Mike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이름을 입력하세요</a:t>
            </a:r>
            <a:r>
              <a:rPr lang="en-US" altLang="ko-KR" sz="1200" dirty="0"/>
              <a:t>&gt;&gt;</a:t>
            </a:r>
            <a:r>
              <a:rPr lang="en-US" altLang="ko-KR" sz="1200" dirty="0">
                <a:solidFill>
                  <a:srgbClr val="00B050"/>
                </a:solidFill>
              </a:rPr>
              <a:t>Jane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이름을 입력하세요</a:t>
            </a:r>
            <a:r>
              <a:rPr lang="en-US" altLang="ko-KR" sz="1200" dirty="0"/>
              <a:t>&gt;&gt;</a:t>
            </a:r>
            <a:r>
              <a:rPr lang="en-US" altLang="ko-KR" sz="1200" dirty="0" smtClean="0">
                <a:solidFill>
                  <a:srgbClr val="00B050"/>
                </a:solidFill>
              </a:rPr>
              <a:t>Ashley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이름을 입력하세요</a:t>
            </a:r>
            <a:r>
              <a:rPr lang="en-US" altLang="ko-KR" sz="1200" dirty="0"/>
              <a:t>&gt;&gt;</a:t>
            </a:r>
            <a:r>
              <a:rPr lang="en-US" altLang="ko-KR" sz="1200" dirty="0" smtClean="0">
                <a:solidFill>
                  <a:srgbClr val="00B050"/>
                </a:solidFill>
              </a:rPr>
              <a:t>Helen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/>
              <a:t>Mike Jane </a:t>
            </a:r>
            <a:r>
              <a:rPr lang="en-US" altLang="ko-KR" sz="1200" dirty="0" smtClean="0"/>
              <a:t>Ashley Helen </a:t>
            </a:r>
            <a:endParaRPr lang="ko-KR" altLang="en-US" sz="1200" dirty="0"/>
          </a:p>
          <a:p>
            <a:pPr fontAlgn="base"/>
            <a:r>
              <a:rPr lang="ko-KR" altLang="en-US" sz="1200" dirty="0"/>
              <a:t>가장 긴 이름은 </a:t>
            </a:r>
            <a:r>
              <a:rPr lang="en-US" altLang="ko-KR" sz="1200" dirty="0"/>
              <a:t>: </a:t>
            </a:r>
            <a:r>
              <a:rPr lang="en-US" altLang="ko-KR" sz="1200" dirty="0" smtClean="0"/>
              <a:t>Ashley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571472" y="1319334"/>
            <a:ext cx="6918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이름을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입력받아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ArrayList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에 저장하고 모두 출력한 후 제일 긴 이름을 출력하라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16016" y="1850132"/>
            <a:ext cx="4248472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가장 긴 이름 출력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longestIndex</a:t>
            </a:r>
            <a:r>
              <a:rPr lang="en-US" altLang="ko-KR" sz="1200" dirty="0"/>
              <a:t> = 0; </a:t>
            </a:r>
            <a:endParaRPr lang="en-US" altLang="ko-KR" sz="1200" dirty="0" smtClean="0"/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=1;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&lt;</a:t>
            </a:r>
            <a:r>
              <a:rPr lang="en-US" altLang="ko-KR" sz="1200" b="1" dirty="0" err="1"/>
              <a:t>a.size</a:t>
            </a:r>
            <a:r>
              <a:rPr lang="en-US" altLang="ko-KR" sz="1200" b="1" dirty="0"/>
              <a:t>();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b="1" dirty="0"/>
              <a:t>if(</a:t>
            </a:r>
            <a:r>
              <a:rPr lang="en-US" altLang="ko-KR" sz="1200" b="1" dirty="0" err="1"/>
              <a:t>a.get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longestIndex</a:t>
            </a:r>
            <a:r>
              <a:rPr lang="en-US" altLang="ko-KR" sz="1200" b="1" dirty="0"/>
              <a:t>).length() </a:t>
            </a:r>
            <a:r>
              <a:rPr lang="en-US" altLang="ko-KR" sz="1200" b="1" dirty="0" smtClean="0"/>
              <a:t>&lt; </a:t>
            </a:r>
            <a:r>
              <a:rPr lang="en-US" altLang="ko-KR" sz="1200" b="1" dirty="0" err="1"/>
              <a:t>a.get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).length</a:t>
            </a:r>
            <a:r>
              <a:rPr lang="en-US" altLang="ko-KR" sz="1200" b="1" dirty="0" smtClean="0"/>
              <a:t>())</a:t>
            </a:r>
            <a:endParaRPr lang="ko-KR" altLang="en-US" sz="1200" b="1" dirty="0"/>
          </a:p>
          <a:p>
            <a:pPr defTabSz="180000"/>
            <a:r>
              <a:rPr lang="ko-KR" altLang="en-US" sz="1200" dirty="0"/>
              <a:t>				</a:t>
            </a:r>
            <a:r>
              <a:rPr lang="en-US" altLang="ko-KR" sz="1200" dirty="0" err="1"/>
              <a:t>longestIndex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; 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("\n</a:t>
            </a:r>
            <a:r>
              <a:rPr lang="ko-KR" altLang="en-US" sz="1200" dirty="0"/>
              <a:t>가장 긴 이름은 </a:t>
            </a:r>
            <a:r>
              <a:rPr lang="en-US" altLang="ko-KR" sz="1200" dirty="0"/>
              <a:t>: " +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a.get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longestIndex</a:t>
            </a:r>
            <a:r>
              <a:rPr lang="en-US" altLang="ko-KR" sz="1200" dirty="0"/>
              <a:t>));		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3808" y="6013099"/>
            <a:ext cx="33123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err="1"/>
              <a:t>ArrayList</a:t>
            </a:r>
            <a:r>
              <a:rPr lang="en-US" altLang="ko-KR" sz="1200" dirty="0"/>
              <a:t>&lt;String&gt; a = new </a:t>
            </a:r>
            <a:r>
              <a:rPr lang="en-US" altLang="ko-KR" sz="1200" dirty="0" err="1" smtClean="0"/>
              <a:t>ArrayList</a:t>
            </a:r>
            <a:r>
              <a:rPr lang="en-US" altLang="ko-KR" sz="1200" dirty="0" smtClean="0"/>
              <a:t>&lt;&gt;(); </a:t>
            </a:r>
            <a:r>
              <a:rPr lang="ko-KR" altLang="en-US" sz="1200" dirty="0" smtClean="0"/>
              <a:t>나</a:t>
            </a:r>
            <a:endParaRPr lang="en-US" altLang="ko-KR" sz="1200" dirty="0" smtClean="0"/>
          </a:p>
          <a:p>
            <a:pPr defTabSz="180000"/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a </a:t>
            </a:r>
            <a:r>
              <a:rPr lang="en-US" altLang="ko-KR" sz="1200" dirty="0"/>
              <a:t>= new </a:t>
            </a:r>
            <a:r>
              <a:rPr lang="en-US" altLang="ko-KR" sz="1200" dirty="0" err="1" smtClean="0"/>
              <a:t>ArrayList</a:t>
            </a:r>
            <a:r>
              <a:rPr lang="en-US" altLang="ko-KR" sz="1200" dirty="0" smtClean="0"/>
              <a:t>&lt;</a:t>
            </a:r>
            <a:r>
              <a:rPr lang="en-US" altLang="ko-KR" sz="1200" dirty="0"/>
              <a:t>String</a:t>
            </a:r>
            <a:r>
              <a:rPr lang="en-US" altLang="ko-KR" sz="1200" dirty="0" smtClean="0"/>
              <a:t>&gt;();  </a:t>
            </a:r>
            <a:r>
              <a:rPr lang="ko-KR" altLang="en-US" sz="1200" dirty="0" smtClean="0"/>
              <a:t>모두 가능</a:t>
            </a:r>
            <a:endParaRPr lang="en-US" altLang="ko-KR" sz="1200" dirty="0"/>
          </a:p>
        </p:txBody>
      </p:sp>
      <p:sp>
        <p:nvSpPr>
          <p:cNvPr id="9" name="자유형 8"/>
          <p:cNvSpPr/>
          <p:nvPr/>
        </p:nvSpPr>
        <p:spPr>
          <a:xfrm>
            <a:off x="85748" y="2893671"/>
            <a:ext cx="556647" cy="3304572"/>
          </a:xfrm>
          <a:custGeom>
            <a:avLst/>
            <a:gdLst>
              <a:gd name="connsiteX0" fmla="*/ 111022 w 556647"/>
              <a:gd name="connsiteY0" fmla="*/ 3304572 h 3304572"/>
              <a:gd name="connsiteX1" fmla="*/ 29999 w 556647"/>
              <a:gd name="connsiteY1" fmla="*/ 1122744 h 3304572"/>
              <a:gd name="connsiteX2" fmla="*/ 556647 w 556647"/>
              <a:gd name="connsiteY2" fmla="*/ 0 h 33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647" h="3304572">
                <a:moveTo>
                  <a:pt x="111022" y="3304572"/>
                </a:moveTo>
                <a:cubicBezTo>
                  <a:pt x="33375" y="2489039"/>
                  <a:pt x="-44272" y="1673506"/>
                  <a:pt x="29999" y="1122744"/>
                </a:cubicBezTo>
                <a:cubicBezTo>
                  <a:pt x="104270" y="571982"/>
                  <a:pt x="330458" y="285991"/>
                  <a:pt x="556647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6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컬렉션의 순차 검색을 위한 </a:t>
            </a:r>
            <a:r>
              <a:rPr lang="en-US" altLang="ko-KR" dirty="0" smtClean="0"/>
              <a:t>Iterator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88843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Iterator&lt;E&gt; </a:t>
            </a:r>
            <a:r>
              <a:rPr lang="ko-KR" altLang="en-US" dirty="0" smtClean="0"/>
              <a:t>인터페이</a:t>
            </a:r>
            <a:r>
              <a:rPr lang="ko-KR" altLang="en-US" dirty="0"/>
              <a:t>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Vector&lt;E</a:t>
            </a:r>
            <a:r>
              <a:rPr lang="en-US" altLang="ko-KR" dirty="0"/>
              <a:t>&gt;, </a:t>
            </a:r>
            <a:r>
              <a:rPr lang="en-US" altLang="ko-KR" dirty="0" err="1"/>
              <a:t>ArrayList</a:t>
            </a:r>
            <a:r>
              <a:rPr lang="en-US" altLang="ko-KR" dirty="0"/>
              <a:t>&lt;E&gt;, </a:t>
            </a:r>
            <a:r>
              <a:rPr lang="en-US" altLang="ko-KR" dirty="0" err="1"/>
              <a:t>LinkedList</a:t>
            </a:r>
            <a:r>
              <a:rPr lang="en-US" altLang="ko-KR" dirty="0"/>
              <a:t>&lt;E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가 상속받는 인터페이스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리스트 구조의 컬렉션에서 요소의 순차 검색을 위한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포함</a:t>
            </a:r>
            <a:endParaRPr lang="en-US" altLang="ko-KR" dirty="0" smtClean="0"/>
          </a:p>
          <a:p>
            <a:pPr lvl="1"/>
            <a:r>
              <a:rPr lang="en-US" altLang="ko-KR" dirty="0"/>
              <a:t>Iterator&lt;E&gt; </a:t>
            </a:r>
            <a:r>
              <a:rPr lang="ko-KR" altLang="en-US" dirty="0"/>
              <a:t>인터페이스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iterator</a:t>
            </a:r>
            <a:r>
              <a:rPr lang="en-US" altLang="ko-KR" dirty="0"/>
              <a:t>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Iterator </a:t>
            </a:r>
            <a:r>
              <a:rPr lang="ko-KR" altLang="en-US" dirty="0" smtClean="0"/>
              <a:t>객체 반환</a:t>
            </a:r>
            <a:endParaRPr lang="en-US" altLang="ko-KR" dirty="0"/>
          </a:p>
          <a:p>
            <a:pPr lvl="2"/>
            <a:r>
              <a:rPr lang="en-US" altLang="ko-KR" dirty="0" smtClean="0"/>
              <a:t>Iterator </a:t>
            </a:r>
            <a:r>
              <a:rPr lang="ko-KR" altLang="en-US" dirty="0" smtClean="0"/>
              <a:t>객체를 이용하여 인덱스 </a:t>
            </a:r>
            <a:r>
              <a:rPr lang="ko-KR" altLang="en-US" dirty="0"/>
              <a:t>없이 순차적 </a:t>
            </a:r>
            <a:r>
              <a:rPr lang="ko-KR" altLang="en-US" dirty="0" smtClean="0"/>
              <a:t>검색 가능</a:t>
            </a:r>
            <a:endParaRPr lang="en-US" altLang="ko-KR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50" y="3405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28908" y="5234310"/>
            <a:ext cx="39604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Vector&lt;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Integer</a:t>
            </a:r>
            <a:r>
              <a:rPr lang="en-US" altLang="ko-KR" sz="1400" dirty="0" smtClean="0"/>
              <a:t>&gt; v = new Vector&lt;Integer&gt;();</a:t>
            </a:r>
          </a:p>
          <a:p>
            <a:r>
              <a:rPr lang="en-US" altLang="ko-KR" sz="1400" dirty="0" smtClean="0"/>
              <a:t>Iterator&lt;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Integer</a:t>
            </a:r>
            <a:r>
              <a:rPr lang="en-US" altLang="ko-KR" sz="1400" dirty="0" smtClean="0"/>
              <a:t>&gt; it = </a:t>
            </a:r>
            <a:r>
              <a:rPr lang="en-US" altLang="ko-KR" sz="1400" b="1" dirty="0" err="1" smtClean="0">
                <a:solidFill>
                  <a:srgbClr val="7030A0"/>
                </a:solidFill>
              </a:rPr>
              <a:t>v.iterator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();</a:t>
            </a:r>
          </a:p>
          <a:p>
            <a:pPr defTabSz="180000"/>
            <a:r>
              <a:rPr lang="en-US" altLang="ko-KR" sz="1400" dirty="0"/>
              <a:t>while(</a:t>
            </a:r>
            <a:r>
              <a:rPr lang="en-US" altLang="ko-KR" sz="1400" b="1" dirty="0" err="1">
                <a:solidFill>
                  <a:srgbClr val="7030A0"/>
                </a:solidFill>
              </a:rPr>
              <a:t>it.hasNext</a:t>
            </a:r>
            <a:r>
              <a:rPr lang="en-US" altLang="ko-KR" sz="1400" b="1" dirty="0">
                <a:solidFill>
                  <a:srgbClr val="7030A0"/>
                </a:solidFill>
              </a:rPr>
              <a:t>()</a:t>
            </a:r>
            <a:r>
              <a:rPr lang="en-US" altLang="ko-KR" sz="1400" dirty="0"/>
              <a:t>) { // </a:t>
            </a:r>
            <a:r>
              <a:rPr lang="ko-KR" altLang="en-US" sz="1400" dirty="0"/>
              <a:t>모든 요소 방문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n = </a:t>
            </a:r>
            <a:r>
              <a:rPr lang="en-US" altLang="ko-KR" sz="1400" b="1" dirty="0" err="1">
                <a:solidFill>
                  <a:srgbClr val="7030A0"/>
                </a:solidFill>
              </a:rPr>
              <a:t>it.next</a:t>
            </a:r>
            <a:r>
              <a:rPr lang="en-US" altLang="ko-KR" sz="1400" b="1" dirty="0">
                <a:solidFill>
                  <a:srgbClr val="7030A0"/>
                </a:solidFill>
              </a:rPr>
              <a:t>()</a:t>
            </a:r>
            <a:r>
              <a:rPr lang="en-US" altLang="ko-KR" sz="1400" dirty="0"/>
              <a:t>; // </a:t>
            </a:r>
            <a:r>
              <a:rPr lang="ko-KR" altLang="en-US" sz="1400" dirty="0"/>
              <a:t>다음 요소 리턴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...</a:t>
            </a:r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72" y="2862054"/>
            <a:ext cx="6768752" cy="140545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532" y="5359205"/>
            <a:ext cx="4063516" cy="9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3906" cy="812038"/>
          </a:xfrm>
        </p:spPr>
        <p:txBody>
          <a:bodyPr>
            <a:noAutofit/>
          </a:bodyPr>
          <a:lstStyle/>
          <a:p>
            <a:r>
              <a:rPr lang="ko-KR" altLang="en-US" sz="2000" dirty="0" smtClean="0"/>
              <a:t>예제 </a:t>
            </a:r>
            <a:r>
              <a:rPr lang="en-US" altLang="ko-KR" sz="2000" dirty="0" smtClean="0"/>
              <a:t>7-4 : </a:t>
            </a:r>
            <a:r>
              <a:rPr lang="en-US" altLang="ko-KR" sz="2000" dirty="0"/>
              <a:t>Iterator</a:t>
            </a:r>
            <a:r>
              <a:rPr lang="ko-KR" altLang="en-US" sz="2000" dirty="0"/>
              <a:t>를 이용하여 </a:t>
            </a:r>
            <a:r>
              <a:rPr lang="en-US" altLang="ko-KR" sz="2000" dirty="0" smtClean="0"/>
              <a:t>Vector</a:t>
            </a:r>
            <a:r>
              <a:rPr lang="ko-KR" altLang="en-US" sz="2000" dirty="0" smtClean="0"/>
              <a:t>의 </a:t>
            </a:r>
            <a:r>
              <a:rPr lang="ko-KR" altLang="en-US" sz="2000" dirty="0"/>
              <a:t>모든 </a:t>
            </a:r>
            <a:r>
              <a:rPr lang="ko-KR" altLang="en-US" sz="2000" dirty="0" smtClean="0"/>
              <a:t>요소를 출력하고 합 구하기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574892" y="1916832"/>
            <a:ext cx="3853092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</a:t>
            </a:r>
            <a:r>
              <a:rPr lang="en-US" altLang="ko-KR" sz="1200" dirty="0"/>
              <a:t>.*;</a:t>
            </a:r>
          </a:p>
          <a:p>
            <a:pPr marL="0" lvl="2" defTabSz="180000"/>
            <a:endParaRPr lang="en-US" altLang="ko-KR" sz="1200" dirty="0"/>
          </a:p>
          <a:p>
            <a:pPr marL="0" lvl="2"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IteratorEx</a:t>
            </a:r>
            <a:r>
              <a:rPr lang="en-US" altLang="ko-KR" sz="1200" dirty="0"/>
              <a:t> {</a:t>
            </a:r>
          </a:p>
          <a:p>
            <a:pPr marL="0" lvl="2" defTabSz="180000"/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marL="0" lvl="2" defTabSz="180000"/>
            <a:r>
              <a:rPr lang="en-US" altLang="ko-KR" sz="1200" dirty="0"/>
              <a:t>		// </a:t>
            </a:r>
            <a:r>
              <a:rPr lang="ko-KR" altLang="en-US" sz="1200" dirty="0"/>
              <a:t>정수 값만 다루는 </a:t>
            </a:r>
            <a:r>
              <a:rPr lang="ko-KR" altLang="en-US" sz="1200" dirty="0" err="1"/>
              <a:t>제네릭</a:t>
            </a:r>
            <a:r>
              <a:rPr lang="ko-KR" altLang="en-US" sz="1200" dirty="0"/>
              <a:t> 벡터 생성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b="1" dirty="0"/>
              <a:t>Vector&lt;Integer&gt; v = new Vector&lt;Integer&gt;(); </a:t>
            </a:r>
          </a:p>
          <a:p>
            <a:pPr marL="0" lvl="2" defTabSz="180000"/>
            <a:r>
              <a:rPr lang="en-US" altLang="ko-KR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(5); // 5 </a:t>
            </a:r>
            <a:r>
              <a:rPr lang="ko-KR" altLang="en-US" sz="1200" dirty="0"/>
              <a:t>삽입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(4); // 4 </a:t>
            </a:r>
            <a:r>
              <a:rPr lang="ko-KR" altLang="en-US" sz="1200" dirty="0"/>
              <a:t>삽입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(-1); // -1 </a:t>
            </a:r>
            <a:r>
              <a:rPr lang="ko-KR" altLang="en-US" sz="1200" dirty="0"/>
              <a:t>삽입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 err="1"/>
              <a:t>v.add</a:t>
            </a:r>
            <a:r>
              <a:rPr lang="en-US" altLang="ko-KR" sz="1200" dirty="0"/>
              <a:t>(2, 100); // 4</a:t>
            </a:r>
            <a:r>
              <a:rPr lang="ko-KR" altLang="en-US" sz="1200" dirty="0"/>
              <a:t>와 </a:t>
            </a:r>
            <a:r>
              <a:rPr lang="en-US" altLang="ko-KR" sz="1200" dirty="0"/>
              <a:t>-1 </a:t>
            </a:r>
            <a:r>
              <a:rPr lang="ko-KR" altLang="en-US" sz="1200" dirty="0"/>
              <a:t>사이에 정수 </a:t>
            </a:r>
            <a:r>
              <a:rPr lang="en-US" altLang="ko-KR" sz="1200" dirty="0"/>
              <a:t>100 </a:t>
            </a:r>
            <a:r>
              <a:rPr lang="ko-KR" altLang="en-US" sz="1200" dirty="0"/>
              <a:t>삽입</a:t>
            </a:r>
          </a:p>
          <a:p>
            <a:pPr marL="0" lvl="2" defTabSz="180000"/>
            <a:r>
              <a:rPr lang="ko-KR" altLang="en-US" sz="1200" dirty="0"/>
              <a:t>	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/>
              <a:t>// Iterator</a:t>
            </a:r>
            <a:r>
              <a:rPr lang="ko-KR" altLang="en-US" sz="1200" dirty="0"/>
              <a:t>를 이용한 모든 정수 출력하기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b="1" dirty="0"/>
              <a:t>Iterator&lt;Integer&gt; it = </a:t>
            </a:r>
            <a:r>
              <a:rPr lang="en-US" altLang="ko-KR" sz="1200" b="1" dirty="0" err="1"/>
              <a:t>v.iterator</a:t>
            </a:r>
            <a:r>
              <a:rPr lang="en-US" altLang="ko-KR" sz="1200" b="1" dirty="0"/>
              <a:t>(); </a:t>
            </a:r>
            <a:endParaRPr lang="ko-KR" altLang="en-US" sz="1200" dirty="0" smtClean="0"/>
          </a:p>
          <a:p>
            <a:pPr marL="0" lvl="2" defTabSz="180000"/>
            <a:r>
              <a:rPr lang="ko-KR" altLang="en-US" sz="1200" dirty="0" smtClean="0"/>
              <a:t>		</a:t>
            </a:r>
            <a:r>
              <a:rPr lang="en-US" altLang="ko-KR" sz="1200" dirty="0" smtClean="0"/>
              <a:t>while(</a:t>
            </a:r>
            <a:r>
              <a:rPr lang="en-US" altLang="ko-KR" sz="1200" b="1" dirty="0" err="1" smtClean="0"/>
              <a:t>it.hasNext</a:t>
            </a:r>
            <a:r>
              <a:rPr lang="en-US" altLang="ko-KR" sz="1200" b="1" dirty="0" smtClean="0"/>
              <a:t>()</a:t>
            </a:r>
            <a:r>
              <a:rPr lang="en-US" altLang="ko-KR" sz="1200" dirty="0" smtClean="0"/>
              <a:t>) {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n = </a:t>
            </a:r>
            <a:r>
              <a:rPr lang="en-US" altLang="ko-KR" sz="1200" b="1" dirty="0" err="1"/>
              <a:t>it.next</a:t>
            </a:r>
            <a:r>
              <a:rPr lang="en-US" altLang="ko-KR" sz="1200" b="1" dirty="0"/>
              <a:t>();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(n);</a:t>
            </a:r>
          </a:p>
          <a:p>
            <a:pPr marL="0" lvl="2" defTabSz="180000"/>
            <a:r>
              <a:rPr lang="en-US" altLang="ko-KR" sz="1200" dirty="0"/>
              <a:t>		</a:t>
            </a: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7" name="직사각형 6"/>
          <p:cNvSpPr/>
          <p:nvPr/>
        </p:nvSpPr>
        <p:spPr>
          <a:xfrm>
            <a:off x="4499992" y="4151987"/>
            <a:ext cx="4177604" cy="1015663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ko-KR" sz="1200" dirty="0"/>
              <a:t>5</a:t>
            </a:r>
            <a:endParaRPr lang="ko-KR" altLang="en-US" sz="1200" dirty="0"/>
          </a:p>
          <a:p>
            <a:pPr fontAlgn="base"/>
            <a:r>
              <a:rPr lang="en-US" altLang="ko-KR" sz="1200" dirty="0"/>
              <a:t>4</a:t>
            </a:r>
            <a:endParaRPr lang="ko-KR" altLang="en-US" sz="1200" dirty="0"/>
          </a:p>
          <a:p>
            <a:pPr fontAlgn="base"/>
            <a:r>
              <a:rPr lang="en-US" altLang="ko-KR" sz="1200" dirty="0"/>
              <a:t>100</a:t>
            </a:r>
            <a:endParaRPr lang="ko-KR" altLang="en-US" sz="1200" dirty="0"/>
          </a:p>
          <a:p>
            <a:pPr fontAlgn="base"/>
            <a:r>
              <a:rPr lang="en-US" altLang="ko-KR" sz="1200" dirty="0"/>
              <a:t>-1</a:t>
            </a:r>
            <a:endParaRPr lang="ko-KR" altLang="en-US" sz="1200" dirty="0"/>
          </a:p>
          <a:p>
            <a:pPr fontAlgn="base"/>
            <a:r>
              <a:rPr lang="ko-KR" altLang="en-US" sz="1200" dirty="0"/>
              <a:t>벡터에 있는 정수 합 </a:t>
            </a:r>
            <a:r>
              <a:rPr lang="en-US" altLang="ko-KR" sz="1200" dirty="0"/>
              <a:t>: 108</a:t>
            </a:r>
            <a:endParaRPr lang="ko-KR" altLang="en-US" sz="1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18944" y="1372048"/>
            <a:ext cx="4925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예제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7-1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의 코드를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Iterator&lt;Integer&gt;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이용하여 수정하라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99992" y="1916832"/>
            <a:ext cx="417760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180000"/>
            <a:r>
              <a:rPr lang="en-US" altLang="ko-KR" sz="1200" dirty="0"/>
              <a:t>		// Iterator</a:t>
            </a:r>
            <a:r>
              <a:rPr lang="ko-KR" altLang="en-US" sz="1200" dirty="0"/>
              <a:t>를 이용하여 모든 정수 더하기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sum = 0;</a:t>
            </a:r>
          </a:p>
          <a:p>
            <a:pPr marL="0" lvl="2" defTabSz="180000"/>
            <a:r>
              <a:rPr lang="en-US" altLang="ko-KR" sz="1200" dirty="0"/>
              <a:t>		</a:t>
            </a:r>
            <a:r>
              <a:rPr lang="en-US" altLang="ko-KR" sz="1200" b="1" dirty="0"/>
              <a:t>it = </a:t>
            </a:r>
            <a:r>
              <a:rPr lang="en-US" altLang="ko-KR" sz="1200" b="1" dirty="0" err="1"/>
              <a:t>v.iterator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Iterator </a:t>
            </a:r>
            <a:r>
              <a:rPr lang="ko-KR" altLang="en-US" sz="1200" dirty="0"/>
              <a:t>객체 얻기</a:t>
            </a:r>
          </a:p>
          <a:p>
            <a:pPr marL="0" lvl="2" defTabSz="180000"/>
            <a:r>
              <a:rPr lang="ko-KR" altLang="en-US" sz="1200" dirty="0"/>
              <a:t>		</a:t>
            </a:r>
            <a:r>
              <a:rPr lang="en-US" altLang="ko-KR" sz="1200" dirty="0"/>
              <a:t>while(</a:t>
            </a:r>
            <a:r>
              <a:rPr lang="en-US" altLang="ko-KR" sz="1200" dirty="0" err="1"/>
              <a:t>it.hasNext</a:t>
            </a:r>
            <a:r>
              <a:rPr lang="en-US" altLang="ko-KR" sz="1200" dirty="0"/>
              <a:t>()) {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n = </a:t>
            </a:r>
            <a:r>
              <a:rPr lang="en-US" altLang="ko-KR" sz="1200" dirty="0" err="1"/>
              <a:t>it.next</a:t>
            </a:r>
            <a:r>
              <a:rPr lang="en-US" altLang="ko-KR" sz="1200" dirty="0"/>
              <a:t>();</a:t>
            </a:r>
          </a:p>
          <a:p>
            <a:pPr marL="0" lvl="2" defTabSz="180000"/>
            <a:r>
              <a:rPr lang="en-US" altLang="ko-KR" sz="1200" dirty="0"/>
              <a:t>			sum += n; </a:t>
            </a:r>
          </a:p>
          <a:p>
            <a:pPr marL="0" lvl="2" defTabSz="180000"/>
            <a:r>
              <a:rPr lang="en-US" altLang="ko-KR" sz="1200" dirty="0"/>
              <a:t>		}</a:t>
            </a:r>
          </a:p>
          <a:p>
            <a:pPr marL="0" lvl="2" defTabSz="180000"/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벡터에 있는 정수 합 </a:t>
            </a:r>
            <a:r>
              <a:rPr lang="en-US" altLang="ko-KR" sz="1200" dirty="0"/>
              <a:t>: " + sum);</a:t>
            </a:r>
          </a:p>
          <a:p>
            <a:pPr marL="0" lvl="2" defTabSz="180000"/>
            <a:r>
              <a:rPr lang="en-US" altLang="ko-KR" sz="1200" dirty="0"/>
              <a:t>	}</a:t>
            </a:r>
          </a:p>
          <a:p>
            <a:pPr marL="0" lvl="2" defTabSz="180000"/>
            <a:r>
              <a:rPr lang="en-US" altLang="ko-KR" sz="1200" dirty="0"/>
              <a:t>}</a:t>
            </a:r>
          </a:p>
          <a:p>
            <a:pPr marL="0" lvl="2" defTabSz="18000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9632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LinkedList</a:t>
            </a:r>
            <a:r>
              <a:rPr lang="en-US" altLang="ko-KR" dirty="0" smtClean="0"/>
              <a:t>&lt;E&gt;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LinkedList</a:t>
            </a:r>
            <a:r>
              <a:rPr lang="en-US" altLang="ko-KR" dirty="0" smtClean="0"/>
              <a:t>&lt;E&gt;</a:t>
            </a:r>
            <a:r>
              <a:rPr lang="ko-KR" altLang="en-US" dirty="0" smtClean="0"/>
              <a:t>의 </a:t>
            </a:r>
            <a:r>
              <a:rPr lang="ko-KR" altLang="en-US" dirty="0"/>
              <a:t>특성</a:t>
            </a:r>
            <a:endParaRPr lang="en-US" altLang="ko-KR" dirty="0"/>
          </a:p>
          <a:p>
            <a:pPr lvl="1"/>
            <a:r>
              <a:rPr lang="en-US" altLang="ko-KR" dirty="0" err="1" smtClean="0"/>
              <a:t>java.util.LinkedList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</a:t>
            </a:r>
            <a:r>
              <a:rPr lang="ko-KR" altLang="en-US" dirty="0" smtClean="0"/>
              <a:t>에 요소로 사용할 타입 지정하여 구체와</a:t>
            </a:r>
            <a:endParaRPr lang="en-US" altLang="ko-KR" dirty="0"/>
          </a:p>
          <a:p>
            <a:pPr lvl="1"/>
            <a:r>
              <a:rPr lang="en-US" altLang="ko-KR" dirty="0"/>
              <a:t>List </a:t>
            </a:r>
            <a:r>
              <a:rPr lang="ko-KR" altLang="en-US" dirty="0"/>
              <a:t>인터페이스를 구현한 </a:t>
            </a:r>
            <a:r>
              <a:rPr lang="ko-KR" altLang="en-US" dirty="0" smtClean="0"/>
              <a:t>컬렉션 클래스</a:t>
            </a:r>
            <a:endParaRPr lang="en-US" altLang="ko-KR" dirty="0" smtClean="0"/>
          </a:p>
          <a:p>
            <a:pPr lvl="1"/>
            <a:r>
              <a:rPr lang="en-US" altLang="ko-KR" dirty="0"/>
              <a:t>Vector, </a:t>
            </a:r>
            <a:r>
              <a:rPr lang="en-US" altLang="ko-KR" dirty="0" err="1"/>
              <a:t>ArrayList</a:t>
            </a:r>
            <a:r>
              <a:rPr lang="en-US" altLang="ko-KR" dirty="0"/>
              <a:t> </a:t>
            </a:r>
            <a:r>
              <a:rPr lang="ko-KR" altLang="en-US" dirty="0"/>
              <a:t>클래스와 매우 </a:t>
            </a:r>
            <a:r>
              <a:rPr lang="ko-KR" altLang="en-US" dirty="0" smtClean="0"/>
              <a:t>유사하게 작동</a:t>
            </a:r>
            <a:endParaRPr lang="en-US" altLang="ko-KR" dirty="0"/>
          </a:p>
          <a:p>
            <a:pPr lvl="1"/>
            <a:r>
              <a:rPr lang="ko-KR" altLang="en-US" dirty="0" smtClean="0"/>
              <a:t>요소 객체들은 </a:t>
            </a:r>
            <a:r>
              <a:rPr lang="ko-KR" altLang="en-US" dirty="0"/>
              <a:t>양방향으로 연결되어 </a:t>
            </a:r>
            <a:r>
              <a:rPr lang="ko-KR" altLang="en-US" dirty="0" smtClean="0"/>
              <a:t>관리됨</a:t>
            </a:r>
            <a:endParaRPr lang="en-US" altLang="ko-KR" dirty="0"/>
          </a:p>
          <a:p>
            <a:pPr lvl="1"/>
            <a:r>
              <a:rPr lang="ko-KR" altLang="en-US" dirty="0" smtClean="0"/>
              <a:t>요소 객체는 </a:t>
            </a:r>
            <a:r>
              <a:rPr lang="ko-KR" altLang="en-US" dirty="0"/>
              <a:t>맨 </a:t>
            </a:r>
            <a:r>
              <a:rPr lang="ko-KR" altLang="en-US" dirty="0" smtClean="0"/>
              <a:t>앞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맨 </a:t>
            </a:r>
            <a:r>
              <a:rPr lang="ko-KR" altLang="en-US" dirty="0"/>
              <a:t>뒤에 </a:t>
            </a:r>
            <a:r>
              <a:rPr lang="ko-KR" altLang="en-US" dirty="0" smtClean="0"/>
              <a:t>추가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요소 객체는 인덱스를 </a:t>
            </a:r>
            <a:r>
              <a:rPr lang="ko-KR" altLang="en-US" dirty="0"/>
              <a:t>이용하여 중간에 </a:t>
            </a:r>
            <a:r>
              <a:rPr lang="ko-KR" altLang="en-US" dirty="0" smtClean="0"/>
              <a:t>삽입 가능</a:t>
            </a:r>
            <a:endParaRPr lang="en-US" altLang="ko-KR" dirty="0" smtClean="0"/>
          </a:p>
          <a:p>
            <a:pPr lvl="1"/>
            <a:r>
              <a:rPr lang="ko-KR" altLang="en-US" dirty="0"/>
              <a:t>맨 </a:t>
            </a:r>
            <a:r>
              <a:rPr lang="ko-KR" altLang="en-US" dirty="0" smtClean="0"/>
              <a:t>앞이나 </a:t>
            </a:r>
            <a:r>
              <a:rPr lang="ko-KR" altLang="en-US" dirty="0"/>
              <a:t>맨 뒤에 </a:t>
            </a:r>
            <a:r>
              <a:rPr lang="ko-KR" altLang="en-US" dirty="0" smtClean="0"/>
              <a:t>요소를 </a:t>
            </a:r>
            <a:r>
              <a:rPr lang="ko-KR" altLang="en-US" dirty="0"/>
              <a:t>추가하거나 삭제할 수 있어 </a:t>
            </a:r>
            <a:r>
              <a:rPr lang="ko-KR" altLang="en-US" dirty="0" err="1"/>
              <a:t>스택이나</a:t>
            </a:r>
            <a:r>
              <a:rPr lang="ko-KR" altLang="en-US" dirty="0"/>
              <a:t> 큐로 </a:t>
            </a:r>
            <a:r>
              <a:rPr lang="ko-KR" altLang="en-US" dirty="0" smtClean="0"/>
              <a:t>사용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5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400" dirty="0" err="1" smtClean="0"/>
              <a:t>LinkedList</a:t>
            </a:r>
            <a:r>
              <a:rPr lang="en-US" altLang="ko-KR" sz="2400" dirty="0" smtClean="0"/>
              <a:t>&lt;String&gt;</a:t>
            </a:r>
            <a:r>
              <a:rPr lang="ko-KR" altLang="en-US" sz="2400" dirty="0" smtClean="0"/>
              <a:t>의 </a:t>
            </a:r>
            <a:r>
              <a:rPr lang="ko-KR" altLang="en-US" sz="2400" dirty="0"/>
              <a:t>내부 구성과 </a:t>
            </a:r>
            <a:r>
              <a:rPr lang="en-US" altLang="ko-KR" sz="2400" dirty="0"/>
              <a:t>put(), get() </a:t>
            </a:r>
            <a:r>
              <a:rPr lang="ko-KR" altLang="en-US" sz="2400" dirty="0" err="1"/>
              <a:t>메소드</a:t>
            </a:r>
            <a:endParaRPr lang="ko-KR" altLang="en-US" sz="2400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714480" y="1748772"/>
            <a:ext cx="561962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/>
              <a:t>LinkedList</a:t>
            </a:r>
            <a:r>
              <a:rPr lang="en-US" altLang="ko-KR" dirty="0"/>
              <a:t>&lt;String</a:t>
            </a:r>
            <a:r>
              <a:rPr lang="en-US" altLang="ko-KR" dirty="0" smtClean="0"/>
              <a:t>&gt; l = new </a:t>
            </a:r>
            <a:r>
              <a:rPr lang="en-US" altLang="ko-KR" dirty="0" err="1"/>
              <a:t>LinkedList</a:t>
            </a:r>
            <a:r>
              <a:rPr lang="en-US" altLang="ko-KR" dirty="0"/>
              <a:t>&lt;String</a:t>
            </a:r>
            <a:r>
              <a:rPr lang="en-US" altLang="ko-KR" dirty="0" smtClean="0"/>
              <a:t>&gt;();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2" y="2420888"/>
            <a:ext cx="5904656" cy="29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Collections </a:t>
            </a:r>
            <a:r>
              <a:rPr lang="ko-KR" altLang="en-US" dirty="0" smtClean="0"/>
              <a:t>클래스 활용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Collections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java.util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/>
              <a:t>컬렉션에 대해 연산을 수행하고 </a:t>
            </a:r>
            <a:r>
              <a:rPr lang="ko-KR" altLang="en-US" dirty="0" smtClean="0"/>
              <a:t>결과로 컬렉션 리턴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static </a:t>
            </a:r>
            <a:r>
              <a:rPr lang="ko-KR" altLang="en-US" dirty="0" smtClean="0"/>
              <a:t>타입</a:t>
            </a:r>
            <a:endParaRPr lang="ko-KR" altLang="en-US" dirty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컬렉션에 포함된 요소들을 </a:t>
            </a:r>
            <a:r>
              <a:rPr lang="ko-KR" altLang="en-US" dirty="0" err="1" smtClean="0"/>
              <a:t>소팅하는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sort()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요소의 순서를 반대로 하는 </a:t>
            </a:r>
            <a:r>
              <a:rPr lang="en-US" altLang="ko-KR" dirty="0" smtClean="0"/>
              <a:t>reverse()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요소들의 최대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최솟값을 찾아내는 </a:t>
            </a:r>
            <a:r>
              <a:rPr lang="en-US" altLang="ko-KR" dirty="0" smtClean="0"/>
              <a:t>max(), min()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특정 값을 검색하는 </a:t>
            </a:r>
            <a:r>
              <a:rPr lang="en-US" altLang="ko-KR" dirty="0" err="1" smtClean="0"/>
              <a:t>binarySearch</a:t>
            </a:r>
            <a:r>
              <a:rPr lang="en-US" altLang="ko-KR" dirty="0" smtClean="0"/>
              <a:t>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2867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7-8 : </a:t>
            </a:r>
            <a:r>
              <a:rPr lang="en-US" altLang="ko-KR" dirty="0"/>
              <a:t>Collections </a:t>
            </a:r>
            <a:r>
              <a:rPr lang="ko-KR" altLang="en-US" dirty="0"/>
              <a:t>클래스의 활용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282" y="2153001"/>
            <a:ext cx="3493622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</a:t>
            </a:r>
            <a:r>
              <a:rPr lang="en-US" altLang="ko-KR" sz="1200" dirty="0"/>
              <a:t>.*;</a:t>
            </a:r>
          </a:p>
          <a:p>
            <a:pPr marL="0" lvl="2" defTabSz="180000"/>
            <a:endParaRPr lang="en-US" altLang="ko-KR" sz="1200" dirty="0"/>
          </a:p>
          <a:p>
            <a:pPr marL="0" lvl="2"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CollectionsEx</a:t>
            </a:r>
            <a:r>
              <a:rPr lang="en-US" altLang="ko-KR" sz="1200" dirty="0"/>
              <a:t> {</a:t>
            </a:r>
          </a:p>
          <a:p>
            <a:pPr marL="0" lvl="2" defTabSz="180000"/>
            <a:r>
              <a:rPr lang="en-US" altLang="ko-KR" sz="1200" dirty="0"/>
              <a:t>		static void </a:t>
            </a:r>
            <a:r>
              <a:rPr lang="en-US" altLang="ko-KR" sz="1200" dirty="0" err="1"/>
              <a:t>printList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LinkedList</a:t>
            </a:r>
            <a:r>
              <a:rPr lang="en-US" altLang="ko-KR" sz="1200" dirty="0"/>
              <a:t>&lt;String&gt; l) { </a:t>
            </a:r>
            <a:endParaRPr lang="ko-KR" altLang="en-US" sz="1200" dirty="0"/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/>
              <a:t>Iterator&lt;String&gt; iterator = </a:t>
            </a:r>
            <a:r>
              <a:rPr lang="en-US" altLang="ko-KR" sz="1200" dirty="0" err="1"/>
              <a:t>l.iterator</a:t>
            </a:r>
            <a:r>
              <a:rPr lang="en-US" altLang="ko-KR" sz="1200" dirty="0"/>
              <a:t>(); </a:t>
            </a:r>
            <a:endParaRPr lang="en-US" altLang="ko-KR" sz="1200" dirty="0" smtClean="0"/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/>
              <a:t>while (</a:t>
            </a:r>
            <a:r>
              <a:rPr lang="en-US" altLang="ko-KR" sz="1200" dirty="0" err="1"/>
              <a:t>iterator.hasNext</a:t>
            </a:r>
            <a:r>
              <a:rPr lang="en-US" altLang="ko-KR" sz="1200" dirty="0"/>
              <a:t>()) { </a:t>
            </a:r>
            <a:endParaRPr lang="ko-KR" altLang="en-US" sz="1200" dirty="0"/>
          </a:p>
          <a:p>
            <a:pPr marL="0" lvl="2" defTabSz="180000"/>
            <a:r>
              <a:rPr lang="ko-KR" altLang="en-US" sz="1200" dirty="0"/>
              <a:t>					</a:t>
            </a:r>
            <a:r>
              <a:rPr lang="en-US" altLang="ko-KR" sz="1200" dirty="0"/>
              <a:t>String e = </a:t>
            </a:r>
            <a:r>
              <a:rPr lang="en-US" altLang="ko-KR" sz="1200" dirty="0" err="1"/>
              <a:t>iterator.next</a:t>
            </a:r>
            <a:r>
              <a:rPr lang="en-US" altLang="ko-KR" sz="1200" dirty="0"/>
              <a:t>(); </a:t>
            </a:r>
            <a:endParaRPr lang="en-US" altLang="ko-KR" sz="1200" dirty="0" smtClean="0"/>
          </a:p>
          <a:p>
            <a:pPr marL="0" lvl="2" defTabSz="180000"/>
            <a:r>
              <a:rPr lang="ko-KR" altLang="en-US" sz="1200" dirty="0"/>
              <a:t>					</a:t>
            </a:r>
            <a:r>
              <a:rPr lang="en-US" altLang="ko-KR" sz="1200" dirty="0"/>
              <a:t>String separator;</a:t>
            </a:r>
          </a:p>
          <a:p>
            <a:pPr marL="0" lvl="2" defTabSz="180000"/>
            <a:r>
              <a:rPr lang="en-US" altLang="ko-KR" sz="1200" dirty="0"/>
              <a:t>					if (</a:t>
            </a:r>
            <a:r>
              <a:rPr lang="en-US" altLang="ko-KR" sz="1200" dirty="0" err="1"/>
              <a:t>iterator.hasNext</a:t>
            </a:r>
            <a:r>
              <a:rPr lang="en-US" altLang="ko-KR" sz="1200" dirty="0"/>
              <a:t>())</a:t>
            </a:r>
          </a:p>
          <a:p>
            <a:pPr marL="0" lvl="2" defTabSz="180000"/>
            <a:r>
              <a:rPr lang="en-US" altLang="ko-KR" sz="1200" dirty="0"/>
              <a:t>							separator = "-&gt;"; </a:t>
            </a:r>
            <a:endParaRPr lang="ko-KR" altLang="en-US" sz="1200" dirty="0"/>
          </a:p>
          <a:p>
            <a:pPr marL="0" lvl="2" defTabSz="180000"/>
            <a:r>
              <a:rPr lang="ko-KR" altLang="en-US" sz="1200" dirty="0"/>
              <a:t>					</a:t>
            </a:r>
            <a:r>
              <a:rPr lang="en-US" altLang="ko-KR" sz="1200" dirty="0"/>
              <a:t>else</a:t>
            </a:r>
          </a:p>
          <a:p>
            <a:pPr marL="0" lvl="2" defTabSz="180000"/>
            <a:r>
              <a:rPr lang="en-US" altLang="ko-KR" sz="1200" dirty="0"/>
              <a:t>							separator = "\n"; </a:t>
            </a:r>
            <a:endParaRPr lang="en-US" altLang="ko-KR" sz="1200" dirty="0" smtClean="0"/>
          </a:p>
          <a:p>
            <a:pPr marL="0" lvl="2" defTabSz="180000"/>
            <a:r>
              <a:rPr lang="en-US" altLang="ko-KR" sz="1200" dirty="0"/>
              <a:t>	</a:t>
            </a:r>
            <a:r>
              <a:rPr lang="ko-KR" altLang="en-US" sz="1200" dirty="0"/>
              <a:t>	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e+separator</a:t>
            </a:r>
            <a:r>
              <a:rPr lang="en-US" altLang="ko-KR" sz="1200" dirty="0"/>
              <a:t>);</a:t>
            </a:r>
          </a:p>
          <a:p>
            <a:pPr marL="0" lvl="2" defTabSz="180000"/>
            <a:r>
              <a:rPr lang="en-US" altLang="ko-KR" sz="1200" dirty="0"/>
              <a:t>			}</a:t>
            </a:r>
          </a:p>
          <a:p>
            <a:pPr marL="0" lvl="2" defTabSz="180000"/>
            <a:r>
              <a:rPr lang="en-US" altLang="ko-KR" sz="1200" dirty="0"/>
              <a:t>		}</a:t>
            </a:r>
          </a:p>
          <a:p>
            <a:pPr marL="0" lvl="2" defTabSz="180000"/>
            <a:r>
              <a:rPr lang="en-US" altLang="ko-KR" sz="1200" dirty="0"/>
              <a:t>		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51920" y="5807005"/>
            <a:ext cx="5040560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fontAlgn="base">
              <a:defRPr sz="1200"/>
            </a:lvl1pPr>
          </a:lstStyle>
          <a:p>
            <a:r>
              <a:rPr lang="ko-KR" altLang="en-US" dirty="0"/>
              <a:t>매트릭스</a:t>
            </a:r>
            <a:r>
              <a:rPr lang="en-US" altLang="ko-KR" dirty="0"/>
              <a:t>-&gt;</a:t>
            </a:r>
            <a:r>
              <a:rPr lang="ko-KR" altLang="en-US" dirty="0"/>
              <a:t>스타워즈</a:t>
            </a:r>
            <a:r>
              <a:rPr lang="en-US" altLang="ko-KR" dirty="0"/>
              <a:t>-&gt;</a:t>
            </a:r>
            <a:r>
              <a:rPr lang="ko-KR" altLang="en-US" dirty="0" err="1"/>
              <a:t>아바타</a:t>
            </a:r>
            <a:r>
              <a:rPr lang="en-US" altLang="ko-KR" dirty="0"/>
              <a:t>-&gt;</a:t>
            </a:r>
            <a:r>
              <a:rPr lang="ko-KR" altLang="en-US" dirty="0" err="1"/>
              <a:t>터미네이터</a:t>
            </a:r>
            <a:r>
              <a:rPr lang="en-US" altLang="ko-KR" dirty="0"/>
              <a:t>-&gt;</a:t>
            </a:r>
            <a:r>
              <a:rPr lang="ko-KR" altLang="en-US" dirty="0"/>
              <a:t>트랜스포머</a:t>
            </a:r>
          </a:p>
          <a:p>
            <a:r>
              <a:rPr lang="ko-KR" altLang="en-US" dirty="0"/>
              <a:t>트랜스포머</a:t>
            </a:r>
            <a:r>
              <a:rPr lang="en-US" altLang="ko-KR" dirty="0"/>
              <a:t>-&gt;</a:t>
            </a:r>
            <a:r>
              <a:rPr lang="ko-KR" altLang="en-US" dirty="0" err="1"/>
              <a:t>터미네이터</a:t>
            </a:r>
            <a:r>
              <a:rPr lang="en-US" altLang="ko-KR" dirty="0"/>
              <a:t>-&gt;</a:t>
            </a:r>
            <a:r>
              <a:rPr lang="ko-KR" altLang="en-US" dirty="0" err="1"/>
              <a:t>아바타</a:t>
            </a:r>
            <a:r>
              <a:rPr lang="en-US" altLang="ko-KR" dirty="0"/>
              <a:t>-&gt;</a:t>
            </a:r>
            <a:r>
              <a:rPr lang="ko-KR" altLang="en-US" dirty="0"/>
              <a:t>스타워즈</a:t>
            </a:r>
            <a:r>
              <a:rPr lang="en-US" altLang="ko-KR" dirty="0"/>
              <a:t>-&gt;</a:t>
            </a:r>
            <a:r>
              <a:rPr lang="ko-KR" altLang="en-US" dirty="0"/>
              <a:t>매트릭스</a:t>
            </a:r>
          </a:p>
          <a:p>
            <a:r>
              <a:rPr lang="ko-KR" altLang="en-US" dirty="0" err="1"/>
              <a:t>아바타는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번째 요소입니다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1345447"/>
            <a:ext cx="803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Collections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클래스를 활용하여 문자열 정렬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반대로 정렬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검색 등을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실행하는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사례를 살펴보자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51920" y="2131289"/>
            <a:ext cx="504056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180000"/>
            <a:r>
              <a:rPr lang="en-US" altLang="ko-KR" sz="1200" dirty="0" smtClean="0"/>
              <a:t>	</a:t>
            </a:r>
            <a:r>
              <a:rPr lang="en-US" altLang="ko-KR" sz="1200" dirty="0"/>
              <a:t>	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LinkedList</a:t>
            </a:r>
            <a:r>
              <a:rPr lang="en-US" altLang="ko-KR" sz="1200" dirty="0"/>
              <a:t>&lt;String&gt; </a:t>
            </a:r>
            <a:r>
              <a:rPr lang="en-US" altLang="ko-KR" sz="1200" dirty="0" err="1"/>
              <a:t>myList</a:t>
            </a:r>
            <a:r>
              <a:rPr lang="en-US" altLang="ko-KR" sz="1200" dirty="0"/>
              <a:t> = new </a:t>
            </a:r>
            <a:r>
              <a:rPr lang="en-US" altLang="ko-KR" sz="1200" dirty="0" err="1"/>
              <a:t>LinkedList</a:t>
            </a:r>
            <a:r>
              <a:rPr lang="en-US" altLang="ko-KR" sz="1200" dirty="0"/>
              <a:t>&lt;String&gt;(); </a:t>
            </a:r>
            <a:r>
              <a:rPr lang="ko-KR" altLang="en-US" sz="1200" dirty="0"/>
              <a:t>		</a:t>
            </a:r>
            <a:r>
              <a:rPr lang="en-US" altLang="ko-KR" sz="1200" dirty="0" smtClean="0"/>
              <a:t>			</a:t>
            </a:r>
            <a:r>
              <a:rPr lang="ko-KR" altLang="en-US" sz="1200" dirty="0"/>
              <a:t>	</a:t>
            </a:r>
            <a:r>
              <a:rPr lang="en-US" altLang="ko-KR" sz="1200" dirty="0" err="1"/>
              <a:t>myList.add</a:t>
            </a:r>
            <a:r>
              <a:rPr lang="en-US" altLang="ko-KR" sz="1200" dirty="0"/>
              <a:t>("</a:t>
            </a:r>
            <a:r>
              <a:rPr lang="ko-KR" altLang="en-US" sz="1200" dirty="0"/>
              <a:t>트랜스포머</a:t>
            </a:r>
            <a:r>
              <a:rPr lang="en-US" altLang="ko-KR" sz="1200" dirty="0"/>
              <a:t>");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myList.add</a:t>
            </a:r>
            <a:r>
              <a:rPr lang="en-US" altLang="ko-KR" sz="1200" dirty="0"/>
              <a:t>("</a:t>
            </a:r>
            <a:r>
              <a:rPr lang="ko-KR" altLang="en-US" sz="1200" dirty="0"/>
              <a:t>스타워즈</a:t>
            </a:r>
            <a:r>
              <a:rPr lang="en-US" altLang="ko-KR" sz="1200" dirty="0"/>
              <a:t>");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myList.add</a:t>
            </a:r>
            <a:r>
              <a:rPr lang="en-US" altLang="ko-KR" sz="1200" dirty="0"/>
              <a:t>("</a:t>
            </a:r>
            <a:r>
              <a:rPr lang="ko-KR" altLang="en-US" sz="1200" dirty="0"/>
              <a:t>매트릭스</a:t>
            </a:r>
            <a:r>
              <a:rPr lang="en-US" altLang="ko-KR" sz="1200" dirty="0"/>
              <a:t>");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myList.add</a:t>
            </a:r>
            <a:r>
              <a:rPr lang="en-US" altLang="ko-KR" sz="1200" dirty="0"/>
              <a:t>(0,"</a:t>
            </a:r>
            <a:r>
              <a:rPr lang="ko-KR" altLang="en-US" sz="1200" dirty="0" err="1"/>
              <a:t>터미네이터</a:t>
            </a:r>
            <a:r>
              <a:rPr lang="en-US" altLang="ko-KR" sz="1200" dirty="0"/>
              <a:t>");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dirty="0" err="1"/>
              <a:t>myList.add</a:t>
            </a:r>
            <a:r>
              <a:rPr lang="en-US" altLang="ko-KR" sz="1200" dirty="0"/>
              <a:t>(2,"</a:t>
            </a:r>
            <a:r>
              <a:rPr lang="ko-KR" altLang="en-US" sz="1200" dirty="0" err="1"/>
              <a:t>아바타</a:t>
            </a:r>
            <a:r>
              <a:rPr lang="en-US" altLang="ko-KR" sz="1200" dirty="0"/>
              <a:t>");</a:t>
            </a:r>
          </a:p>
          <a:p>
            <a:pPr marL="0" lvl="2" defTabSz="180000"/>
            <a:r>
              <a:rPr lang="en-US" altLang="ko-KR" sz="1200" dirty="0"/>
              <a:t>			</a:t>
            </a:r>
          </a:p>
          <a:p>
            <a:pPr marL="0" lvl="2" defTabSz="180000"/>
            <a:r>
              <a:rPr lang="en-US" altLang="ko-KR" sz="1200" dirty="0"/>
              <a:t>			</a:t>
            </a:r>
            <a:r>
              <a:rPr lang="en-US" altLang="ko-KR" sz="1200" b="1" dirty="0" err="1"/>
              <a:t>Collections.sort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myList</a:t>
            </a:r>
            <a:r>
              <a:rPr lang="en-US" altLang="ko-KR" sz="1200" b="1" dirty="0"/>
              <a:t>); </a:t>
            </a:r>
            <a:r>
              <a:rPr lang="en-US" altLang="ko-KR" sz="1200" dirty="0"/>
              <a:t>// </a:t>
            </a:r>
            <a:r>
              <a:rPr lang="ko-KR" altLang="en-US" sz="1200" dirty="0"/>
              <a:t>요소 정렬</a:t>
            </a:r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 err="1"/>
              <a:t>printList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myList</a:t>
            </a:r>
            <a:r>
              <a:rPr lang="en-US" altLang="ko-KR" sz="1200" dirty="0"/>
              <a:t>); // </a:t>
            </a:r>
            <a:r>
              <a:rPr lang="ko-KR" altLang="en-US" sz="1200" dirty="0"/>
              <a:t>정렬된 요소 출력</a:t>
            </a:r>
          </a:p>
          <a:p>
            <a:pPr marL="0" lvl="2" defTabSz="180000"/>
            <a:r>
              <a:rPr lang="ko-KR" altLang="en-US" sz="1200" dirty="0"/>
              <a:t>			</a:t>
            </a:r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b="1" dirty="0" err="1"/>
              <a:t>Collections.reverse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myList</a:t>
            </a:r>
            <a:r>
              <a:rPr lang="en-US" altLang="ko-KR" sz="1200" b="1" dirty="0"/>
              <a:t>); </a:t>
            </a:r>
            <a:r>
              <a:rPr lang="en-US" altLang="ko-KR" sz="1200" dirty="0"/>
              <a:t>// </a:t>
            </a:r>
            <a:r>
              <a:rPr lang="ko-KR" altLang="en-US" sz="1200" dirty="0"/>
              <a:t>요소의 순서를 반대로</a:t>
            </a:r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 err="1"/>
              <a:t>printList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myList</a:t>
            </a:r>
            <a:r>
              <a:rPr lang="en-US" altLang="ko-KR" sz="1200" dirty="0"/>
              <a:t>); // </a:t>
            </a:r>
            <a:r>
              <a:rPr lang="ko-KR" altLang="en-US" sz="1200" dirty="0"/>
              <a:t>요소 출력</a:t>
            </a:r>
          </a:p>
          <a:p>
            <a:pPr marL="0" lvl="2" defTabSz="180000"/>
            <a:r>
              <a:rPr lang="ko-KR" altLang="en-US" sz="1200" dirty="0"/>
              <a:t>		</a:t>
            </a:r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index = </a:t>
            </a:r>
            <a:r>
              <a:rPr lang="en-US" altLang="ko-KR" sz="1200" b="1" dirty="0" err="1"/>
              <a:t>Collections.binarySearch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myList</a:t>
            </a:r>
            <a:r>
              <a:rPr lang="en-US" altLang="ko-KR" sz="1200" b="1" dirty="0"/>
              <a:t>, "</a:t>
            </a:r>
            <a:r>
              <a:rPr lang="ko-KR" altLang="en-US" sz="1200" b="1" dirty="0" err="1"/>
              <a:t>아바타</a:t>
            </a:r>
            <a:r>
              <a:rPr lang="en-US" altLang="ko-KR" sz="1200" b="1" dirty="0"/>
              <a:t>") </a:t>
            </a:r>
            <a:r>
              <a:rPr lang="en-US" altLang="ko-KR" sz="1200" dirty="0"/>
              <a:t>+ 1; </a:t>
            </a:r>
            <a:endParaRPr lang="ko-KR" altLang="en-US" sz="1200" dirty="0"/>
          </a:p>
          <a:p>
            <a:pPr marL="0" lvl="2" defTabSz="180000"/>
            <a:r>
              <a:rPr lang="ko-KR" altLang="en-US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 err="1"/>
              <a:t>아바타는</a:t>
            </a:r>
            <a:r>
              <a:rPr lang="ko-KR" altLang="en-US" sz="1200" dirty="0"/>
              <a:t> </a:t>
            </a:r>
            <a:r>
              <a:rPr lang="en-US" altLang="ko-KR" sz="1200" dirty="0"/>
              <a:t>" + index + "</a:t>
            </a:r>
            <a:r>
              <a:rPr lang="ko-KR" altLang="en-US" sz="1200" dirty="0"/>
              <a:t>번째 요소입니다</a:t>
            </a:r>
            <a:r>
              <a:rPr lang="en-US" altLang="ko-KR" sz="1200" dirty="0"/>
              <a:t>.");</a:t>
            </a:r>
          </a:p>
          <a:p>
            <a:pPr marL="0" lvl="2" defTabSz="180000"/>
            <a:r>
              <a:rPr lang="en-US" altLang="ko-KR" sz="1200" dirty="0"/>
              <a:t>	}</a:t>
            </a:r>
          </a:p>
          <a:p>
            <a:pPr marL="0" lvl="2" defTabSz="180000"/>
            <a:r>
              <a:rPr lang="en-US" altLang="ko-KR" sz="1200" dirty="0"/>
              <a:t>}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835696" y="5740291"/>
            <a:ext cx="1442412" cy="272415"/>
          </a:xfrm>
          <a:prstGeom prst="wedgeRoundRectCallout">
            <a:avLst>
              <a:gd name="adj1" fmla="val 93885"/>
              <a:gd name="adj2" fmla="val 114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0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소팅된</a:t>
            </a:r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순서대로 출력</a:t>
            </a: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2108894" y="6130170"/>
            <a:ext cx="896015" cy="272415"/>
          </a:xfrm>
          <a:prstGeom prst="wedgeRoundRectCallout">
            <a:avLst>
              <a:gd name="adj1" fmla="val 155027"/>
              <a:gd name="adj2" fmla="val -475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거꾸로</a:t>
            </a:r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출력</a:t>
            </a: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6588224" y="3003987"/>
            <a:ext cx="1763422" cy="442674"/>
          </a:xfrm>
          <a:prstGeom prst="wedgeRoundRectCallout">
            <a:avLst>
              <a:gd name="adj1" fmla="val -117160"/>
              <a:gd name="adj2" fmla="val 1003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static </a:t>
            </a:r>
            <a:r>
              <a:rPr lang="ko-KR" altLang="en-US" sz="10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메소드이므로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클래스 이름으로 바로 호출</a:t>
            </a:r>
          </a:p>
        </p:txBody>
      </p:sp>
    </p:spTree>
    <p:extLst>
      <p:ext uri="{BB962C8B-B14F-4D97-AF65-F5344CB8AC3E}">
        <p14:creationId xmlns:p14="http://schemas.microsoft.com/office/powerpoint/2010/main" val="17765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컬렉션을 위한 </a:t>
            </a:r>
            <a:r>
              <a:rPr lang="ko-KR" altLang="en-US" dirty="0" smtClean="0"/>
              <a:t>자바 인터페이스와 </a:t>
            </a:r>
            <a:r>
              <a:rPr lang="ko-KR" altLang="en-US" dirty="0"/>
              <a:t>클래스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1959" y="1609055"/>
            <a:ext cx="151000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Collection&lt;E&gt;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537749"/>
            <a:ext cx="13573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Set&lt;E&gt;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8690" y="2537749"/>
            <a:ext cx="13573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List&lt;E&gt;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0326" y="2537749"/>
            <a:ext cx="13573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Queue&lt;E&gt;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0827" y="1609054"/>
            <a:ext cx="13573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Map&lt;K, V&gt;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" name="직선 연결선 11"/>
          <p:cNvCxnSpPr>
            <a:stCxn id="6" idx="2"/>
            <a:endCxn id="19" idx="0"/>
          </p:cNvCxnSpPr>
          <p:nvPr/>
        </p:nvCxnSpPr>
        <p:spPr>
          <a:xfrm flipH="1">
            <a:off x="1280913" y="2845526"/>
            <a:ext cx="513364" cy="16438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5400000" flipH="1" flipV="1">
            <a:off x="1615682" y="2394873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rot="5400000" flipH="1" flipV="1">
            <a:off x="4830392" y="2394873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5" idx="2"/>
            <a:endCxn id="7" idx="0"/>
          </p:cNvCxnSpPr>
          <p:nvPr/>
        </p:nvCxnSpPr>
        <p:spPr>
          <a:xfrm flipH="1">
            <a:off x="3437351" y="1916832"/>
            <a:ext cx="19609" cy="6209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758558" y="2251997"/>
            <a:ext cx="32147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0" idx="2"/>
            <a:endCxn id="20" idx="0"/>
          </p:cNvCxnSpPr>
          <p:nvPr/>
        </p:nvCxnSpPr>
        <p:spPr>
          <a:xfrm>
            <a:off x="7299488" y="1916831"/>
            <a:ext cx="93781" cy="257254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2252" y="4489375"/>
            <a:ext cx="13573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HashSet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0592" y="4489375"/>
            <a:ext cx="164535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HashMap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&lt;K, V&gt;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3298" y="4489375"/>
            <a:ext cx="13573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ArrayList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3268" y="4489375"/>
            <a:ext cx="13573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LinkedList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0880" y="4489375"/>
            <a:ext cx="13573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Vector&lt;E&gt;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5" name="직선 연결선 34"/>
          <p:cNvCxnSpPr>
            <a:stCxn id="7" idx="2"/>
            <a:endCxn id="21" idx="0"/>
          </p:cNvCxnSpPr>
          <p:nvPr/>
        </p:nvCxnSpPr>
        <p:spPr>
          <a:xfrm flipH="1">
            <a:off x="2701959" y="2845526"/>
            <a:ext cx="735392" cy="16438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7" idx="2"/>
            <a:endCxn id="22" idx="0"/>
          </p:cNvCxnSpPr>
          <p:nvPr/>
        </p:nvCxnSpPr>
        <p:spPr>
          <a:xfrm>
            <a:off x="3437351" y="2845526"/>
            <a:ext cx="2214578" cy="16438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7" idx="2"/>
            <a:endCxn id="23" idx="0"/>
          </p:cNvCxnSpPr>
          <p:nvPr/>
        </p:nvCxnSpPr>
        <p:spPr>
          <a:xfrm>
            <a:off x="3437351" y="2845526"/>
            <a:ext cx="692190" cy="16438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8" idx="2"/>
            <a:endCxn id="22" idx="0"/>
          </p:cNvCxnSpPr>
          <p:nvPr/>
        </p:nvCxnSpPr>
        <p:spPr>
          <a:xfrm>
            <a:off x="5008987" y="2845526"/>
            <a:ext cx="642942" cy="16438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539552" y="3625279"/>
            <a:ext cx="813690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539567" y="36345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클래스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93269" y="32560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인터페이스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460842" y="5209455"/>
            <a:ext cx="13573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Stack&lt;E&gt;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연결선 28"/>
          <p:cNvCxnSpPr>
            <a:stCxn id="23" idx="2"/>
            <a:endCxn id="28" idx="0"/>
          </p:cNvCxnSpPr>
          <p:nvPr/>
        </p:nvCxnSpPr>
        <p:spPr>
          <a:xfrm>
            <a:off x="4129541" y="4797152"/>
            <a:ext cx="9962" cy="41230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제네릭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제네릭 클래스와 인터페이스</a:t>
            </a:r>
            <a:endParaRPr lang="en-US" altLang="ko-KR" smtClean="0"/>
          </a:p>
          <a:p>
            <a:pPr lvl="1"/>
            <a:r>
              <a:rPr lang="ko-KR" altLang="en-US" smtClean="0"/>
              <a:t>클래스나 인터페이스 선언부에 일반화된 타입 추가</a:t>
            </a:r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r>
              <a:rPr lang="ko-KR" altLang="en-US" smtClean="0"/>
              <a:t>제네릭 클래스 레퍼런스 변수 선언</a:t>
            </a:r>
            <a:endParaRPr lang="en-US" altLang="ko-KR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2261771"/>
            <a:ext cx="54006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b="1" dirty="0" err="1"/>
              <a:t>MyClass</a:t>
            </a:r>
            <a:r>
              <a:rPr lang="en-US" altLang="ko-KR" sz="1400" b="1" dirty="0"/>
              <a:t>&lt;</a:t>
            </a:r>
            <a:r>
              <a:rPr lang="en-US" altLang="ko-KR" sz="1400" b="1" dirty="0">
                <a:solidFill>
                  <a:srgbClr val="7030A0"/>
                </a:solidFill>
              </a:rPr>
              <a:t>T</a:t>
            </a:r>
            <a:r>
              <a:rPr lang="en-US" altLang="ko-KR" sz="1400" b="1" dirty="0"/>
              <a:t>&gt;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val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void </a:t>
            </a:r>
            <a:r>
              <a:rPr lang="en-US" altLang="ko-KR" sz="1400" dirty="0"/>
              <a:t>set(</a:t>
            </a:r>
            <a:r>
              <a:rPr lang="en-US" altLang="ko-KR" sz="1400" b="1" dirty="0">
                <a:solidFill>
                  <a:srgbClr val="7030A0"/>
                </a:solidFill>
              </a:rPr>
              <a:t>T</a:t>
            </a:r>
            <a:r>
              <a:rPr lang="en-US" altLang="ko-KR" sz="1400" dirty="0"/>
              <a:t> a)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val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a</a:t>
            </a:r>
            <a:r>
              <a:rPr lang="en-US" altLang="ko-KR" sz="1400" dirty="0" smtClean="0"/>
              <a:t>; 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get() {</a:t>
            </a:r>
          </a:p>
          <a:p>
            <a:pPr defTabSz="180000"/>
            <a:r>
              <a:rPr lang="en-US" altLang="ko-KR" sz="1400" dirty="0" smtClean="0"/>
              <a:t>		return </a:t>
            </a:r>
            <a:r>
              <a:rPr lang="en-US" altLang="ko-KR" sz="1400" dirty="0" err="1" smtClean="0"/>
              <a:t>val</a:t>
            </a:r>
            <a:r>
              <a:rPr lang="en-US" altLang="ko-KR" sz="1400" dirty="0" smtClean="0"/>
              <a:t>; 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en-US" altLang="ko-KR" sz="1400" dirty="0" smtClean="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203848" y="2868731"/>
            <a:ext cx="1749929" cy="272415"/>
          </a:xfrm>
          <a:prstGeom prst="wedgeRoundRectCallout">
            <a:avLst>
              <a:gd name="adj1" fmla="val -76984"/>
              <a:gd name="adj2" fmla="val 215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80000"/>
            <a:r>
              <a:rPr lang="en-US" altLang="ko-KR" sz="1000" dirty="0" smtClean="0"/>
              <a:t>T </a:t>
            </a:r>
            <a:r>
              <a:rPr lang="ko-KR" altLang="en-US" sz="1000" dirty="0" smtClean="0"/>
              <a:t>타입의 </a:t>
            </a:r>
            <a:r>
              <a:rPr lang="ko-KR" altLang="en-US" sz="1000" dirty="0"/>
              <a:t>값 </a:t>
            </a:r>
            <a:r>
              <a:rPr lang="en-US" altLang="ko-KR" sz="1000" dirty="0"/>
              <a:t>a</a:t>
            </a:r>
            <a:r>
              <a:rPr lang="ko-KR" altLang="en-US" sz="1000" dirty="0"/>
              <a:t>를 </a:t>
            </a:r>
            <a:r>
              <a:rPr lang="en-US" altLang="ko-KR" sz="1000" dirty="0" err="1"/>
              <a:t>val</a:t>
            </a:r>
            <a:r>
              <a:rPr lang="ko-KR" altLang="en-US" sz="1000" dirty="0"/>
              <a:t>에 지정</a:t>
            </a:r>
            <a:endParaRPr lang="en-US" altLang="ko-KR" sz="1000" dirty="0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3160044" y="3516803"/>
            <a:ext cx="1377672" cy="272415"/>
          </a:xfrm>
          <a:prstGeom prst="wedgeRoundRectCallout">
            <a:avLst>
              <a:gd name="adj1" fmla="val -76984"/>
              <a:gd name="adj2" fmla="val 215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80000"/>
            <a:r>
              <a:rPr lang="en-US" altLang="ko-KR" sz="1000" dirty="0"/>
              <a:t>T </a:t>
            </a:r>
            <a:r>
              <a:rPr lang="ko-KR" altLang="en-US" sz="1000" dirty="0"/>
              <a:t>타입의 값 </a:t>
            </a:r>
            <a:r>
              <a:rPr lang="en-US" altLang="ko-KR" sz="1000" dirty="0" err="1"/>
              <a:t>val</a:t>
            </a:r>
            <a:r>
              <a:rPr lang="en-US" altLang="ko-KR" sz="1000" dirty="0"/>
              <a:t> </a:t>
            </a:r>
            <a:r>
              <a:rPr lang="ko-KR" altLang="en-US" sz="1000" dirty="0"/>
              <a:t>리턴</a:t>
            </a:r>
            <a:endParaRPr lang="en-US" altLang="ko-KR" sz="1000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513693" y="2385769"/>
            <a:ext cx="2864887" cy="272415"/>
          </a:xfrm>
          <a:prstGeom prst="wedgeRoundRectCallout">
            <a:avLst>
              <a:gd name="adj1" fmla="val -76026"/>
              <a:gd name="adj2" fmla="val -32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80000"/>
            <a:r>
              <a:rPr lang="ko-KR" altLang="en-US" sz="1000" dirty="0" err="1"/>
              <a:t>제네릭</a:t>
            </a:r>
            <a:r>
              <a:rPr lang="ko-KR" altLang="en-US" sz="1000" dirty="0"/>
              <a:t> 클래스 </a:t>
            </a:r>
            <a:r>
              <a:rPr lang="en-US" altLang="ko-KR" sz="1000" dirty="0" err="1"/>
              <a:t>MyClass</a:t>
            </a:r>
            <a:r>
              <a:rPr lang="en-US" altLang="ko-KR" sz="1000" dirty="0"/>
              <a:t> </a:t>
            </a:r>
            <a:r>
              <a:rPr lang="ko-KR" altLang="en-US" sz="1000" dirty="0"/>
              <a:t>선언</a:t>
            </a:r>
            <a:r>
              <a:rPr lang="en-US" altLang="ko-KR" sz="1000" dirty="0"/>
              <a:t>, </a:t>
            </a:r>
            <a:r>
              <a:rPr lang="ko-KR" altLang="en-US" sz="1000" dirty="0"/>
              <a:t>타입 매개 변수 </a:t>
            </a:r>
            <a:r>
              <a:rPr lang="en-US" altLang="ko-KR" sz="1000" dirty="0"/>
              <a:t>T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79512" y="2521977"/>
            <a:ext cx="1037922" cy="272415"/>
          </a:xfrm>
          <a:prstGeom prst="wedgeRoundRectCallout">
            <a:avLst>
              <a:gd name="adj1" fmla="val 87761"/>
              <a:gd name="adj2" fmla="val -120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80000"/>
            <a:r>
              <a:rPr lang="en-US" altLang="ko-KR" sz="1000" dirty="0" err="1"/>
              <a:t>val</a:t>
            </a:r>
            <a:r>
              <a:rPr lang="ko-KR" altLang="en-US" sz="1000" dirty="0"/>
              <a:t>의 타입은 </a:t>
            </a:r>
            <a:r>
              <a:rPr lang="en-US" altLang="ko-KR" sz="1000" dirty="0"/>
              <a:t>T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475656" y="4894296"/>
            <a:ext cx="54006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sv-SE" altLang="ko-KR" sz="1400" dirty="0"/>
              <a:t>MyClass&lt;String&gt; s;</a:t>
            </a:r>
          </a:p>
          <a:p>
            <a:pPr fontAlgn="base" latinLnBrk="0"/>
            <a:r>
              <a:rPr lang="sv-SE" altLang="ko-KR" sz="1400" dirty="0"/>
              <a:t>List&lt;Integer&gt; li;</a:t>
            </a:r>
          </a:p>
          <a:p>
            <a:pPr fontAlgn="base" latinLnBrk="0"/>
            <a:r>
              <a:rPr lang="sv-SE" altLang="ko-KR" sz="1400" dirty="0"/>
              <a:t>Vector&lt;String&gt; vs;</a:t>
            </a:r>
          </a:p>
        </p:txBody>
      </p:sp>
    </p:spTree>
    <p:extLst>
      <p:ext uri="{BB962C8B-B14F-4D97-AF65-F5344CB8AC3E}">
        <p14:creationId xmlns:p14="http://schemas.microsoft.com/office/powerpoint/2010/main" val="28782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</a:t>
            </a:r>
            <a:r>
              <a:rPr lang="ko-KR" altLang="en-US" dirty="0" smtClean="0"/>
              <a:t> 객체 생성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구체화</a:t>
            </a:r>
            <a:r>
              <a:rPr lang="en-US" altLang="ko-KR" dirty="0" smtClean="0"/>
              <a:t>(specialization)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168352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구체화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제네릭</a:t>
            </a:r>
            <a:r>
              <a:rPr lang="ko-KR" altLang="en-US" dirty="0" smtClean="0"/>
              <a:t> 타입의 클래스에 구체적인 타입을 대입하여 객체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컴파일러에 </a:t>
            </a:r>
            <a:r>
              <a:rPr lang="ko-KR" altLang="en-US" dirty="0"/>
              <a:t>의</a:t>
            </a:r>
            <a:r>
              <a:rPr lang="ko-KR" altLang="en-US" dirty="0" smtClean="0"/>
              <a:t>해 이루어짐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구체화된 </a:t>
            </a:r>
            <a:r>
              <a:rPr lang="en-US" altLang="ko-KR" dirty="0" err="1" smtClean="0"/>
              <a:t>MyClass</a:t>
            </a:r>
            <a:r>
              <a:rPr lang="en-US" altLang="ko-KR" dirty="0" smtClean="0"/>
              <a:t>&lt;String&gt;</a:t>
            </a:r>
            <a:r>
              <a:rPr lang="ko-KR" altLang="en-US" dirty="0" smtClean="0"/>
              <a:t>의 소스 코드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2276872"/>
            <a:ext cx="7056784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b="1" dirty="0" err="1"/>
              <a:t>MyClass</a:t>
            </a:r>
            <a:r>
              <a:rPr lang="en-US" altLang="ko-KR" sz="1400" b="1" dirty="0"/>
              <a:t>&lt;String&gt; </a:t>
            </a:r>
            <a:r>
              <a:rPr lang="en-US" altLang="ko-KR" sz="1400" dirty="0"/>
              <a:t>s = new </a:t>
            </a:r>
            <a:r>
              <a:rPr lang="en-US" altLang="ko-KR" sz="1400" b="1" dirty="0" err="1"/>
              <a:t>MyClass</a:t>
            </a:r>
            <a:r>
              <a:rPr lang="en-US" altLang="ko-KR" sz="1400" b="1" dirty="0"/>
              <a:t>&lt;String&gt;</a:t>
            </a:r>
            <a:r>
              <a:rPr lang="en-US" altLang="ko-KR" sz="1400" dirty="0"/>
              <a:t>(); // </a:t>
            </a:r>
            <a:r>
              <a:rPr lang="ko-KR" altLang="en-US" sz="1400" dirty="0" err="1"/>
              <a:t>제네릭</a:t>
            </a:r>
            <a:r>
              <a:rPr lang="ko-KR" altLang="en-US" sz="1400" dirty="0"/>
              <a:t> 타입 </a:t>
            </a:r>
            <a:r>
              <a:rPr lang="en-US" altLang="ko-KR" sz="1400" dirty="0"/>
              <a:t>T</a:t>
            </a:r>
            <a:r>
              <a:rPr lang="ko-KR" altLang="en-US" sz="1400" dirty="0"/>
              <a:t>에 </a:t>
            </a:r>
            <a:r>
              <a:rPr lang="en-US" altLang="ko-KR" sz="1400" dirty="0" smtClean="0"/>
              <a:t>String</a:t>
            </a:r>
            <a:r>
              <a:rPr lang="ko-KR" altLang="en-US" sz="1400" dirty="0" smtClean="0"/>
              <a:t> 지정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/>
              <a:t>s.set</a:t>
            </a:r>
            <a:r>
              <a:rPr lang="en-US" altLang="ko-KR" sz="1400" dirty="0"/>
              <a:t>("hello");</a:t>
            </a:r>
          </a:p>
          <a:p>
            <a:pPr fontAlgn="base" latinLnBrk="0"/>
            <a:r>
              <a:rPr lang="en-US" altLang="ko-KR" sz="1400" dirty="0" err="1"/>
              <a:t>System.out.println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s.get</a:t>
            </a:r>
            <a:r>
              <a:rPr lang="en-US" altLang="ko-KR" sz="1400" dirty="0"/>
              <a:t>()); // "hello" </a:t>
            </a:r>
            <a:r>
              <a:rPr lang="ko-KR" altLang="en-US" sz="1400" dirty="0" smtClean="0"/>
              <a:t>출력</a:t>
            </a:r>
            <a:endParaRPr lang="en-US" altLang="ko-KR" sz="1400" dirty="0" smtClean="0"/>
          </a:p>
          <a:p>
            <a:pPr fontAlgn="base" latinLnBrk="0"/>
            <a:endParaRPr lang="ko-KR" altLang="en-US" sz="1400" dirty="0"/>
          </a:p>
          <a:p>
            <a:pPr fontAlgn="base" latinLnBrk="0"/>
            <a:r>
              <a:rPr lang="en-US" altLang="ko-KR" sz="1400" b="1" dirty="0" err="1"/>
              <a:t>MyClass</a:t>
            </a:r>
            <a:r>
              <a:rPr lang="en-US" altLang="ko-KR" sz="1400" b="1" dirty="0"/>
              <a:t>&lt;Integer&gt;</a:t>
            </a:r>
            <a:r>
              <a:rPr lang="en-US" altLang="ko-KR" sz="1400" dirty="0"/>
              <a:t> n = new </a:t>
            </a:r>
            <a:r>
              <a:rPr lang="en-US" altLang="ko-KR" sz="1400" b="1" dirty="0" err="1"/>
              <a:t>MyClass</a:t>
            </a:r>
            <a:r>
              <a:rPr lang="en-US" altLang="ko-KR" sz="1400" b="1" dirty="0"/>
              <a:t>&lt;Integer&gt;</a:t>
            </a:r>
            <a:r>
              <a:rPr lang="en-US" altLang="ko-KR" sz="1400" dirty="0"/>
              <a:t>(); // </a:t>
            </a:r>
            <a:r>
              <a:rPr lang="ko-KR" altLang="en-US" sz="1400" dirty="0" err="1"/>
              <a:t>제네릭</a:t>
            </a:r>
            <a:r>
              <a:rPr lang="ko-KR" altLang="en-US" sz="1400" dirty="0"/>
              <a:t> 타입 </a:t>
            </a:r>
            <a:r>
              <a:rPr lang="en-US" altLang="ko-KR" sz="1400" dirty="0"/>
              <a:t>T</a:t>
            </a:r>
            <a:r>
              <a:rPr lang="ko-KR" altLang="en-US" sz="1400" dirty="0"/>
              <a:t>에 </a:t>
            </a:r>
            <a:r>
              <a:rPr lang="en-US" altLang="ko-KR" sz="1400" dirty="0" smtClean="0"/>
              <a:t>Integer</a:t>
            </a:r>
            <a:r>
              <a:rPr lang="ko-KR" altLang="en-US" sz="1400" dirty="0" smtClean="0"/>
              <a:t> 지정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/>
              <a:t>n.set</a:t>
            </a:r>
            <a:r>
              <a:rPr lang="en-US" altLang="ko-KR" sz="1400" dirty="0"/>
              <a:t>(5);</a:t>
            </a:r>
          </a:p>
          <a:p>
            <a:pPr fontAlgn="base" latinLnBrk="0"/>
            <a:r>
              <a:rPr lang="en-US" altLang="ko-KR" sz="1400" dirty="0" err="1"/>
              <a:t>System.out.println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n.get</a:t>
            </a:r>
            <a:r>
              <a:rPr lang="en-US" altLang="ko-KR" sz="1400" dirty="0"/>
              <a:t>()); // </a:t>
            </a:r>
            <a:r>
              <a:rPr lang="ko-KR" altLang="en-US" sz="1400" dirty="0"/>
              <a:t>숫자 </a:t>
            </a:r>
            <a:r>
              <a:rPr lang="en-US" altLang="ko-KR" sz="1400" dirty="0"/>
              <a:t>5 </a:t>
            </a:r>
            <a:r>
              <a:rPr lang="ko-KR" altLang="en-US" sz="1400" dirty="0"/>
              <a:t>출력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09183" y="4566026"/>
            <a:ext cx="410445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400" dirty="0"/>
              <a:t>public class </a:t>
            </a:r>
            <a:r>
              <a:rPr lang="en-US" altLang="ko-KR" sz="1400" dirty="0" err="1"/>
              <a:t>MyClass</a:t>
            </a:r>
            <a:r>
              <a:rPr lang="en-US" altLang="ko-KR" sz="1400" dirty="0"/>
              <a:t>&lt;</a:t>
            </a:r>
            <a:r>
              <a:rPr lang="en-US" altLang="ko-KR" sz="1400" b="1" dirty="0">
                <a:solidFill>
                  <a:srgbClr val="FF0000"/>
                </a:solidFill>
              </a:rPr>
              <a:t>String</a:t>
            </a:r>
            <a:r>
              <a:rPr lang="en-US" altLang="ko-KR" sz="1400" dirty="0"/>
              <a:t>&gt; {</a:t>
            </a:r>
          </a:p>
          <a:p>
            <a:pPr defTabSz="180000" fontAlgn="base" latinLnBrk="0"/>
            <a:r>
              <a:rPr lang="en-US" altLang="ko-KR" sz="1400" dirty="0"/>
              <a:t>	</a:t>
            </a:r>
            <a:r>
              <a:rPr lang="en-US" altLang="ko-KR" sz="1400" b="1" dirty="0">
                <a:solidFill>
                  <a:srgbClr val="FF0000"/>
                </a:solidFill>
              </a:rPr>
              <a:t>String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val</a:t>
            </a:r>
            <a:r>
              <a:rPr lang="en-US" altLang="ko-KR" sz="1400" dirty="0"/>
              <a:t>; // </a:t>
            </a:r>
            <a:r>
              <a:rPr lang="ko-KR" altLang="en-US" sz="1400" dirty="0"/>
              <a:t>변수 </a:t>
            </a:r>
            <a:r>
              <a:rPr lang="en-US" altLang="ko-KR" sz="1400" dirty="0" err="1"/>
              <a:t>val</a:t>
            </a:r>
            <a:r>
              <a:rPr lang="ko-KR" altLang="en-US" sz="1400" dirty="0"/>
              <a:t>의 타입은 </a:t>
            </a:r>
            <a:r>
              <a:rPr lang="en-US" altLang="ko-KR" sz="1400" dirty="0"/>
              <a:t>String</a:t>
            </a:r>
          </a:p>
          <a:p>
            <a:pPr defTabSz="180000" fontAlgn="base" latinLnBrk="0"/>
            <a:r>
              <a:rPr lang="en-US" altLang="ko-KR" sz="1400" dirty="0"/>
              <a:t>	void set(</a:t>
            </a:r>
            <a:r>
              <a:rPr lang="en-US" altLang="ko-KR" sz="1400" b="1" dirty="0">
                <a:solidFill>
                  <a:srgbClr val="FF0000"/>
                </a:solidFill>
              </a:rPr>
              <a:t>String</a:t>
            </a:r>
            <a:r>
              <a:rPr lang="en-US" altLang="ko-KR" sz="1400" dirty="0"/>
              <a:t> a) {</a:t>
            </a:r>
          </a:p>
          <a:p>
            <a:pPr defTabSz="180000" fontAlgn="base" latinLnBrk="0"/>
            <a:r>
              <a:rPr lang="en-US" altLang="ko-KR" sz="1400" dirty="0"/>
              <a:t>		</a:t>
            </a:r>
            <a:r>
              <a:rPr lang="en-US" altLang="ko-KR" sz="1400" dirty="0" err="1"/>
              <a:t>val</a:t>
            </a:r>
            <a:r>
              <a:rPr lang="en-US" altLang="ko-KR" sz="1400" dirty="0"/>
              <a:t> = a; // String </a:t>
            </a:r>
            <a:r>
              <a:rPr lang="ko-KR" altLang="en-US" sz="1400" dirty="0"/>
              <a:t>타입의 값 </a:t>
            </a:r>
            <a:r>
              <a:rPr lang="en-US" altLang="ko-KR" sz="1400" dirty="0"/>
              <a:t>a</a:t>
            </a:r>
            <a:r>
              <a:rPr lang="ko-KR" altLang="en-US" sz="1400" dirty="0"/>
              <a:t>를 </a:t>
            </a:r>
            <a:r>
              <a:rPr lang="en-US" altLang="ko-KR" sz="1400" dirty="0" err="1"/>
              <a:t>val</a:t>
            </a:r>
            <a:r>
              <a:rPr lang="ko-KR" altLang="en-US" sz="1400" dirty="0"/>
              <a:t>에 지정</a:t>
            </a:r>
          </a:p>
          <a:p>
            <a:pPr defTabSz="180000" fontAlgn="base" latinLnBrk="0"/>
            <a:r>
              <a:rPr lang="ko-KR" altLang="en-US" sz="1400" dirty="0"/>
              <a:t>	</a:t>
            </a:r>
            <a:r>
              <a:rPr lang="en-US" altLang="ko-KR" sz="1400" dirty="0"/>
              <a:t>}</a:t>
            </a:r>
            <a:endParaRPr lang="ko-KR" altLang="en-US" sz="1400" dirty="0"/>
          </a:p>
          <a:p>
            <a:pPr defTabSz="180000" fontAlgn="base" latinLnBrk="0"/>
            <a:r>
              <a:rPr lang="ko-KR" altLang="en-US" sz="1400" dirty="0"/>
              <a:t>	</a:t>
            </a:r>
            <a:r>
              <a:rPr lang="en-US" altLang="ko-KR" sz="1400" b="1" dirty="0">
                <a:solidFill>
                  <a:srgbClr val="FF0000"/>
                </a:solidFill>
              </a:rPr>
              <a:t>String</a:t>
            </a:r>
            <a:r>
              <a:rPr lang="en-US" altLang="ko-KR" sz="1400" dirty="0"/>
              <a:t> get() {</a:t>
            </a:r>
          </a:p>
          <a:p>
            <a:pPr defTabSz="180000" fontAlgn="base" latinLnBrk="0"/>
            <a:r>
              <a:rPr lang="en-US" altLang="ko-KR" sz="1400" dirty="0"/>
              <a:t>		return </a:t>
            </a:r>
            <a:r>
              <a:rPr lang="en-US" altLang="ko-KR" sz="1400" dirty="0" err="1"/>
              <a:t>val</a:t>
            </a:r>
            <a:r>
              <a:rPr lang="en-US" altLang="ko-KR" sz="1400" dirty="0"/>
              <a:t>; // String </a:t>
            </a:r>
            <a:r>
              <a:rPr lang="ko-KR" altLang="en-US" sz="1400" dirty="0"/>
              <a:t>타입의 값 </a:t>
            </a:r>
            <a:r>
              <a:rPr lang="en-US" altLang="ko-KR" sz="1400" dirty="0" err="1"/>
              <a:t>val</a:t>
            </a:r>
            <a:r>
              <a:rPr lang="ko-KR" altLang="en-US" sz="1400" dirty="0"/>
              <a:t>을 리턴</a:t>
            </a:r>
          </a:p>
          <a:p>
            <a:pPr defTabSz="180000" fontAlgn="base" latinLnBrk="0"/>
            <a:r>
              <a:rPr lang="ko-KR" altLang="en-US" sz="1400" dirty="0"/>
              <a:t>	</a:t>
            </a:r>
            <a:r>
              <a:rPr lang="en-US" altLang="ko-KR" sz="1400" dirty="0"/>
              <a:t>}</a:t>
            </a:r>
            <a:endParaRPr lang="ko-KR" altLang="en-US" sz="1400" dirty="0"/>
          </a:p>
          <a:p>
            <a:pPr defTabSz="180000" fontAlgn="base" latinLnBrk="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566027"/>
            <a:ext cx="24482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b="1" dirty="0" err="1"/>
              <a:t>MyClass</a:t>
            </a:r>
            <a:r>
              <a:rPr lang="en-US" altLang="ko-KR" sz="1400" b="1" dirty="0"/>
              <a:t>&lt;</a:t>
            </a:r>
            <a:r>
              <a:rPr lang="en-US" altLang="ko-KR" sz="1400" b="1" dirty="0">
                <a:solidFill>
                  <a:srgbClr val="7030A0"/>
                </a:solidFill>
              </a:rPr>
              <a:t>T</a:t>
            </a:r>
            <a:r>
              <a:rPr lang="en-US" altLang="ko-KR" sz="1400" b="1" dirty="0"/>
              <a:t>&gt;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val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void </a:t>
            </a:r>
            <a:r>
              <a:rPr lang="en-US" altLang="ko-KR" sz="1400" dirty="0"/>
              <a:t>set(</a:t>
            </a:r>
            <a:r>
              <a:rPr lang="en-US" altLang="ko-KR" sz="1400" b="1" dirty="0">
                <a:solidFill>
                  <a:srgbClr val="7030A0"/>
                </a:solidFill>
              </a:rPr>
              <a:t>T</a:t>
            </a:r>
            <a:r>
              <a:rPr lang="en-US" altLang="ko-KR" sz="1400" dirty="0"/>
              <a:t> a)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val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a</a:t>
            </a:r>
            <a:r>
              <a:rPr lang="en-US" altLang="ko-KR" sz="1400" dirty="0" smtClean="0"/>
              <a:t>; 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get() {</a:t>
            </a:r>
          </a:p>
          <a:p>
            <a:pPr defTabSz="180000"/>
            <a:r>
              <a:rPr lang="en-US" altLang="ko-KR" sz="1400" dirty="0" smtClean="0"/>
              <a:t>		return </a:t>
            </a:r>
            <a:r>
              <a:rPr lang="en-US" altLang="ko-KR" sz="1400" dirty="0" err="1" smtClean="0"/>
              <a:t>val</a:t>
            </a:r>
            <a:r>
              <a:rPr lang="en-US" altLang="ko-KR" sz="1400" dirty="0" smtClean="0"/>
              <a:t>; 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en-US" altLang="ko-KR" sz="1400" dirty="0" smtClean="0"/>
          </a:p>
        </p:txBody>
      </p:sp>
      <p:sp>
        <p:nvSpPr>
          <p:cNvPr id="8" name="오른쪽 화살표 7"/>
          <p:cNvSpPr/>
          <p:nvPr/>
        </p:nvSpPr>
        <p:spPr>
          <a:xfrm>
            <a:off x="3419872" y="5502131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9972" y="5724961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</a:t>
            </a:r>
            <a:r>
              <a:rPr lang="ko-KR" altLang="en-US" sz="1200" dirty="0" smtClean="0"/>
              <a:t>가 </a:t>
            </a:r>
            <a:r>
              <a:rPr lang="en-US" altLang="ko-KR" sz="1200" dirty="0" smtClean="0"/>
              <a:t>String</a:t>
            </a:r>
          </a:p>
          <a:p>
            <a:r>
              <a:rPr lang="ko-KR" altLang="en-US" sz="1200" dirty="0" err="1" smtClean="0"/>
              <a:t>으로</a:t>
            </a:r>
            <a:r>
              <a:rPr lang="ko-KR" altLang="en-US" sz="1200" dirty="0" smtClean="0"/>
              <a:t> 구체화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5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구체화 오</a:t>
            </a:r>
            <a:r>
              <a:rPr lang="ko-KR" altLang="en-US" dirty="0"/>
              <a:t>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타입 매개 변수에 기본 타입은 사용할 수 없음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2051484"/>
            <a:ext cx="64807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600" dirty="0"/>
              <a:t>Vector&lt;</a:t>
            </a:r>
            <a:r>
              <a:rPr lang="en-US" altLang="ko-KR" sz="1600" b="1" dirty="0" err="1">
                <a:solidFill>
                  <a:srgbClr val="FF0000"/>
                </a:solidFill>
              </a:rPr>
              <a:t>int</a:t>
            </a:r>
            <a:r>
              <a:rPr lang="en-US" altLang="ko-KR" sz="1600" dirty="0"/>
              <a:t>&gt; vi = new Vector&lt;</a:t>
            </a:r>
            <a:r>
              <a:rPr lang="en-US" altLang="ko-KR" sz="1600" b="1" dirty="0" err="1">
                <a:solidFill>
                  <a:srgbClr val="FF0000"/>
                </a:solidFill>
              </a:rPr>
              <a:t>int</a:t>
            </a:r>
            <a:r>
              <a:rPr lang="en-US" altLang="ko-KR" sz="1600" dirty="0"/>
              <a:t>&gt;(); // </a:t>
            </a:r>
            <a:r>
              <a:rPr lang="ko-KR" altLang="en-US" sz="1600" b="1" dirty="0">
                <a:solidFill>
                  <a:srgbClr val="FF0000"/>
                </a:solidFill>
              </a:rPr>
              <a:t>컴파일 오류</a:t>
            </a:r>
            <a:r>
              <a:rPr lang="en-US" altLang="ko-KR" sz="1600" dirty="0"/>
              <a:t>. </a:t>
            </a:r>
            <a:r>
              <a:rPr lang="en-US" altLang="ko-KR" sz="1600" dirty="0" err="1" smtClean="0"/>
              <a:t>int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사용 </a:t>
            </a:r>
            <a:r>
              <a:rPr lang="ko-KR" altLang="en-US" sz="1600" dirty="0" smtClean="0"/>
              <a:t>불가</a:t>
            </a:r>
            <a:endParaRPr lang="en-US" altLang="ko-KR" sz="1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331640" y="3234462"/>
            <a:ext cx="648072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600" dirty="0"/>
              <a:t>Vector&lt;</a:t>
            </a:r>
            <a:r>
              <a:rPr lang="en-US" altLang="ko-KR" sz="1600" b="1" dirty="0"/>
              <a:t>Integer</a:t>
            </a:r>
            <a:r>
              <a:rPr lang="en-US" altLang="ko-KR" sz="1600" dirty="0"/>
              <a:t>&gt; vi = new Vector&lt;</a:t>
            </a:r>
            <a:r>
              <a:rPr lang="en-US" altLang="ko-KR" sz="1600" b="1" dirty="0"/>
              <a:t>Integer</a:t>
            </a:r>
            <a:r>
              <a:rPr lang="en-US" altLang="ko-KR" sz="1600" dirty="0"/>
              <a:t>&gt;(); // </a:t>
            </a:r>
            <a:r>
              <a:rPr lang="ko-KR" altLang="en-US" sz="1600" dirty="0"/>
              <a:t>정상 코드</a:t>
            </a:r>
          </a:p>
        </p:txBody>
      </p:sp>
      <p:sp>
        <p:nvSpPr>
          <p:cNvPr id="7" name="아래쪽 화살표 6"/>
          <p:cNvSpPr/>
          <p:nvPr/>
        </p:nvSpPr>
        <p:spPr>
          <a:xfrm>
            <a:off x="3851920" y="2627548"/>
            <a:ext cx="216024" cy="4376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085080" y="26275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수정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209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매개 변수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타입 매개 변수</a:t>
            </a:r>
            <a:endParaRPr lang="en-US" altLang="ko-KR" dirty="0"/>
          </a:p>
          <a:p>
            <a:pPr lvl="1"/>
            <a:r>
              <a:rPr lang="en-US" altLang="ko-KR" dirty="0"/>
              <a:t>‘&lt;‘</a:t>
            </a:r>
            <a:r>
              <a:rPr lang="ko-KR" altLang="en-US" dirty="0"/>
              <a:t>과</a:t>
            </a:r>
            <a:r>
              <a:rPr lang="en-US" altLang="ko-KR" dirty="0"/>
              <a:t> ‘&gt;’</a:t>
            </a:r>
            <a:r>
              <a:rPr lang="ko-KR" altLang="en-US" dirty="0" smtClean="0"/>
              <a:t>사이에 하나의 </a:t>
            </a:r>
            <a:r>
              <a:rPr lang="ko-KR" altLang="en-US" dirty="0"/>
              <a:t>대문자를 타입 </a:t>
            </a:r>
            <a:r>
              <a:rPr lang="ko-KR" altLang="en-US" dirty="0" smtClean="0"/>
              <a:t>매개변수로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ko-KR" altLang="en-US" dirty="0"/>
              <a:t>많이 사용하는 타입 매개 변수 문자</a:t>
            </a:r>
            <a:endParaRPr lang="en-US" altLang="ko-KR" dirty="0"/>
          </a:p>
          <a:p>
            <a:pPr lvl="2"/>
            <a:r>
              <a:rPr lang="en-US" altLang="ko-KR" dirty="0"/>
              <a:t>E : Element</a:t>
            </a:r>
            <a:r>
              <a:rPr lang="ko-KR" altLang="en-US" dirty="0"/>
              <a:t>를 의미하며 컬렉션에서 요소를 표시할 때 많이 사용한다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T : Type</a:t>
            </a:r>
            <a:r>
              <a:rPr lang="ko-KR" altLang="en-US" dirty="0"/>
              <a:t>을 의미한다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V : Value</a:t>
            </a:r>
            <a:r>
              <a:rPr lang="ko-KR" altLang="en-US" dirty="0"/>
              <a:t>를 의미한다</a:t>
            </a:r>
            <a:r>
              <a:rPr lang="en-US" altLang="ko-KR" dirty="0"/>
              <a:t>. </a:t>
            </a:r>
          </a:p>
          <a:p>
            <a:pPr lvl="2"/>
            <a:r>
              <a:rPr lang="en-US" altLang="ko-KR" dirty="0"/>
              <a:t>K : Key</a:t>
            </a:r>
            <a:r>
              <a:rPr lang="ko-KR" altLang="en-US" dirty="0"/>
              <a:t>를 의미</a:t>
            </a:r>
            <a:endParaRPr lang="en-US" altLang="ko-KR" dirty="0"/>
          </a:p>
          <a:p>
            <a:pPr lvl="1"/>
            <a:r>
              <a:rPr lang="ko-KR" altLang="en-US" dirty="0"/>
              <a:t>타입 매개변수가 나타내는 타입의 객체 생성 불가</a:t>
            </a:r>
            <a:endParaRPr lang="en-US" altLang="ko-KR" dirty="0"/>
          </a:p>
          <a:p>
            <a:pPr lvl="2"/>
            <a:r>
              <a:rPr lang="en-US" altLang="ko-KR" dirty="0"/>
              <a:t>ex) </a:t>
            </a:r>
            <a:r>
              <a:rPr lang="en-US" altLang="ko-KR" strike="sngStrike" dirty="0"/>
              <a:t>T a = new T();</a:t>
            </a:r>
          </a:p>
          <a:p>
            <a:pPr lvl="1"/>
            <a:r>
              <a:rPr lang="ko-KR" altLang="en-US" dirty="0"/>
              <a:t>타입 </a:t>
            </a:r>
            <a:r>
              <a:rPr lang="ko-KR" altLang="en-US" dirty="0" smtClean="0"/>
              <a:t>매개변수는 </a:t>
            </a:r>
            <a:r>
              <a:rPr lang="ko-KR" altLang="en-US" dirty="0"/>
              <a:t>나중에 실제 타입으로 </a:t>
            </a:r>
            <a:r>
              <a:rPr lang="ko-KR" altLang="en-US" dirty="0" smtClean="0"/>
              <a:t>구체화</a:t>
            </a:r>
            <a:endParaRPr lang="en-US" altLang="ko-KR" dirty="0"/>
          </a:p>
          <a:p>
            <a:pPr lvl="1"/>
            <a:r>
              <a:rPr lang="ko-KR" altLang="en-US" dirty="0"/>
              <a:t>어떤 문자도 매개 변수로 </a:t>
            </a:r>
            <a:r>
              <a:rPr lang="ko-KR" altLang="en-US" dirty="0" smtClean="0"/>
              <a:t>사용 가능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5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7-9 : </a:t>
            </a:r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스택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7544" y="1340768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스택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을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제네릭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클래스로 작성하고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String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과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Integer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형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스택을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사용하는 예를 보여라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52157"/>
            <a:ext cx="252028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class </a:t>
            </a:r>
            <a:r>
              <a:rPr lang="en-US" altLang="ko-KR" sz="1200" dirty="0" err="1"/>
              <a:t>GStack</a:t>
            </a:r>
            <a:r>
              <a:rPr lang="en-US" altLang="ko-KR" sz="1200" dirty="0"/>
              <a:t>&lt;T&gt;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tos</a:t>
            </a:r>
            <a:r>
              <a:rPr lang="en-US" altLang="ko-KR" sz="1200" dirty="0"/>
              <a:t>;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Object </a:t>
            </a:r>
            <a:r>
              <a:rPr lang="en-US" altLang="ko-KR" sz="1200" dirty="0"/>
              <a:t>[] </a:t>
            </a:r>
            <a:r>
              <a:rPr lang="en-US" altLang="ko-KR" sz="1200" dirty="0" err="1"/>
              <a:t>stck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 err="1"/>
              <a:t>GStack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tos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0; 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stck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new Object [10];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void push(T item) {</a:t>
            </a:r>
          </a:p>
          <a:p>
            <a:pPr defTabSz="180000"/>
            <a:r>
              <a:rPr lang="en-US" altLang="ko-KR" sz="1200" dirty="0" smtClean="0"/>
              <a:t>		if(</a:t>
            </a:r>
            <a:r>
              <a:rPr lang="en-US" altLang="ko-KR" sz="1200" dirty="0" err="1" smtClean="0"/>
              <a:t>tos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== 10</a:t>
            </a:r>
            <a:r>
              <a:rPr lang="en-US" altLang="ko-KR" sz="1200" dirty="0" smtClean="0"/>
              <a:t>)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return</a:t>
            </a:r>
            <a:r>
              <a:rPr lang="en-US" altLang="ko-KR" sz="1200" dirty="0"/>
              <a:t>; 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stck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tos</a:t>
            </a:r>
            <a:r>
              <a:rPr lang="en-US" altLang="ko-KR" sz="1200" dirty="0"/>
              <a:t>] = item;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tos</a:t>
            </a:r>
            <a:r>
              <a:rPr lang="en-US" altLang="ko-KR" sz="1200" dirty="0"/>
              <a:t>++;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T pop() {</a:t>
            </a:r>
          </a:p>
          <a:p>
            <a:pPr defTabSz="180000"/>
            <a:r>
              <a:rPr lang="en-US" altLang="ko-KR" sz="1200" dirty="0" smtClean="0"/>
              <a:t>		if(</a:t>
            </a:r>
            <a:r>
              <a:rPr lang="en-US" altLang="ko-KR" sz="1200" dirty="0" err="1" smtClean="0"/>
              <a:t>tos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== 0</a:t>
            </a:r>
            <a:r>
              <a:rPr lang="en-US" altLang="ko-KR" sz="1200" dirty="0" smtClean="0"/>
              <a:t>)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	return </a:t>
            </a:r>
            <a:r>
              <a:rPr lang="en-US" altLang="ko-KR" sz="1200" dirty="0"/>
              <a:t>null;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tos</a:t>
            </a:r>
            <a:r>
              <a:rPr lang="en-US" altLang="ko-KR" sz="1200" dirty="0" smtClean="0"/>
              <a:t>-</a:t>
            </a:r>
            <a:r>
              <a:rPr lang="en-US" altLang="ko-KR" sz="1200" dirty="0"/>
              <a:t>-; 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smtClean="0"/>
              <a:t>return </a:t>
            </a:r>
            <a:r>
              <a:rPr lang="en-US" altLang="ko-KR" sz="1200" b="1" dirty="0"/>
              <a:t>(T)</a:t>
            </a:r>
            <a:r>
              <a:rPr lang="en-US" altLang="ko-KR" sz="1200" b="1" dirty="0" err="1"/>
              <a:t>stck</a:t>
            </a:r>
            <a:r>
              <a:rPr lang="en-US" altLang="ko-KR" sz="1200" b="1" dirty="0"/>
              <a:t>[</a:t>
            </a:r>
            <a:r>
              <a:rPr lang="en-US" altLang="ko-KR" sz="1200" b="1" dirty="0" err="1"/>
              <a:t>tos</a:t>
            </a:r>
            <a:r>
              <a:rPr lang="en-US" altLang="ko-KR" sz="1200" b="1" dirty="0"/>
              <a:t>]; </a:t>
            </a:r>
            <a:endParaRPr lang="ko-KR" altLang="en-US" sz="1200" b="1" dirty="0"/>
          </a:p>
          <a:p>
            <a:pPr defTabSz="180000"/>
            <a:r>
              <a:rPr lang="en-US" altLang="ko-KR" sz="1200" dirty="0" smtClean="0"/>
              <a:t>	}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844824"/>
            <a:ext cx="4608512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MyStack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&lt;String&gt; </a:t>
            </a:r>
            <a:r>
              <a:rPr lang="en-US" altLang="ko-KR" sz="1200" b="1" dirty="0" err="1"/>
              <a:t>stringStack</a:t>
            </a:r>
            <a:r>
              <a:rPr lang="en-US" altLang="ko-KR" sz="1200" b="1" dirty="0"/>
              <a:t> = new 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&lt;String</a:t>
            </a:r>
            <a:r>
              <a:rPr lang="en-US" altLang="ko-KR" sz="1200" b="1" dirty="0" smtClean="0"/>
              <a:t>&gt;()</a:t>
            </a:r>
            <a:r>
              <a:rPr lang="en-US" altLang="ko-KR" sz="1200" dirty="0" smtClean="0"/>
              <a:t>;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 err="1"/>
              <a:t>stringStack.push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seoul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stringStack.push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busan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stringStack.push</a:t>
            </a:r>
            <a:r>
              <a:rPr lang="en-US" altLang="ko-KR" sz="1200" dirty="0"/>
              <a:t>("LA");</a:t>
            </a:r>
          </a:p>
          <a:p>
            <a:pPr defTabSz="180000"/>
            <a:r>
              <a:rPr lang="en-US" altLang="ko-KR" sz="1200" dirty="0"/>
              <a:t>		</a:t>
            </a:r>
          </a:p>
          <a:p>
            <a:pPr defTabSz="180000"/>
            <a:r>
              <a:rPr lang="en-US" altLang="ko-KR" sz="1200" dirty="0"/>
              <a:t>		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n=0; n&lt;3; n++)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stringStack.pop</a:t>
            </a:r>
            <a:r>
              <a:rPr lang="en-US" altLang="ko-KR" sz="1200" dirty="0" smtClean="0"/>
              <a:t>());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		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&lt;Integer&gt; </a:t>
            </a:r>
            <a:r>
              <a:rPr lang="en-US" altLang="ko-KR" sz="1200" b="1" dirty="0" err="1"/>
              <a:t>intStack</a:t>
            </a:r>
            <a:r>
              <a:rPr lang="en-US" altLang="ko-KR" sz="1200" b="1" dirty="0"/>
              <a:t> = new 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&lt;Integer&gt;(); </a:t>
            </a:r>
            <a:endParaRPr lang="en-US" altLang="ko-KR" sz="1200" b="1" dirty="0" smtClean="0"/>
          </a:p>
          <a:p>
            <a:pPr defTabSz="180000"/>
            <a:r>
              <a:rPr lang="ko-KR" altLang="en-US" sz="1200" dirty="0"/>
              <a:t>	</a:t>
            </a: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intStack.push</a:t>
            </a:r>
            <a:r>
              <a:rPr lang="en-US" altLang="ko-KR" sz="1200" dirty="0" smtClean="0"/>
              <a:t>(1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intStack.push</a:t>
            </a:r>
            <a:r>
              <a:rPr lang="en-US" altLang="ko-KR" sz="1200" dirty="0"/>
              <a:t>(3);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err="1"/>
              <a:t>intStack.push</a:t>
            </a:r>
            <a:r>
              <a:rPr lang="en-US" altLang="ko-KR" sz="1200" dirty="0"/>
              <a:t>(5);</a:t>
            </a:r>
          </a:p>
          <a:p>
            <a:pPr defTabSz="180000"/>
            <a:r>
              <a:rPr lang="en-US" altLang="ko-KR" sz="1200" dirty="0"/>
              <a:t>	</a:t>
            </a:r>
          </a:p>
          <a:p>
            <a:pPr defTabSz="180000"/>
            <a:r>
              <a:rPr lang="en-US" altLang="ko-KR" sz="1200" dirty="0"/>
              <a:t>		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n=0; n&lt;3; n++)		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intStack.pop</a:t>
            </a:r>
            <a:r>
              <a:rPr lang="en-US" altLang="ko-KR" sz="1200" dirty="0" smtClean="0"/>
              <a:t>());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	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8384" y="4230091"/>
            <a:ext cx="604653" cy="120032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fontAlgn="base">
              <a:defRPr sz="1200"/>
            </a:lvl1pPr>
          </a:lstStyle>
          <a:p>
            <a:r>
              <a:rPr lang="en-US" altLang="ko-KR" dirty="0"/>
              <a:t>LA</a:t>
            </a:r>
          </a:p>
          <a:p>
            <a:r>
              <a:rPr lang="en-US" altLang="ko-KR" dirty="0" err="1"/>
              <a:t>busan</a:t>
            </a:r>
            <a:endParaRPr lang="en-US" altLang="ko-KR" dirty="0"/>
          </a:p>
          <a:p>
            <a:r>
              <a:rPr lang="en-US" altLang="ko-KR" dirty="0" err="1"/>
              <a:t>seoul</a:t>
            </a:r>
            <a:endParaRPr lang="en-US" altLang="ko-KR" dirty="0"/>
          </a:p>
          <a:p>
            <a:r>
              <a:rPr lang="en-US" altLang="ko-KR" dirty="0"/>
              <a:t>5</a:t>
            </a:r>
          </a:p>
          <a:p>
            <a:r>
              <a:rPr lang="en-US" altLang="ko-KR" dirty="0"/>
              <a:t>3</a:t>
            </a:r>
          </a:p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제네릭과</a:t>
            </a:r>
            <a:r>
              <a:rPr lang="ko-KR" altLang="en-US" dirty="0" smtClean="0"/>
              <a:t> 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제네릭에서</a:t>
            </a:r>
            <a:r>
              <a:rPr lang="ko-KR" altLang="en-US" dirty="0" smtClean="0"/>
              <a:t> 배열의 제한</a:t>
            </a:r>
            <a:endParaRPr lang="en-US" altLang="ko-KR" dirty="0" smtClean="0"/>
          </a:p>
          <a:p>
            <a:pPr lvl="1"/>
            <a:r>
              <a:rPr lang="ko-KR" altLang="en-US" dirty="0" err="1"/>
              <a:t>제네릭</a:t>
            </a:r>
            <a:r>
              <a:rPr lang="ko-KR" altLang="en-US" dirty="0"/>
              <a:t> 클래스 또는 인터페이스의 배열을 </a:t>
            </a:r>
            <a:r>
              <a:rPr lang="ko-KR" altLang="en-US" dirty="0" smtClean="0"/>
              <a:t>허용하지 않음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365760" lvl="1" indent="0">
              <a:buNone/>
            </a:pPr>
            <a:endParaRPr lang="en-US" altLang="ko-KR" dirty="0" smtClean="0"/>
          </a:p>
          <a:p>
            <a:pPr lvl="1"/>
            <a:r>
              <a:rPr lang="ko-KR" altLang="en-US" dirty="0" err="1" smtClean="0"/>
              <a:t>제네릭</a:t>
            </a:r>
            <a:r>
              <a:rPr lang="ko-KR" altLang="en-US" dirty="0" smtClean="0"/>
              <a:t> 타입의 배열도 허용되지 않음</a:t>
            </a:r>
            <a:endParaRPr lang="en-US" altLang="ko-KR" dirty="0" smtClean="0"/>
          </a:p>
          <a:p>
            <a:pPr marL="685800" lvl="2" indent="0">
              <a:buNone/>
            </a:pPr>
            <a:endParaRPr lang="en-US" altLang="ko-KR" dirty="0" smtClean="0"/>
          </a:p>
          <a:p>
            <a:pPr lvl="2"/>
            <a:r>
              <a:rPr lang="ko-KR" altLang="en-US" dirty="0" smtClean="0"/>
              <a:t>앞 예제에서는 </a:t>
            </a:r>
            <a:r>
              <a:rPr lang="en-US" altLang="ko-KR" dirty="0" smtClean="0"/>
              <a:t>Object </a:t>
            </a:r>
            <a:r>
              <a:rPr lang="ko-KR" altLang="en-US" dirty="0" smtClean="0"/>
              <a:t>타입으로 배열 생성 후 실제 사용할 때 타입 캐스팅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타입 매개변수의 배열에 </a:t>
            </a:r>
            <a:r>
              <a:rPr lang="ko-KR" altLang="en-US" dirty="0" err="1" smtClean="0"/>
              <a:t>레퍼런스</a:t>
            </a:r>
            <a:r>
              <a:rPr lang="ko-KR" altLang="en-US" dirty="0" err="1"/>
              <a:t>는</a:t>
            </a:r>
            <a:r>
              <a:rPr lang="ko-KR" altLang="en-US" dirty="0" smtClean="0"/>
              <a:t> 허용</a:t>
            </a:r>
            <a:endParaRPr lang="en-US" altLang="ko-KR" dirty="0" smtClean="0"/>
          </a:p>
          <a:p>
            <a:pPr marL="1143000" lvl="3" indent="0"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302133"/>
            <a:ext cx="44944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sv-SE" altLang="ko-KR" sz="1400" strike="sngStrike" dirty="0"/>
              <a:t>GStack&lt;Integer&gt;[] gs = new GStack&lt;Integer&gt;[10];</a:t>
            </a:r>
            <a:endParaRPr lang="en-US" altLang="ko-KR" sz="1400" strike="sngStrik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41302"/>
            <a:ext cx="16561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strike="sngStrike" dirty="0"/>
              <a:t>T[] a = new T[10</a:t>
            </a:r>
            <a:r>
              <a:rPr lang="en-US" altLang="ko-KR" sz="1400" strike="sngStrike" dirty="0" smtClean="0"/>
              <a:t>];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8544" y="5085184"/>
            <a:ext cx="26642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void </a:t>
            </a:r>
            <a:r>
              <a:rPr lang="en-US" altLang="ko-KR" sz="1400" dirty="0" err="1"/>
              <a:t>myArray</a:t>
            </a:r>
            <a:r>
              <a:rPr lang="en-US" altLang="ko-KR" sz="1400" dirty="0"/>
              <a:t>(T[] a) {....}</a:t>
            </a:r>
            <a:endParaRPr lang="en-US" altLang="ko-KR" sz="1400" strike="sngStrik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98544" y="4293096"/>
            <a:ext cx="475763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return (T)</a:t>
            </a:r>
            <a:r>
              <a:rPr lang="en-US" altLang="ko-KR" sz="1400" dirty="0" err="1"/>
              <a:t>stck</a:t>
            </a:r>
            <a:r>
              <a:rPr lang="en-US" altLang="ko-KR" sz="1400" dirty="0"/>
              <a:t>[</a:t>
            </a:r>
            <a:r>
              <a:rPr lang="en-US" altLang="ko-KR" sz="1400" dirty="0" err="1"/>
              <a:t>tos</a:t>
            </a:r>
            <a:r>
              <a:rPr lang="en-US" altLang="ko-KR" sz="1400" dirty="0"/>
              <a:t>]; // </a:t>
            </a:r>
            <a:r>
              <a:rPr lang="ko-KR" altLang="en-US" sz="1400" dirty="0"/>
              <a:t>타입 매개 변수 </a:t>
            </a:r>
            <a:r>
              <a:rPr lang="en-US" altLang="ko-KR" sz="1400" dirty="0"/>
              <a:t>T</a:t>
            </a:r>
            <a:r>
              <a:rPr lang="ko-KR" altLang="en-US" sz="1400" dirty="0"/>
              <a:t>타입으로 캐스팅</a:t>
            </a:r>
            <a:endParaRPr lang="en-US" altLang="ko-KR" sz="1400" dirty="0" smtClean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2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</a:t>
            </a:r>
            <a:r>
              <a:rPr lang="en-US" altLang="ko-KR" dirty="0" smtClean="0"/>
              <a:t> </a:t>
            </a:r>
            <a:r>
              <a:rPr lang="ko-KR" altLang="en-US" smtClean="0"/>
              <a:t>메소드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선언 가능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호출할 때는 컴파일러가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인자를 통해 이미 타입을 알고 있으므로 타입을 명시하지 않아도 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449444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class </a:t>
            </a:r>
            <a:r>
              <a:rPr lang="en-US" altLang="ko-KR" sz="1400" dirty="0" err="1"/>
              <a:t>GenericMethodEx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static </a:t>
            </a:r>
            <a:r>
              <a:rPr lang="en-US" altLang="ko-KR" sz="1400" b="1" dirty="0"/>
              <a:t>&lt;T&gt; </a:t>
            </a:r>
            <a:r>
              <a:rPr lang="en-US" altLang="ko-KR" sz="1400" dirty="0"/>
              <a:t>void </a:t>
            </a:r>
            <a:r>
              <a:rPr lang="en-US" altLang="ko-KR" sz="1400" dirty="0" err="1"/>
              <a:t>toStack</a:t>
            </a:r>
            <a:r>
              <a:rPr lang="en-US" altLang="ko-KR" sz="1400" dirty="0"/>
              <a:t>(</a:t>
            </a:r>
            <a:r>
              <a:rPr lang="en-US" altLang="ko-KR" sz="1400" b="1" dirty="0"/>
              <a:t>T</a:t>
            </a:r>
            <a:r>
              <a:rPr lang="en-US" altLang="ko-KR" sz="1400" dirty="0"/>
              <a:t>[] a, </a:t>
            </a:r>
            <a:r>
              <a:rPr lang="en-US" altLang="ko-KR" sz="1400" dirty="0" err="1"/>
              <a:t>GStack</a:t>
            </a:r>
            <a:r>
              <a:rPr lang="en-US" altLang="ko-KR" sz="1400" dirty="0"/>
              <a:t>&lt;</a:t>
            </a:r>
            <a:r>
              <a:rPr lang="en-US" altLang="ko-KR" sz="1400" b="1" dirty="0"/>
              <a:t>T</a:t>
            </a:r>
            <a:r>
              <a:rPr lang="en-US" altLang="ko-KR" sz="1400" dirty="0"/>
              <a:t>&gt; </a:t>
            </a:r>
            <a:r>
              <a:rPr lang="en-US" altLang="ko-KR" sz="1400" dirty="0" err="1"/>
              <a:t>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nn-NO" altLang="ko-KR" sz="1400" dirty="0" smtClean="0"/>
              <a:t>		for </a:t>
            </a:r>
            <a:r>
              <a:rPr lang="nn-NO" altLang="ko-KR" sz="1400" dirty="0"/>
              <a:t>(int i = 0; i &lt; a.length; i++) {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gs.push</a:t>
            </a:r>
            <a:r>
              <a:rPr lang="en-US" altLang="ko-KR" sz="1400" dirty="0" smtClean="0"/>
              <a:t>(a[i</a:t>
            </a:r>
            <a:r>
              <a:rPr lang="en-US" altLang="ko-KR" sz="1400" dirty="0"/>
              <a:t>]);</a:t>
            </a:r>
          </a:p>
          <a:p>
            <a:pPr defTabSz="180000"/>
            <a:r>
              <a:rPr lang="en-US" altLang="ko-KR" sz="1400" dirty="0" smtClean="0"/>
              <a:t>		}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en-US" altLang="ko-KR" sz="1400" strike="sngStrik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59632" y="4581128"/>
            <a:ext cx="72008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Object[] </a:t>
            </a:r>
            <a:r>
              <a:rPr lang="en-US" altLang="ko-KR" sz="1400" dirty="0" err="1"/>
              <a:t>oArray</a:t>
            </a:r>
            <a:r>
              <a:rPr lang="en-US" altLang="ko-KR" sz="1400" dirty="0"/>
              <a:t> = new Object[100];</a:t>
            </a:r>
          </a:p>
          <a:p>
            <a:r>
              <a:rPr lang="en-US" altLang="ko-KR" sz="1400" dirty="0" err="1"/>
              <a:t>GStack</a:t>
            </a:r>
            <a:r>
              <a:rPr lang="en-US" altLang="ko-KR" sz="1400" dirty="0"/>
              <a:t>&lt;Object&gt; </a:t>
            </a:r>
            <a:r>
              <a:rPr lang="en-US" altLang="ko-KR" sz="1400" dirty="0" err="1"/>
              <a:t>objectStack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GStack</a:t>
            </a:r>
            <a:r>
              <a:rPr lang="en-US" altLang="ko-KR" sz="1400" dirty="0"/>
              <a:t>&lt;Object&gt;();</a:t>
            </a:r>
          </a:p>
          <a:p>
            <a:r>
              <a:rPr lang="en-US" altLang="ko-KR" sz="1400" dirty="0" err="1"/>
              <a:t>GenericMethodEx.toStack</a:t>
            </a:r>
            <a:r>
              <a:rPr lang="en-US" altLang="ko-KR" sz="1400" dirty="0"/>
              <a:t>(</a:t>
            </a:r>
            <a:r>
              <a:rPr lang="en-US" altLang="ko-KR" sz="1400" dirty="0" err="1"/>
              <a:t>oArray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objectStack</a:t>
            </a:r>
            <a:r>
              <a:rPr lang="en-US" altLang="ko-KR" sz="1400" dirty="0"/>
              <a:t>); // </a:t>
            </a:r>
            <a:r>
              <a:rPr lang="ko-KR" altLang="en-US" sz="1400" dirty="0"/>
              <a:t>타입 매개변수 </a:t>
            </a:r>
            <a:r>
              <a:rPr lang="en-US" altLang="ko-KR" sz="1400" dirty="0"/>
              <a:t>T</a:t>
            </a:r>
            <a:r>
              <a:rPr lang="ko-KR" altLang="en-US" sz="1400" dirty="0"/>
              <a:t>를 </a:t>
            </a:r>
            <a:r>
              <a:rPr lang="en-US" altLang="ko-KR" sz="1400" dirty="0"/>
              <a:t>Object</a:t>
            </a:r>
            <a:r>
              <a:rPr lang="ko-KR" altLang="en-US" sz="1400" dirty="0"/>
              <a:t>로 유추함</a:t>
            </a:r>
            <a:endParaRPr lang="en-US" altLang="ko-KR" sz="1400" strike="sngStrike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3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7-10 : </a:t>
            </a:r>
            <a:r>
              <a:rPr lang="ko-KR" altLang="en-US" dirty="0" err="1" smtClean="0"/>
              <a:t>스택의</a:t>
            </a:r>
            <a:r>
              <a:rPr lang="ko-KR" altLang="en-US" dirty="0" smtClean="0"/>
              <a:t> 내용을 반대로 만드는 </a:t>
            </a:r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4675" y="138393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예제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7-9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의 </a:t>
            </a:r>
            <a:r>
              <a:rPr lang="en-US" altLang="ko-KR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GStack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을 이용하여 주어진 스택의 내용을 반대로 만드는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제네릭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reverse()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작성하라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99" y="2132856"/>
            <a:ext cx="435714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GenericMethodExample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 smtClean="0"/>
              <a:t>	// T</a:t>
            </a:r>
            <a:r>
              <a:rPr lang="ko-KR" altLang="en-US" sz="1200" dirty="0" smtClean="0"/>
              <a:t>가 타입 매개 변수인 제네릭 </a:t>
            </a:r>
            <a:r>
              <a:rPr lang="ko-KR" altLang="en-US" sz="1200" dirty="0" err="1" smtClean="0"/>
              <a:t>메소드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public </a:t>
            </a:r>
            <a:r>
              <a:rPr lang="en-US" altLang="ko-KR" sz="1200" b="1" dirty="0"/>
              <a:t>static &lt;T&gt; 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&lt;T&gt; reverse(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&lt;T&gt; a) </a:t>
            </a:r>
            <a:r>
              <a:rPr lang="en-US" altLang="ko-KR" sz="1200" dirty="0"/>
              <a:t>{ </a:t>
            </a:r>
            <a:r>
              <a:rPr lang="en-US" altLang="ko-KR" sz="1200" dirty="0" smtClean="0"/>
              <a:t>	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GStack</a:t>
            </a:r>
            <a:r>
              <a:rPr lang="en-US" altLang="ko-KR" sz="1200" b="1" dirty="0" smtClean="0"/>
              <a:t>&lt;T</a:t>
            </a:r>
            <a:r>
              <a:rPr lang="en-US" altLang="ko-KR" sz="1200" b="1" dirty="0"/>
              <a:t>&gt; s = new </a:t>
            </a:r>
            <a:r>
              <a:rPr lang="en-US" altLang="ko-KR" sz="1200" b="1" dirty="0" err="1"/>
              <a:t>GStack</a:t>
            </a:r>
            <a:r>
              <a:rPr lang="en-US" altLang="ko-KR" sz="1200" b="1" dirty="0"/>
              <a:t>&lt;T&gt;(); </a:t>
            </a:r>
            <a:endParaRPr lang="ko-KR" altLang="en-US" sz="1200" b="1" dirty="0"/>
          </a:p>
          <a:p>
            <a:pPr defTabSz="180000"/>
            <a:r>
              <a:rPr lang="en-US" altLang="ko-KR" sz="1200" dirty="0" smtClean="0"/>
              <a:t>		while </a:t>
            </a:r>
            <a:r>
              <a:rPr lang="en-US" altLang="ko-KR" sz="1200" dirty="0"/>
              <a:t>(true) {</a:t>
            </a:r>
          </a:p>
          <a:p>
            <a:pPr defTabSz="180000"/>
            <a:r>
              <a:rPr lang="en-US" altLang="ko-KR" sz="1200" dirty="0" smtClean="0"/>
              <a:t>			T </a:t>
            </a:r>
            <a:r>
              <a:rPr lang="en-US" altLang="ko-KR" sz="1200" dirty="0" err="1"/>
              <a:t>tmp</a:t>
            </a:r>
            <a:r>
              <a:rPr lang="en-US" altLang="ko-KR" sz="1200" dirty="0"/>
              <a:t>; 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tmp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</a:t>
            </a:r>
            <a:r>
              <a:rPr lang="en-US" altLang="ko-KR" sz="1200" dirty="0" err="1"/>
              <a:t>a.pop</a:t>
            </a:r>
            <a:r>
              <a:rPr lang="en-US" altLang="ko-KR" sz="1200" dirty="0"/>
              <a:t>(); // </a:t>
            </a:r>
            <a:r>
              <a:rPr lang="ko-KR" altLang="en-US" sz="1200" dirty="0"/>
              <a:t>원래 </a:t>
            </a:r>
            <a:r>
              <a:rPr lang="ko-KR" altLang="en-US" sz="1200" dirty="0" err="1"/>
              <a:t>스택에서</a:t>
            </a:r>
            <a:r>
              <a:rPr lang="ko-KR" altLang="en-US" sz="1200" dirty="0"/>
              <a:t> 요소 하나를 꺼냄</a:t>
            </a:r>
          </a:p>
          <a:p>
            <a:pPr defTabSz="180000"/>
            <a:r>
              <a:rPr lang="en-US" altLang="ko-KR" sz="1200" dirty="0" smtClean="0"/>
              <a:t>			if </a:t>
            </a:r>
            <a:r>
              <a:rPr lang="en-US" altLang="ko-KR" sz="1200" dirty="0"/>
              <a:t>(</a:t>
            </a:r>
            <a:r>
              <a:rPr lang="en-US" altLang="ko-KR" sz="1200" dirty="0" err="1"/>
              <a:t>tmp</a:t>
            </a:r>
            <a:r>
              <a:rPr lang="en-US" altLang="ko-KR" sz="1200" dirty="0"/>
              <a:t>==null) // </a:t>
            </a:r>
            <a:r>
              <a:rPr lang="ko-KR" altLang="en-US" sz="1200" dirty="0" err="1"/>
              <a:t>스택이</a:t>
            </a:r>
            <a:r>
              <a:rPr lang="ko-KR" altLang="en-US" sz="1200" dirty="0"/>
              <a:t> 비었음</a:t>
            </a:r>
          </a:p>
          <a:p>
            <a:pPr defTabSz="180000"/>
            <a:r>
              <a:rPr lang="en-US" altLang="ko-KR" sz="1200" dirty="0" smtClean="0"/>
              <a:t>				break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			else 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dirty="0" err="1" smtClean="0"/>
              <a:t>s.push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tmp</a:t>
            </a:r>
            <a:r>
              <a:rPr lang="en-US" altLang="ko-KR" sz="1200" dirty="0"/>
              <a:t>); // </a:t>
            </a:r>
            <a:r>
              <a:rPr lang="ko-KR" altLang="en-US" sz="1200" dirty="0"/>
              <a:t>새 </a:t>
            </a:r>
            <a:r>
              <a:rPr lang="ko-KR" altLang="en-US" sz="1200" dirty="0" err="1"/>
              <a:t>스택에</a:t>
            </a:r>
            <a:r>
              <a:rPr lang="ko-KR" altLang="en-US" sz="1200" dirty="0"/>
              <a:t> 요소를 삽입</a:t>
            </a:r>
          </a:p>
          <a:p>
            <a:pPr defTabSz="180000"/>
            <a:r>
              <a:rPr lang="en-US" altLang="ko-KR" sz="1200" dirty="0" smtClean="0"/>
              <a:t>		}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	return </a:t>
            </a:r>
            <a:r>
              <a:rPr lang="en-US" altLang="ko-KR" sz="1200" dirty="0"/>
              <a:t>s; // </a:t>
            </a:r>
            <a:r>
              <a:rPr lang="ko-KR" altLang="en-US" sz="1200" dirty="0"/>
              <a:t>새 </a:t>
            </a:r>
            <a:r>
              <a:rPr lang="ko-KR" altLang="en-US" sz="1200" dirty="0" err="1"/>
              <a:t>스택을</a:t>
            </a:r>
            <a:r>
              <a:rPr lang="ko-KR" altLang="en-US" sz="1200" dirty="0"/>
              <a:t> 반환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4819144" y="2132856"/>
            <a:ext cx="3429024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 smtClean="0"/>
              <a:t>	public static void main(String[]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	// Double </a:t>
            </a:r>
            <a:r>
              <a:rPr lang="ko-KR" altLang="en-US" sz="1200" dirty="0" smtClean="0"/>
              <a:t>타입의 </a:t>
            </a:r>
            <a:r>
              <a:rPr lang="en-US" altLang="ko-KR" sz="1200" dirty="0" err="1" smtClean="0"/>
              <a:t>GStack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생성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GStack</a:t>
            </a:r>
            <a:r>
              <a:rPr lang="en-US" altLang="ko-KR" sz="1200" b="1" dirty="0" smtClean="0"/>
              <a:t>&lt;Double&gt; </a:t>
            </a:r>
            <a:r>
              <a:rPr lang="en-US" altLang="ko-KR" sz="1200" b="1" dirty="0" err="1" smtClean="0"/>
              <a:t>gs</a:t>
            </a:r>
            <a:r>
              <a:rPr lang="en-US" altLang="ko-KR" sz="1200" b="1" dirty="0" smtClean="0"/>
              <a:t> = </a:t>
            </a:r>
          </a:p>
          <a:p>
            <a:pPr defTabSz="180000"/>
            <a:r>
              <a:rPr lang="en-US" altLang="ko-KR" sz="1200" b="1" dirty="0" smtClean="0"/>
              <a:t>				new </a:t>
            </a:r>
            <a:r>
              <a:rPr lang="en-US" altLang="ko-KR" sz="1200" b="1" dirty="0" err="1" smtClean="0"/>
              <a:t>GStack</a:t>
            </a:r>
            <a:r>
              <a:rPr lang="en-US" altLang="ko-KR" sz="1200" b="1" dirty="0" smtClean="0"/>
              <a:t>&lt;Double&gt;(); 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// 5</a:t>
            </a:r>
            <a:r>
              <a:rPr lang="ko-KR" altLang="en-US" sz="1200" dirty="0" smtClean="0"/>
              <a:t>개의 요소를 </a:t>
            </a:r>
            <a:r>
              <a:rPr lang="ko-KR" altLang="en-US" sz="1200" dirty="0" err="1" smtClean="0"/>
              <a:t>스택에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push</a:t>
            </a:r>
            <a:endParaRPr lang="ko-KR" altLang="en-US" sz="1200" dirty="0" smtClean="0"/>
          </a:p>
          <a:p>
            <a:pPr defTabSz="180000"/>
            <a:r>
              <a:rPr lang="en-US" altLang="ko-KR" sz="1200" dirty="0" smtClean="0"/>
              <a:t>		for 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=0;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&lt;5;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++) { 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gs.push</a:t>
            </a:r>
            <a:r>
              <a:rPr lang="en-US" altLang="ko-KR" sz="1200" dirty="0" smtClean="0"/>
              <a:t>(new Double(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)); </a:t>
            </a:r>
          </a:p>
          <a:p>
            <a:pPr defTabSz="180000"/>
            <a:r>
              <a:rPr lang="en-US" altLang="ko-KR" sz="1200" dirty="0" smtClean="0"/>
              <a:t>		}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gs</a:t>
            </a:r>
            <a:r>
              <a:rPr lang="en-US" altLang="ko-KR" sz="1200" b="1" dirty="0" smtClean="0"/>
              <a:t> = reverse(</a:t>
            </a:r>
            <a:r>
              <a:rPr lang="en-US" altLang="ko-KR" sz="1200" b="1" dirty="0" err="1" smtClean="0"/>
              <a:t>gs</a:t>
            </a:r>
            <a:r>
              <a:rPr lang="en-US" altLang="ko-KR" sz="1200" b="1" dirty="0" smtClean="0"/>
              <a:t>);</a:t>
            </a:r>
          </a:p>
          <a:p>
            <a:pPr defTabSz="180000"/>
            <a:r>
              <a:rPr lang="en-US" altLang="ko-KR" sz="1200" dirty="0" smtClean="0"/>
              <a:t>		for 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=0;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&lt;5; 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++) {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(gs.pop());</a:t>
            </a:r>
          </a:p>
          <a:p>
            <a:pPr defTabSz="180000"/>
            <a:r>
              <a:rPr lang="en-US" altLang="ko-KR" sz="1200" dirty="0" smtClean="0"/>
              <a:t>		}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60216" y="3979515"/>
            <a:ext cx="388248" cy="1015663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fontAlgn="base">
              <a:defRPr sz="1200"/>
            </a:lvl1pPr>
          </a:lstStyle>
          <a:p>
            <a:r>
              <a:rPr lang="en-US" altLang="ko-KR" dirty="0"/>
              <a:t>0.0</a:t>
            </a:r>
          </a:p>
          <a:p>
            <a:r>
              <a:rPr lang="en-US" altLang="ko-KR" dirty="0"/>
              <a:t>1.0</a:t>
            </a:r>
          </a:p>
          <a:p>
            <a:r>
              <a:rPr lang="en-US" altLang="ko-KR" dirty="0"/>
              <a:t>2.0</a:t>
            </a:r>
          </a:p>
          <a:p>
            <a:r>
              <a:rPr lang="en-US" altLang="ko-KR" dirty="0"/>
              <a:t>3.0</a:t>
            </a:r>
          </a:p>
          <a:p>
            <a:r>
              <a:rPr lang="en-US" altLang="ko-KR" dirty="0"/>
              <a:t>4.0</a:t>
            </a:r>
          </a:p>
        </p:txBody>
      </p:sp>
    </p:spTree>
    <p:extLst>
      <p:ext uri="{BB962C8B-B14F-4D97-AF65-F5344CB8AC3E}">
        <p14:creationId xmlns:p14="http://schemas.microsoft.com/office/powerpoint/2010/main" val="42675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제네릭의</a:t>
            </a:r>
            <a:r>
              <a:rPr lang="ko-KR" altLang="en-US" dirty="0" smtClean="0"/>
              <a:t> 장</a:t>
            </a:r>
            <a:r>
              <a:rPr lang="ko-KR" altLang="en-US" dirty="0"/>
              <a:t>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컴파일 시에 타입이 결정되어 보다 안전한 프로그래밍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런타임 타입 충돌 문제 방지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ClassCastException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컬렉션과 </a:t>
            </a:r>
            <a:r>
              <a:rPr lang="ko-KR" altLang="en-US" dirty="0" err="1" smtClean="0"/>
              <a:t>제네릭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컬렉션은 </a:t>
            </a:r>
            <a:r>
              <a:rPr lang="ko-KR" altLang="en-US" dirty="0" err="1" smtClean="0"/>
              <a:t>제네릭</a:t>
            </a:r>
            <a:r>
              <a:rPr lang="en-US" altLang="ko-KR" dirty="0" smtClean="0"/>
              <a:t>(generics)</a:t>
            </a:r>
            <a:r>
              <a:rPr lang="ko-KR" altLang="en-US" dirty="0" smtClean="0"/>
              <a:t> 기법으로 구현됨</a:t>
            </a:r>
            <a:endParaRPr lang="en-US" altLang="ko-KR" dirty="0" smtClean="0"/>
          </a:p>
          <a:p>
            <a:r>
              <a:rPr lang="ko-KR" altLang="en-US" dirty="0" smtClean="0">
                <a:sym typeface="Wingdings" pitchFamily="2" charset="2"/>
              </a:rPr>
              <a:t>컬렉션의 요소는 객체만 가능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기본적으로 </a:t>
            </a:r>
            <a:r>
              <a:rPr lang="en-US" altLang="ko-KR" dirty="0" err="1" smtClean="0">
                <a:sym typeface="Wingdings" pitchFamily="2" charset="2"/>
              </a:rPr>
              <a:t>int</a:t>
            </a:r>
            <a:r>
              <a:rPr lang="en-US" altLang="ko-KR" dirty="0" smtClean="0">
                <a:sym typeface="Wingdings" pitchFamily="2" charset="2"/>
              </a:rPr>
              <a:t>, char, double </a:t>
            </a:r>
            <a:r>
              <a:rPr lang="ko-KR" altLang="en-US" dirty="0" smtClean="0">
                <a:sym typeface="Wingdings" pitchFamily="2" charset="2"/>
              </a:rPr>
              <a:t>등의 기본 타입 사용 불가</a:t>
            </a:r>
            <a:endParaRPr lang="en-US" altLang="ko-KR" dirty="0" smtClean="0">
              <a:sym typeface="Wingdings" pitchFamily="2" charset="2"/>
            </a:endParaRPr>
          </a:p>
          <a:p>
            <a:pPr lvl="2"/>
            <a:r>
              <a:rPr lang="en-US" altLang="ko-KR" dirty="0" smtClean="0">
                <a:sym typeface="Wingdings" pitchFamily="2" charset="2"/>
              </a:rPr>
              <a:t>JDK 1.5</a:t>
            </a:r>
            <a:r>
              <a:rPr lang="ko-KR" altLang="en-US" dirty="0" smtClean="0">
                <a:sym typeface="Wingdings" pitchFamily="2" charset="2"/>
              </a:rPr>
              <a:t>부터 자동 </a:t>
            </a:r>
            <a:r>
              <a:rPr lang="ko-KR" altLang="en-US" dirty="0" err="1" smtClean="0">
                <a:sym typeface="Wingdings" pitchFamily="2" charset="2"/>
              </a:rPr>
              <a:t>박싱</a:t>
            </a:r>
            <a:r>
              <a:rPr lang="en-US" altLang="ko-KR" dirty="0" smtClean="0">
                <a:sym typeface="Wingdings" pitchFamily="2" charset="2"/>
              </a:rPr>
              <a:t>/</a:t>
            </a:r>
            <a:r>
              <a:rPr lang="ko-KR" altLang="en-US" dirty="0" err="1" smtClean="0">
                <a:sym typeface="Wingdings" pitchFamily="2" charset="2"/>
              </a:rPr>
              <a:t>언박싱으로</a:t>
            </a:r>
            <a:r>
              <a:rPr lang="ko-KR" altLang="en-US" dirty="0" smtClean="0">
                <a:sym typeface="Wingdings" pitchFamily="2" charset="2"/>
              </a:rPr>
              <a:t> 기본 타입 값을 객체로 자동 변환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err="1" smtClean="0"/>
              <a:t>제네릭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특정 </a:t>
            </a:r>
            <a:r>
              <a:rPr lang="ko-KR" altLang="en-US" dirty="0"/>
              <a:t>타입만 다루지 않고</a:t>
            </a:r>
            <a:r>
              <a:rPr lang="en-US" altLang="ko-KR" dirty="0"/>
              <a:t>,</a:t>
            </a:r>
            <a:r>
              <a:rPr lang="ko-KR" altLang="en-US" dirty="0"/>
              <a:t> 여러 종류의 타입으로 변신할 수 있도록 클래스나 </a:t>
            </a:r>
            <a:r>
              <a:rPr lang="ko-KR" altLang="en-US" dirty="0" err="1"/>
              <a:t>메소드를</a:t>
            </a:r>
            <a:r>
              <a:rPr lang="ko-KR" altLang="en-US" dirty="0"/>
              <a:t> 일반화시키는 기법</a:t>
            </a:r>
            <a:endParaRPr lang="en-US" altLang="ko-KR" dirty="0"/>
          </a:p>
          <a:p>
            <a:pPr lvl="2"/>
            <a:r>
              <a:rPr lang="en-US" altLang="ko-KR" dirty="0"/>
              <a:t>&lt;E&gt;, &lt;K&gt;, &lt;V&gt; : </a:t>
            </a:r>
            <a:r>
              <a:rPr lang="ko-KR" altLang="en-US" dirty="0"/>
              <a:t>타입 매개 변수</a:t>
            </a:r>
            <a:endParaRPr lang="en-US" altLang="ko-KR" dirty="0"/>
          </a:p>
          <a:p>
            <a:pPr lvl="3"/>
            <a:r>
              <a:rPr lang="ko-KR" altLang="en-US" dirty="0" smtClean="0"/>
              <a:t>요소 타입을 일반화한 타입</a:t>
            </a:r>
            <a:endParaRPr lang="en-US" altLang="ko-KR" dirty="0"/>
          </a:p>
          <a:p>
            <a:pPr lvl="1"/>
            <a:r>
              <a:rPr lang="ko-KR" altLang="en-US" dirty="0" err="1" smtClean="0"/>
              <a:t>제네릭</a:t>
            </a:r>
            <a:r>
              <a:rPr lang="ko-KR" altLang="en-US" dirty="0" smtClean="0"/>
              <a:t> 클래스 사례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스택</a:t>
            </a:r>
            <a:r>
              <a:rPr lang="ko-KR" altLang="en-US" dirty="0" smtClean="0"/>
              <a:t> </a:t>
            </a:r>
            <a:r>
              <a:rPr lang="en-US" altLang="ko-KR" dirty="0" smtClean="0"/>
              <a:t>: Stack&lt;E&gt;</a:t>
            </a:r>
          </a:p>
          <a:p>
            <a:pPr lvl="3"/>
            <a:r>
              <a:rPr lang="en-US" altLang="ko-KR" dirty="0" smtClean="0"/>
              <a:t>E</a:t>
            </a:r>
            <a:r>
              <a:rPr lang="ko-KR" altLang="en-US" dirty="0"/>
              <a:t>에 특정 타입으로 구체화</a:t>
            </a:r>
            <a:endParaRPr lang="en-US" altLang="ko-KR" dirty="0"/>
          </a:p>
          <a:p>
            <a:pPr lvl="3"/>
            <a:r>
              <a:rPr lang="ko-KR" altLang="en-US" dirty="0" smtClean="0"/>
              <a:t>정수만 다루는 </a:t>
            </a:r>
            <a:r>
              <a:rPr lang="ko-KR" altLang="en-US" dirty="0" err="1" smtClean="0"/>
              <a:t>스택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</a:t>
            </a:r>
            <a:r>
              <a:rPr lang="en-US" altLang="ko-KR" dirty="0" smtClean="0">
                <a:sym typeface="Wingdings" pitchFamily="2" charset="2"/>
              </a:rPr>
              <a:t>&lt;Integer&gt;</a:t>
            </a:r>
          </a:p>
          <a:p>
            <a:pPr lvl="3"/>
            <a:r>
              <a:rPr lang="ko-KR" altLang="en-US" dirty="0" smtClean="0">
                <a:sym typeface="Wingdings" pitchFamily="2" charset="2"/>
              </a:rPr>
              <a:t>문자열만 </a:t>
            </a:r>
            <a:r>
              <a:rPr lang="ko-KR" altLang="en-US" dirty="0">
                <a:sym typeface="Wingdings" pitchFamily="2" charset="2"/>
              </a:rPr>
              <a:t>다루는 </a:t>
            </a:r>
            <a:r>
              <a:rPr lang="ko-KR" altLang="en-US" dirty="0" err="1" smtClean="0">
                <a:sym typeface="Wingdings" pitchFamily="2" charset="2"/>
              </a:rPr>
              <a:t>스택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Stack&lt;String</a:t>
            </a:r>
            <a:r>
              <a:rPr lang="en-US" altLang="ko-KR" dirty="0">
                <a:sym typeface="Wingdings" pitchFamily="2" charset="2"/>
              </a:rPr>
              <a:t>&gt;</a:t>
            </a:r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8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제네릭의</a:t>
            </a:r>
            <a:r>
              <a:rPr lang="ko-KR" altLang="en-US" dirty="0" smtClean="0"/>
              <a:t> 기본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136107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JDK 1.5</a:t>
            </a:r>
            <a:r>
              <a:rPr lang="ko-KR" altLang="en-US" dirty="0" smtClean="0"/>
              <a:t>에서 도입</a:t>
            </a:r>
            <a:r>
              <a:rPr lang="en-US" altLang="ko-KR" dirty="0" smtClean="0"/>
              <a:t>(2004</a:t>
            </a:r>
            <a:r>
              <a:rPr lang="ko-KR" altLang="en-US" dirty="0" smtClean="0"/>
              <a:t>년 기점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모든 종류의 데이터 타입을 다룰 수 있도록 일반화된 타입 매개 변수로 클래스나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작성하는 기법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C++</a:t>
            </a:r>
            <a:r>
              <a:rPr lang="ko-KR" altLang="en-US" dirty="0" smtClean="0"/>
              <a:t>의 템플릿</a:t>
            </a:r>
            <a:r>
              <a:rPr lang="en-US" altLang="ko-KR" dirty="0" smtClean="0"/>
              <a:t>(template)</a:t>
            </a:r>
            <a:r>
              <a:rPr lang="ko-KR" altLang="en-US" dirty="0" smtClean="0"/>
              <a:t>과 동일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3955942"/>
            <a:ext cx="244867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class Stack&lt;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&gt; {</a:t>
            </a:r>
          </a:p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	...</a:t>
            </a:r>
          </a:p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	void push(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element) { ... }</a:t>
            </a:r>
          </a:p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pop() { ... }</a:t>
            </a:r>
          </a:p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	...</a:t>
            </a:r>
          </a:p>
          <a:p>
            <a:pPr defTabSz="180000" fontAlgn="base" latinLnBrk="0"/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37060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제네릭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스택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44008" y="3477224"/>
            <a:ext cx="25922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...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void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push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(Integer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element) { ... }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Integer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pop() { ... }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직선 화살표 연결선 7"/>
          <p:cNvCxnSpPr>
            <a:stCxn id="5" idx="3"/>
            <a:endCxn id="7" idx="1"/>
          </p:cNvCxnSpPr>
          <p:nvPr/>
        </p:nvCxnSpPr>
        <p:spPr>
          <a:xfrm flipV="1">
            <a:off x="2916220" y="3892723"/>
            <a:ext cx="1727788" cy="75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순서도: 연결자 8"/>
          <p:cNvSpPr/>
          <p:nvPr/>
        </p:nvSpPr>
        <p:spPr>
          <a:xfrm>
            <a:off x="7740352" y="4120796"/>
            <a:ext cx="936104" cy="28803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순서도: 연결자 9"/>
          <p:cNvSpPr/>
          <p:nvPr/>
        </p:nvSpPr>
        <p:spPr>
          <a:xfrm>
            <a:off x="7740352" y="3954278"/>
            <a:ext cx="936104" cy="28803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123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순서도: 연결자 10"/>
          <p:cNvSpPr/>
          <p:nvPr/>
        </p:nvSpPr>
        <p:spPr>
          <a:xfrm>
            <a:off x="7740352" y="3811926"/>
            <a:ext cx="936104" cy="28803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-345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순서도: 연결자 11"/>
          <p:cNvSpPr/>
          <p:nvPr/>
        </p:nvSpPr>
        <p:spPr>
          <a:xfrm>
            <a:off x="7740352" y="3662928"/>
            <a:ext cx="936104" cy="28803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순서도: 자기 디스크 12"/>
          <p:cNvSpPr/>
          <p:nvPr/>
        </p:nvSpPr>
        <p:spPr>
          <a:xfrm>
            <a:off x="7740352" y="3234198"/>
            <a:ext cx="936104" cy="1197132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44008" y="4853336"/>
            <a:ext cx="25922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...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void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push(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String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element) { ... }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String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pop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() { ... }</a:t>
            </a:r>
          </a:p>
          <a:p>
            <a:pPr defTabSz="180000" fontAlgn="base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순서도: 연결자 14"/>
          <p:cNvSpPr/>
          <p:nvPr/>
        </p:nvSpPr>
        <p:spPr>
          <a:xfrm>
            <a:off x="7740352" y="5556866"/>
            <a:ext cx="936104" cy="28803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“Java”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순서도: 연결자 15"/>
          <p:cNvSpPr/>
          <p:nvPr/>
        </p:nvSpPr>
        <p:spPr>
          <a:xfrm>
            <a:off x="7740352" y="5390348"/>
            <a:ext cx="936104" cy="28803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“C++”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순서도: 연결자 16"/>
          <p:cNvSpPr/>
          <p:nvPr/>
        </p:nvSpPr>
        <p:spPr>
          <a:xfrm>
            <a:off x="7740352" y="5247996"/>
            <a:ext cx="936104" cy="28803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“C#”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순서도: 연결자 17"/>
          <p:cNvSpPr/>
          <p:nvPr/>
        </p:nvSpPr>
        <p:spPr>
          <a:xfrm>
            <a:off x="7740352" y="5098998"/>
            <a:ext cx="936104" cy="28803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“Good”</a:t>
            </a:r>
            <a:endParaRPr lang="ko-KR" altLang="en-US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순서도: 자기 디스크 18"/>
          <p:cNvSpPr/>
          <p:nvPr/>
        </p:nvSpPr>
        <p:spPr>
          <a:xfrm>
            <a:off x="7740352" y="4670268"/>
            <a:ext cx="936104" cy="1197132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화살표 연결선 19"/>
          <p:cNvCxnSpPr>
            <a:stCxn id="5" idx="3"/>
            <a:endCxn id="14" idx="1"/>
          </p:cNvCxnSpPr>
          <p:nvPr/>
        </p:nvCxnSpPr>
        <p:spPr>
          <a:xfrm>
            <a:off x="2916220" y="4648440"/>
            <a:ext cx="1727788" cy="620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243418">
            <a:off x="2968757" y="4057691"/>
            <a:ext cx="143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Stack&lt;Integer&gt;</a:t>
            </a:r>
          </a:p>
        </p:txBody>
      </p:sp>
      <p:sp>
        <p:nvSpPr>
          <p:cNvPr id="22" name="TextBox 21"/>
          <p:cNvSpPr txBox="1"/>
          <p:nvPr/>
        </p:nvSpPr>
        <p:spPr>
          <a:xfrm rot="1152469">
            <a:off x="3055075" y="4945109"/>
            <a:ext cx="1332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Stack&lt;String&gt;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490" y="3107892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정수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스택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9074" y="571351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문자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열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스택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7913" y="536911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특정 타입으로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구체화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7061592" y="2845127"/>
            <a:ext cx="889466" cy="272415"/>
          </a:xfrm>
          <a:prstGeom prst="wedgeRoundRectCallout">
            <a:avLst>
              <a:gd name="adj1" fmla="val 39064"/>
              <a:gd name="adj2" fmla="val 1079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0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정수만 저장</a:t>
            </a:r>
            <a:endParaRPr lang="en-US" altLang="ko-KR" sz="10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6948264" y="6035428"/>
            <a:ext cx="1116123" cy="272415"/>
          </a:xfrm>
          <a:prstGeom prst="wedgeRoundRectCallout">
            <a:avLst>
              <a:gd name="adj1" fmla="val 30839"/>
              <a:gd name="adj2" fmla="val -1438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o-KR" altLang="en-US" sz="1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문자열만 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2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제네릭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Stack&lt;E&gt; </a:t>
            </a:r>
            <a:r>
              <a:rPr lang="ko-KR" altLang="en-US" dirty="0" smtClean="0"/>
              <a:t>클래스의 </a:t>
            </a:r>
            <a:r>
              <a:rPr lang="en-US" altLang="ko-KR" dirty="0" smtClean="0"/>
              <a:t>JDK </a:t>
            </a:r>
            <a:r>
              <a:rPr lang="ko-KR" altLang="en-US" dirty="0" smtClean="0"/>
              <a:t>매뉴얼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56792"/>
            <a:ext cx="6593850" cy="36724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71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Vector&lt;E&gt;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Vector&lt;E&gt;</a:t>
            </a:r>
            <a:r>
              <a:rPr lang="ko-KR" altLang="en-US" dirty="0" smtClean="0"/>
              <a:t>의 특성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java.util.Vector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&lt;E&gt;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E </a:t>
            </a:r>
            <a:r>
              <a:rPr lang="ko-KR" altLang="en-US" dirty="0" smtClean="0"/>
              <a:t>대신 요소로 사용할 특정 타입으로 구체화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여러 객체들을 삽입</a:t>
            </a:r>
            <a:r>
              <a:rPr lang="en-US" altLang="ko-KR" dirty="0" smtClean="0"/>
              <a:t>,</a:t>
            </a:r>
            <a:r>
              <a:rPr lang="ko-KR" altLang="en-US" dirty="0" smtClean="0"/>
              <a:t> 삭제</a:t>
            </a:r>
            <a:r>
              <a:rPr lang="en-US" altLang="ko-KR" dirty="0" smtClean="0"/>
              <a:t>,</a:t>
            </a:r>
            <a:r>
              <a:rPr lang="ko-KR" altLang="en-US" dirty="0" smtClean="0"/>
              <a:t> 검색하는 컨테이너 클래스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배열의 길이 제한 극복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원소의 개수가 넘쳐나면 자동으로 길이 조절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Vector</a:t>
            </a:r>
            <a:r>
              <a:rPr lang="ko-KR" altLang="en-US" dirty="0" smtClean="0"/>
              <a:t>에 삽입 가능한  것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</a:t>
            </a:r>
            <a:r>
              <a:rPr lang="en-US" altLang="ko-KR" dirty="0" smtClean="0"/>
              <a:t>, null</a:t>
            </a:r>
          </a:p>
          <a:p>
            <a:pPr lvl="2"/>
            <a:r>
              <a:rPr lang="ko-KR" altLang="en-US" dirty="0" smtClean="0"/>
              <a:t>기본 타입은 </a:t>
            </a:r>
            <a:r>
              <a:rPr lang="en-US" altLang="ko-KR" dirty="0" smtClean="0"/>
              <a:t>Wrapper </a:t>
            </a:r>
            <a:r>
              <a:rPr lang="ko-KR" altLang="en-US" dirty="0" smtClean="0"/>
              <a:t>객체로 만들어 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Vector</a:t>
            </a:r>
            <a:r>
              <a:rPr lang="ko-KR" altLang="en-US" dirty="0" smtClean="0"/>
              <a:t>에 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삽입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벡터의 맨 뒤에 객체 추가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벡터 중간에 객체 삽입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Vector</a:t>
            </a:r>
            <a:r>
              <a:rPr lang="ko-KR" altLang="en-US" dirty="0" smtClean="0"/>
              <a:t>에서 객체 삭제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임의의 위치에 있는 객체 삭제 가능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객체 삭제 후 자동 자리 이동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8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88" y="2780928"/>
            <a:ext cx="65817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Vector&lt;Integer&gt; </a:t>
            </a:r>
            <a:r>
              <a:rPr lang="ko-KR" altLang="en-US" dirty="0" smtClean="0"/>
              <a:t>컬렉션 내부 구성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41" name="모서리가 둥근 사각형 설명선 40"/>
          <p:cNvSpPr/>
          <p:nvPr/>
        </p:nvSpPr>
        <p:spPr>
          <a:xfrm>
            <a:off x="899592" y="2303602"/>
            <a:ext cx="2376264" cy="442674"/>
          </a:xfrm>
          <a:prstGeom prst="wedgeRoundRectCallout">
            <a:avLst>
              <a:gd name="adj1" fmla="val 17567"/>
              <a:gd name="adj2" fmla="val 1102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add()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이용하여 요소를 삽입하고 </a:t>
            </a:r>
            <a:r>
              <a: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get()</a:t>
            </a:r>
            <a:r>
              <a:rPr lang="ko-KR" altLang="en-US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이용하여 요소를 검색합니다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40974" y="1556792"/>
            <a:ext cx="49557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/>
              <a:t>Vector&lt;Integer&gt; v = new Vector&lt;Integer</a:t>
            </a:r>
            <a:r>
              <a:rPr lang="en-US" altLang="ko-KR" dirty="0" smtClean="0"/>
              <a:t>&gt;();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타입 매개 변수 </a:t>
            </a:r>
            <a:r>
              <a:rPr lang="ko-KR" altLang="en-US" smtClean="0"/>
              <a:t>사용하지 않는 경우 경고 발생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292836"/>
            <a:ext cx="4415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Vector&lt;</a:t>
            </a:r>
            <a:r>
              <a:rPr lang="en-US" altLang="ko-KR" sz="1400" dirty="0" smtClean="0">
                <a:solidFill>
                  <a:srgbClr val="FF0000"/>
                </a:solidFill>
              </a:rPr>
              <a:t>Integer</a:t>
            </a:r>
            <a:r>
              <a:rPr lang="en-US" altLang="ko-KR" sz="1400" dirty="0" smtClean="0"/>
              <a:t>&gt;</a:t>
            </a:r>
            <a:r>
              <a:rPr lang="ko-KR" altLang="en-US" sz="1400" dirty="0" smtClean="0"/>
              <a:t>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타입 매개 변수를 사용하여야 함</a:t>
            </a:r>
            <a:endParaRPr lang="ko-KR" altLang="en-US" sz="1400" dirty="0"/>
          </a:p>
        </p:txBody>
      </p:sp>
      <p:grpSp>
        <p:nvGrpSpPr>
          <p:cNvPr id="5" name="그룹 4"/>
          <p:cNvGrpSpPr/>
          <p:nvPr/>
        </p:nvGrpSpPr>
        <p:grpSpPr>
          <a:xfrm>
            <a:off x="899592" y="1700808"/>
            <a:ext cx="6645369" cy="4862595"/>
            <a:chOff x="899592" y="1700808"/>
            <a:chExt cx="6645369" cy="486259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700808"/>
              <a:ext cx="6645369" cy="48625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모서리가 둥근 사각형 설명선 5"/>
            <p:cNvSpPr/>
            <p:nvPr/>
          </p:nvSpPr>
          <p:spPr>
            <a:xfrm>
              <a:off x="971600" y="4271957"/>
              <a:ext cx="1224136" cy="442674"/>
            </a:xfrm>
            <a:prstGeom prst="wedgeRoundRectCallout">
              <a:avLst>
                <a:gd name="adj1" fmla="val 91794"/>
                <a:gd name="adj2" fmla="val -15776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Vector</a:t>
              </a:r>
              <a:r>
                <a:rPr lang="ko-KR" altLang="en-US" sz="10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로만 사용하면 경고 발생</a:t>
              </a:r>
              <a:endParaRPr lang="en-US" altLang="ko-KR" sz="1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" name="타원 2"/>
            <p:cNvSpPr/>
            <p:nvPr/>
          </p:nvSpPr>
          <p:spPr>
            <a:xfrm>
              <a:off x="2638101" y="3741353"/>
              <a:ext cx="720080" cy="16372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862237" y="3731203"/>
              <a:ext cx="720080" cy="16372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3165993" y="4140286"/>
              <a:ext cx="3286125" cy="85725"/>
            </a:xfrm>
            <a:custGeom>
              <a:avLst/>
              <a:gdLst>
                <a:gd name="connsiteX0" fmla="*/ 0 w 3286125"/>
                <a:gd name="connsiteY0" fmla="*/ 28575 h 85725"/>
                <a:gd name="connsiteX1" fmla="*/ 200025 w 3286125"/>
                <a:gd name="connsiteY1" fmla="*/ 9525 h 85725"/>
                <a:gd name="connsiteX2" fmla="*/ 314325 w 3286125"/>
                <a:gd name="connsiteY2" fmla="*/ 19050 h 85725"/>
                <a:gd name="connsiteX3" fmla="*/ 352425 w 3286125"/>
                <a:gd name="connsiteY3" fmla="*/ 28575 h 85725"/>
                <a:gd name="connsiteX4" fmla="*/ 885825 w 3286125"/>
                <a:gd name="connsiteY4" fmla="*/ 38100 h 85725"/>
                <a:gd name="connsiteX5" fmla="*/ 923925 w 3286125"/>
                <a:gd name="connsiteY5" fmla="*/ 57150 h 85725"/>
                <a:gd name="connsiteX6" fmla="*/ 952500 w 3286125"/>
                <a:gd name="connsiteY6" fmla="*/ 76200 h 85725"/>
                <a:gd name="connsiteX7" fmla="*/ 990600 w 3286125"/>
                <a:gd name="connsiteY7" fmla="*/ 85725 h 85725"/>
                <a:gd name="connsiteX8" fmla="*/ 1114425 w 3286125"/>
                <a:gd name="connsiteY8" fmla="*/ 76200 h 85725"/>
                <a:gd name="connsiteX9" fmla="*/ 1152525 w 3286125"/>
                <a:gd name="connsiteY9" fmla="*/ 57150 h 85725"/>
                <a:gd name="connsiteX10" fmla="*/ 1200150 w 3286125"/>
                <a:gd name="connsiteY10" fmla="*/ 47625 h 85725"/>
                <a:gd name="connsiteX11" fmla="*/ 1238250 w 3286125"/>
                <a:gd name="connsiteY11" fmla="*/ 28575 h 85725"/>
                <a:gd name="connsiteX12" fmla="*/ 1381125 w 3286125"/>
                <a:gd name="connsiteY12" fmla="*/ 47625 h 85725"/>
                <a:gd name="connsiteX13" fmla="*/ 1409700 w 3286125"/>
                <a:gd name="connsiteY13" fmla="*/ 57150 h 85725"/>
                <a:gd name="connsiteX14" fmla="*/ 1447800 w 3286125"/>
                <a:gd name="connsiteY14" fmla="*/ 66675 h 85725"/>
                <a:gd name="connsiteX15" fmla="*/ 1590675 w 3286125"/>
                <a:gd name="connsiteY15" fmla="*/ 57150 h 85725"/>
                <a:gd name="connsiteX16" fmla="*/ 1676400 w 3286125"/>
                <a:gd name="connsiteY16" fmla="*/ 19050 h 85725"/>
                <a:gd name="connsiteX17" fmla="*/ 1714500 w 3286125"/>
                <a:gd name="connsiteY17" fmla="*/ 9525 h 85725"/>
                <a:gd name="connsiteX18" fmla="*/ 1771650 w 3286125"/>
                <a:gd name="connsiteY18" fmla="*/ 19050 h 85725"/>
                <a:gd name="connsiteX19" fmla="*/ 1809750 w 3286125"/>
                <a:gd name="connsiteY19" fmla="*/ 47625 h 85725"/>
                <a:gd name="connsiteX20" fmla="*/ 1943100 w 3286125"/>
                <a:gd name="connsiteY20" fmla="*/ 38100 h 85725"/>
                <a:gd name="connsiteX21" fmla="*/ 2000250 w 3286125"/>
                <a:gd name="connsiteY21" fmla="*/ 28575 h 85725"/>
                <a:gd name="connsiteX22" fmla="*/ 2238375 w 3286125"/>
                <a:gd name="connsiteY22" fmla="*/ 47625 h 85725"/>
                <a:gd name="connsiteX23" fmla="*/ 2381250 w 3286125"/>
                <a:gd name="connsiteY23" fmla="*/ 28575 h 85725"/>
                <a:gd name="connsiteX24" fmla="*/ 2438400 w 3286125"/>
                <a:gd name="connsiteY24" fmla="*/ 9525 h 85725"/>
                <a:gd name="connsiteX25" fmla="*/ 2514600 w 3286125"/>
                <a:gd name="connsiteY25" fmla="*/ 38100 h 85725"/>
                <a:gd name="connsiteX26" fmla="*/ 2571750 w 3286125"/>
                <a:gd name="connsiteY26" fmla="*/ 47625 h 85725"/>
                <a:gd name="connsiteX27" fmla="*/ 2695575 w 3286125"/>
                <a:gd name="connsiteY27" fmla="*/ 38100 h 85725"/>
                <a:gd name="connsiteX28" fmla="*/ 2752725 w 3286125"/>
                <a:gd name="connsiteY28" fmla="*/ 19050 h 85725"/>
                <a:gd name="connsiteX29" fmla="*/ 2800350 w 3286125"/>
                <a:gd name="connsiteY29" fmla="*/ 9525 h 85725"/>
                <a:gd name="connsiteX30" fmla="*/ 2847975 w 3286125"/>
                <a:gd name="connsiteY30" fmla="*/ 19050 h 85725"/>
                <a:gd name="connsiteX31" fmla="*/ 2886075 w 3286125"/>
                <a:gd name="connsiteY31" fmla="*/ 47625 h 85725"/>
                <a:gd name="connsiteX32" fmla="*/ 2914650 w 3286125"/>
                <a:gd name="connsiteY32" fmla="*/ 57150 h 85725"/>
                <a:gd name="connsiteX33" fmla="*/ 3009900 w 3286125"/>
                <a:gd name="connsiteY33" fmla="*/ 47625 h 85725"/>
                <a:gd name="connsiteX34" fmla="*/ 3181350 w 3286125"/>
                <a:gd name="connsiteY34" fmla="*/ 38100 h 85725"/>
                <a:gd name="connsiteX35" fmla="*/ 3286125 w 3286125"/>
                <a:gd name="connsiteY3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86125" h="85725">
                  <a:moveTo>
                    <a:pt x="0" y="28575"/>
                  </a:moveTo>
                  <a:cubicBezTo>
                    <a:pt x="66675" y="22225"/>
                    <a:pt x="133079" y="11554"/>
                    <a:pt x="200025" y="9525"/>
                  </a:cubicBezTo>
                  <a:cubicBezTo>
                    <a:pt x="238240" y="8367"/>
                    <a:pt x="276388" y="14308"/>
                    <a:pt x="314325" y="19050"/>
                  </a:cubicBezTo>
                  <a:cubicBezTo>
                    <a:pt x="327315" y="20674"/>
                    <a:pt x="339341" y="28139"/>
                    <a:pt x="352425" y="28575"/>
                  </a:cubicBezTo>
                  <a:cubicBezTo>
                    <a:pt x="530155" y="34499"/>
                    <a:pt x="708025" y="34925"/>
                    <a:pt x="885825" y="38100"/>
                  </a:cubicBezTo>
                  <a:cubicBezTo>
                    <a:pt x="898525" y="44450"/>
                    <a:pt x="911597" y="50105"/>
                    <a:pt x="923925" y="57150"/>
                  </a:cubicBezTo>
                  <a:cubicBezTo>
                    <a:pt x="933864" y="62830"/>
                    <a:pt x="941978" y="71691"/>
                    <a:pt x="952500" y="76200"/>
                  </a:cubicBezTo>
                  <a:cubicBezTo>
                    <a:pt x="964532" y="81357"/>
                    <a:pt x="977900" y="82550"/>
                    <a:pt x="990600" y="85725"/>
                  </a:cubicBezTo>
                  <a:cubicBezTo>
                    <a:pt x="1031875" y="82550"/>
                    <a:pt x="1073658" y="83394"/>
                    <a:pt x="1114425" y="76200"/>
                  </a:cubicBezTo>
                  <a:cubicBezTo>
                    <a:pt x="1128408" y="73732"/>
                    <a:pt x="1139055" y="61640"/>
                    <a:pt x="1152525" y="57150"/>
                  </a:cubicBezTo>
                  <a:cubicBezTo>
                    <a:pt x="1167884" y="52030"/>
                    <a:pt x="1184275" y="50800"/>
                    <a:pt x="1200150" y="47625"/>
                  </a:cubicBezTo>
                  <a:cubicBezTo>
                    <a:pt x="1212850" y="41275"/>
                    <a:pt x="1224051" y="28575"/>
                    <a:pt x="1238250" y="28575"/>
                  </a:cubicBezTo>
                  <a:cubicBezTo>
                    <a:pt x="1286296" y="28575"/>
                    <a:pt x="1333732" y="39726"/>
                    <a:pt x="1381125" y="47625"/>
                  </a:cubicBezTo>
                  <a:cubicBezTo>
                    <a:pt x="1391029" y="49276"/>
                    <a:pt x="1400046" y="54392"/>
                    <a:pt x="1409700" y="57150"/>
                  </a:cubicBezTo>
                  <a:cubicBezTo>
                    <a:pt x="1422287" y="60746"/>
                    <a:pt x="1435100" y="63500"/>
                    <a:pt x="1447800" y="66675"/>
                  </a:cubicBezTo>
                  <a:cubicBezTo>
                    <a:pt x="1495425" y="63500"/>
                    <a:pt x="1543236" y="62421"/>
                    <a:pt x="1590675" y="57150"/>
                  </a:cubicBezTo>
                  <a:cubicBezTo>
                    <a:pt x="1612723" y="54700"/>
                    <a:pt x="1666978" y="22819"/>
                    <a:pt x="1676400" y="19050"/>
                  </a:cubicBezTo>
                  <a:cubicBezTo>
                    <a:pt x="1688555" y="14188"/>
                    <a:pt x="1701800" y="12700"/>
                    <a:pt x="1714500" y="9525"/>
                  </a:cubicBezTo>
                  <a:cubicBezTo>
                    <a:pt x="1733550" y="12700"/>
                    <a:pt x="1753719" y="11877"/>
                    <a:pt x="1771650" y="19050"/>
                  </a:cubicBezTo>
                  <a:cubicBezTo>
                    <a:pt x="1786390" y="24946"/>
                    <a:pt x="1793972" y="45872"/>
                    <a:pt x="1809750" y="47625"/>
                  </a:cubicBezTo>
                  <a:cubicBezTo>
                    <a:pt x="1854041" y="52546"/>
                    <a:pt x="1898650" y="41275"/>
                    <a:pt x="1943100" y="38100"/>
                  </a:cubicBezTo>
                  <a:cubicBezTo>
                    <a:pt x="1962150" y="34925"/>
                    <a:pt x="1980937" y="28575"/>
                    <a:pt x="2000250" y="28575"/>
                  </a:cubicBezTo>
                  <a:cubicBezTo>
                    <a:pt x="2172760" y="28575"/>
                    <a:pt x="2143478" y="23901"/>
                    <a:pt x="2238375" y="47625"/>
                  </a:cubicBezTo>
                  <a:cubicBezTo>
                    <a:pt x="2286000" y="41275"/>
                    <a:pt x="2334052" y="37565"/>
                    <a:pt x="2381250" y="28575"/>
                  </a:cubicBezTo>
                  <a:cubicBezTo>
                    <a:pt x="2400976" y="24818"/>
                    <a:pt x="2418419" y="11523"/>
                    <a:pt x="2438400" y="9525"/>
                  </a:cubicBezTo>
                  <a:cubicBezTo>
                    <a:pt x="2467845" y="6580"/>
                    <a:pt x="2489120" y="30456"/>
                    <a:pt x="2514600" y="38100"/>
                  </a:cubicBezTo>
                  <a:cubicBezTo>
                    <a:pt x="2533098" y="43649"/>
                    <a:pt x="2552700" y="44450"/>
                    <a:pt x="2571750" y="47625"/>
                  </a:cubicBezTo>
                  <a:cubicBezTo>
                    <a:pt x="2613025" y="44450"/>
                    <a:pt x="2654685" y="44556"/>
                    <a:pt x="2695575" y="38100"/>
                  </a:cubicBezTo>
                  <a:cubicBezTo>
                    <a:pt x="2715410" y="34968"/>
                    <a:pt x="2733352" y="24334"/>
                    <a:pt x="2752725" y="19050"/>
                  </a:cubicBezTo>
                  <a:cubicBezTo>
                    <a:pt x="2768344" y="14790"/>
                    <a:pt x="2784475" y="12700"/>
                    <a:pt x="2800350" y="9525"/>
                  </a:cubicBezTo>
                  <a:cubicBezTo>
                    <a:pt x="2816225" y="12700"/>
                    <a:pt x="2833181" y="12475"/>
                    <a:pt x="2847975" y="19050"/>
                  </a:cubicBezTo>
                  <a:cubicBezTo>
                    <a:pt x="2862482" y="25497"/>
                    <a:pt x="2872292" y="39749"/>
                    <a:pt x="2886075" y="47625"/>
                  </a:cubicBezTo>
                  <a:cubicBezTo>
                    <a:pt x="2894792" y="52606"/>
                    <a:pt x="2905125" y="53975"/>
                    <a:pt x="2914650" y="57150"/>
                  </a:cubicBezTo>
                  <a:cubicBezTo>
                    <a:pt x="2946400" y="53975"/>
                    <a:pt x="2978073" y="49898"/>
                    <a:pt x="3009900" y="47625"/>
                  </a:cubicBezTo>
                  <a:cubicBezTo>
                    <a:pt x="3066993" y="43547"/>
                    <a:pt x="3124730" y="46488"/>
                    <a:pt x="3181350" y="38100"/>
                  </a:cubicBezTo>
                  <a:cubicBezTo>
                    <a:pt x="3225147" y="31612"/>
                    <a:pt x="3251604" y="17260"/>
                    <a:pt x="3286125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2775</TotalTime>
  <Words>1713</Words>
  <Application>Microsoft Office PowerPoint</Application>
  <PresentationFormat>화면 슬라이드 쇼(4:3)</PresentationFormat>
  <Paragraphs>646</Paragraphs>
  <Slides>38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3" baseType="lpstr">
      <vt:lpstr>맑은 고딕</vt:lpstr>
      <vt:lpstr>휴먼편지체</vt:lpstr>
      <vt:lpstr>Wingdings</vt:lpstr>
      <vt:lpstr>Wingdings 2</vt:lpstr>
      <vt:lpstr>가을</vt:lpstr>
      <vt:lpstr>PowerPoint 프레젠테이션</vt:lpstr>
      <vt:lpstr>컬렉션(collection)의 개념</vt:lpstr>
      <vt:lpstr>컬렉션을 위한 자바 인터페이스와 클래스</vt:lpstr>
      <vt:lpstr>컬렉션과 제네릭</vt:lpstr>
      <vt:lpstr>제네릭의 기본 개념</vt:lpstr>
      <vt:lpstr>제네릭 Stack&lt;E&gt; 클래스의 JDK 매뉴얼</vt:lpstr>
      <vt:lpstr>Vector&lt;E&gt;</vt:lpstr>
      <vt:lpstr>Vector&lt;Integer&gt; 컬렉션 내부 구성</vt:lpstr>
      <vt:lpstr>타입 매개 변수 사용하지 않는 경우 경고 발생</vt:lpstr>
      <vt:lpstr>Vector&lt;E&gt; 클래스의 주요 메소드</vt:lpstr>
      <vt:lpstr>PowerPoint 프레젠테이션</vt:lpstr>
      <vt:lpstr>PowerPoint 프레젠테이션</vt:lpstr>
      <vt:lpstr>컬렉션과 자동 박싱/언박싱</vt:lpstr>
      <vt:lpstr>예제 7-1 : 정수만 다루는 Vector&lt;Integer&gt; 컬렉션 활용 </vt:lpstr>
      <vt:lpstr>예제 7-2 : Point 클래스만 다루는 Vector&lt;Point&gt; 컬렉션 활용</vt:lpstr>
      <vt:lpstr>컬렉션을 매개변수로 받는 메소드 만들기</vt:lpstr>
      <vt:lpstr>자바의 타입 추론 기능의 진화</vt:lpstr>
      <vt:lpstr>ArrayList&lt;E&gt;</vt:lpstr>
      <vt:lpstr>ArrayList&lt;String&gt; 컬렉션의 내부 구성</vt:lpstr>
      <vt:lpstr>ArrayList&lt;E&gt; 클래스의 주요 메소드</vt:lpstr>
      <vt:lpstr>PowerPoint 프레젠테이션</vt:lpstr>
      <vt:lpstr>PowerPoint 프레젠테이션</vt:lpstr>
      <vt:lpstr>예제 7-3 : 문자열 입력받아 ArrayList에 저장</vt:lpstr>
      <vt:lpstr>컬렉션의 순차 검색을 위한 Iterator</vt:lpstr>
      <vt:lpstr>예제 7-4 : Iterator를 이용하여 Vector의 모든 요소를 출력하고 합 구하기</vt:lpstr>
      <vt:lpstr>LinkedList&lt;E&gt;</vt:lpstr>
      <vt:lpstr>LinkedList&lt;String&gt;의 내부 구성과 put(), get() 메소드</vt:lpstr>
      <vt:lpstr>Collections 클래스 활용</vt:lpstr>
      <vt:lpstr>예제 7-8 : Collections 클래스의 활용</vt:lpstr>
      <vt:lpstr>제네릭 만들기</vt:lpstr>
      <vt:lpstr>제네릭 객체 생성 – 구체화(specialization)</vt:lpstr>
      <vt:lpstr>구체화 오류</vt:lpstr>
      <vt:lpstr>타입 매개 변수</vt:lpstr>
      <vt:lpstr>예제 7-9 : 제네릭 스택 만들기</vt:lpstr>
      <vt:lpstr>제네릭과 배열</vt:lpstr>
      <vt:lpstr>제네릭 메소드</vt:lpstr>
      <vt:lpstr>예제 7-10 : 스택의 내용을 반대로 만드는 제네릭 메소드 만들기</vt:lpstr>
      <vt:lpstr>제네릭의 장점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Microsoft 계정</cp:lastModifiedBy>
  <cp:revision>166</cp:revision>
  <dcterms:created xsi:type="dcterms:W3CDTF">2011-08-27T14:53:28Z</dcterms:created>
  <dcterms:modified xsi:type="dcterms:W3CDTF">2020-04-29T07:08:00Z</dcterms:modified>
</cp:coreProperties>
</file>