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</p:sldMasterIdLst>
  <p:notesMasterIdLst>
    <p:notesMasterId r:id="rId64"/>
  </p:notesMasterIdLst>
  <p:sldIdLst>
    <p:sldId id="256" r:id="rId2"/>
    <p:sldId id="33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87" r:id="rId12"/>
    <p:sldId id="288" r:id="rId13"/>
    <p:sldId id="293" r:id="rId14"/>
    <p:sldId id="265" r:id="rId15"/>
    <p:sldId id="283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84" r:id="rId29"/>
    <p:sldId id="278" r:id="rId30"/>
    <p:sldId id="285" r:id="rId31"/>
    <p:sldId id="279" r:id="rId32"/>
    <p:sldId id="280" r:id="rId33"/>
    <p:sldId id="282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11" r:id="rId49"/>
    <p:sldId id="312" r:id="rId50"/>
    <p:sldId id="313" r:id="rId51"/>
    <p:sldId id="314" r:id="rId52"/>
    <p:sldId id="315" r:id="rId53"/>
    <p:sldId id="316" r:id="rId54"/>
    <p:sldId id="317" r:id="rId55"/>
    <p:sldId id="318" r:id="rId56"/>
    <p:sldId id="328" r:id="rId57"/>
    <p:sldId id="320" r:id="rId58"/>
    <p:sldId id="321" r:id="rId59"/>
    <p:sldId id="329" r:id="rId60"/>
    <p:sldId id="323" r:id="rId61"/>
    <p:sldId id="324" r:id="rId62"/>
    <p:sldId id="327" r:id="rId63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124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88218" autoAdjust="0"/>
  </p:normalViewPr>
  <p:slideViewPr>
    <p:cSldViewPr>
      <p:cViewPr varScale="1">
        <p:scale>
          <a:sx n="68" d="100"/>
          <a:sy n="68" d="100"/>
        </p:scale>
        <p:origin x="-1278" y="-108"/>
      </p:cViewPr>
      <p:guideLst>
        <p:guide orient="horz" pos="2160"/>
        <p:guide pos="2880"/>
        <p:guide pos="124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355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9FC63B-FF7D-4624-B3AA-4B29DF73EC5A}" type="datetimeFigureOut">
              <a:rPr lang="ko-KR" altLang="en-US" smtClean="0"/>
              <a:t>2018-08-27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11BC6E-C14E-4AEF-9FBF-171B3384B9B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409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1BC6E-C14E-4AEF-9FBF-171B3384B9BD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4723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1BC6E-C14E-4AEF-9FBF-171B3384B9BD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78154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1BC6E-C14E-4AEF-9FBF-171B3384B9BD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42391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1BC6E-C14E-4AEF-9FBF-171B3384B9BD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885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1BC6E-C14E-4AEF-9FBF-171B3384B9BD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54921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1BC6E-C14E-4AEF-9FBF-171B3384B9BD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72519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1BC6E-C14E-4AEF-9FBF-171B3384B9BD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70907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1BC6E-C14E-4AEF-9FBF-171B3384B9BD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97831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1BC6E-C14E-4AEF-9FBF-171B3384B9BD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33669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1BC6E-C14E-4AEF-9FBF-171B3384B9BD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80627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1BC6E-C14E-4AEF-9FBF-171B3384B9BD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7821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1BC6E-C14E-4AEF-9FBF-171B3384B9BD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37545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1BC6E-C14E-4AEF-9FBF-171B3384B9BD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19750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1BC6E-C14E-4AEF-9FBF-171B3384B9BD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36882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1BC6E-C14E-4AEF-9FBF-171B3384B9BD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12269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1BC6E-C14E-4AEF-9FBF-171B3384B9BD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64058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1BC6E-C14E-4AEF-9FBF-171B3384B9BD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63228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1BC6E-C14E-4AEF-9FBF-171B3384B9BD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97599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1BC6E-C14E-4AEF-9FBF-171B3384B9BD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3450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1BC6E-C14E-4AEF-9FBF-171B3384B9BD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8052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1BC6E-C14E-4AEF-9FBF-171B3384B9BD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9412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1BC6E-C14E-4AEF-9FBF-171B3384B9BD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1142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1BC6E-C14E-4AEF-9FBF-171B3384B9BD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70937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1BC6E-C14E-4AEF-9FBF-171B3384B9BD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78412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1BC6E-C14E-4AEF-9FBF-171B3384B9BD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1850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1BC6E-C14E-4AEF-9FBF-171B3384B9BD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1850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직사각형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직사각형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제목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9" name="부제목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ko-KR" altLang="en-US" smtClean="0"/>
              <a:t>마스터 부제목 스타일 편집</a:t>
            </a:r>
            <a:endParaRPr kumimoji="0" lang="en-US"/>
          </a:p>
        </p:txBody>
      </p:sp>
      <p:sp>
        <p:nvSpPr>
          <p:cNvPr id="28" name="날짜 개체 틀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21CF782E-5BF2-49ED-B2AF-B771D8C29065}" type="datetimeFigureOut">
              <a:rPr lang="ko-KR" altLang="en-US" smtClean="0"/>
              <a:t>2018-08-27</a:t>
            </a:fld>
            <a:endParaRPr lang="ko-KR" altLang="en-US"/>
          </a:p>
        </p:txBody>
      </p:sp>
      <p:sp>
        <p:nvSpPr>
          <p:cNvPr id="17" name="바닥글 개체 틀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29" name="슬라이드 번호 개체 틀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C6F3025-D0D9-4440-A07F-C98EC615055C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F782E-5BF2-49ED-B2AF-B771D8C29065}" type="datetimeFigureOut">
              <a:rPr lang="ko-KR" altLang="en-US" smtClean="0"/>
              <a:t>2018-08-27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F3025-D0D9-4440-A07F-C98EC615055C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21CF782E-5BF2-49ED-B2AF-B771D8C29065}" type="datetimeFigureOut">
              <a:rPr lang="ko-KR" altLang="en-US" smtClean="0"/>
              <a:t>2018-08-27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7" name="직사각형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직사각형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직사각형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1C6F3025-D0D9-4440-A07F-C98EC615055C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F782E-5BF2-49ED-B2AF-B771D8C29065}" type="datetimeFigureOut">
              <a:rPr lang="ko-KR" altLang="en-US" smtClean="0"/>
              <a:t>2018-08-27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C6F3025-D0D9-4440-A07F-C98EC615055C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8" name="내용 개체 틀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defRPr>
            </a:lvl5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7" name="직사각형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직사각형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직사각형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2" name="날짜 개체 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F782E-5BF2-49ED-B2AF-B771D8C29065}" type="datetimeFigureOut">
              <a:rPr lang="ko-KR" altLang="en-US" smtClean="0"/>
              <a:t>2018-08-27</a:t>
            </a:fld>
            <a:endParaRPr lang="ko-KR" altLang="en-US"/>
          </a:p>
        </p:txBody>
      </p:sp>
      <p:sp>
        <p:nvSpPr>
          <p:cNvPr id="13" name="슬라이드 번호 개체 틀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1C6F3025-D0D9-4440-A07F-C98EC615055C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4" name="바닥글 개체 틀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9" name="내용 개체 틀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1" name="내용 개체 틀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8" name="날짜 개체 틀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21CF782E-5BF2-49ED-B2AF-B771D8C29065}" type="datetimeFigureOut">
              <a:rPr lang="ko-KR" altLang="en-US" smtClean="0"/>
              <a:t>2018-08-27</a:t>
            </a:fld>
            <a:endParaRPr lang="ko-KR" altLang="en-US"/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1C6F3025-D0D9-4440-A07F-C98EC615055C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2" name="바닥글 개체 틀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1" name="내용 개체 틀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3" name="내용 개체 틀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0" name="날짜 개체 틀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21CF782E-5BF2-49ED-B2AF-B771D8C29065}" type="datetimeFigureOut">
              <a:rPr lang="ko-KR" altLang="en-US" smtClean="0"/>
              <a:t>2018-08-27</a:t>
            </a:fld>
            <a:endParaRPr lang="ko-KR" altLang="en-US"/>
          </a:p>
        </p:txBody>
      </p:sp>
      <p:sp>
        <p:nvSpPr>
          <p:cNvPr id="12" name="슬라이드 번호 개체 틀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1C6F3025-D0D9-4440-A07F-C98EC615055C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4" name="바닥글 개체 틀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ko-KR" altLang="en-US"/>
          </a:p>
        </p:txBody>
      </p:sp>
      <p:sp>
        <p:nvSpPr>
          <p:cNvPr id="16" name="텍스트 개체 틀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15" name="텍스트 개체 틀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F782E-5BF2-49ED-B2AF-B771D8C29065}" type="datetimeFigureOut">
              <a:rPr lang="ko-KR" altLang="en-US" smtClean="0"/>
              <a:t>2018-08-27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C6F3025-D0D9-4440-A07F-C98EC615055C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F782E-5BF2-49ED-B2AF-B771D8C29065}" type="datetimeFigureOut">
              <a:rPr lang="ko-KR" altLang="en-US" smtClean="0"/>
              <a:t>2018-08-27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C6F3025-D0D9-4440-A07F-C98EC615055C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F782E-5BF2-49ED-B2AF-B771D8C29065}" type="datetimeFigureOut">
              <a:rPr lang="ko-KR" altLang="en-US" smtClean="0"/>
              <a:t>2018-08-27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C6F3025-D0D9-4440-A07F-C98EC615055C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9" name="내용 개체 틀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8" name="직사각형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직사각형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직사각형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1" name="직사각형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날짜 개체 틀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21CF782E-5BF2-49ED-B2AF-B771D8C29065}" type="datetimeFigureOut">
              <a:rPr lang="ko-KR" altLang="en-US" smtClean="0"/>
              <a:t>2018-08-27</a:t>
            </a:fld>
            <a:endParaRPr lang="ko-KR" altLang="en-US"/>
          </a:p>
        </p:txBody>
      </p:sp>
      <p:sp>
        <p:nvSpPr>
          <p:cNvPr id="13" name="슬라이드 번호 개체 틀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1C6F3025-D0D9-4440-A07F-C98EC615055C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4" name="바닥글 개체 틀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ko-KR" altLang="en-US" smtClean="0"/>
              <a:t>그림을 추가하려면 아이콘을 클릭하십시오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제목 개체 틀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3" name="텍스트 개체 틀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 smtClean="0"/>
              <a:t>둘째 수준</a:t>
            </a:r>
          </a:p>
          <a:p>
            <a:pPr lvl="2" eaLnBrk="1" latinLnBrk="0" hangingPunct="1"/>
            <a:r>
              <a:rPr kumimoji="0" lang="ko-KR" altLang="en-US" smtClean="0"/>
              <a:t>셋째 수준</a:t>
            </a:r>
          </a:p>
          <a:p>
            <a:pPr lvl="3" eaLnBrk="1" latinLnBrk="0" hangingPunct="1"/>
            <a:r>
              <a:rPr kumimoji="0" lang="ko-KR" altLang="en-US" smtClean="0"/>
              <a:t>넷째 수준</a:t>
            </a:r>
          </a:p>
          <a:p>
            <a:pPr lvl="4" eaLnBrk="1" latinLnBrk="0" hangingPunct="1"/>
            <a:r>
              <a:rPr kumimoji="0" lang="ko-KR" altLang="en-US" smtClean="0"/>
              <a:t>다섯째 수준</a:t>
            </a:r>
            <a:endParaRPr kumimoji="0" lang="en-US"/>
          </a:p>
        </p:txBody>
      </p:sp>
      <p:sp>
        <p:nvSpPr>
          <p:cNvPr id="14" name="날짜 개체 틀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1CF782E-5BF2-49ED-B2AF-B771D8C29065}" type="datetimeFigureOut">
              <a:rPr lang="ko-KR" altLang="en-US" smtClean="0"/>
              <a:t>2018-08-27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7" name="직사각형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직사각형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직사각형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슬라이드 번호 개체 틀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1C6F3025-D0D9-4440-A07F-C98EC615055C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0" name="Rectangle 6"/>
          <p:cNvSpPr>
            <a:spLocks noChangeArrowheads="1"/>
          </p:cNvSpPr>
          <p:nvPr userDrawn="1"/>
        </p:nvSpPr>
        <p:spPr bwMode="auto">
          <a:xfrm>
            <a:off x="539552" y="6263640"/>
            <a:ext cx="3505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US" altLang="ko-KR" sz="1000" dirty="0">
                <a:solidFill>
                  <a:srgbClr val="FF4C00"/>
                </a:solidFill>
                <a:ea typeface="굴림" pitchFamily="50" charset="-127"/>
                <a:cs typeface="Arial" pitchFamily="34" charset="0"/>
              </a:rPr>
              <a:t>© </a:t>
            </a:r>
            <a:r>
              <a:rPr lang="en-US" altLang="ko-KR" sz="1000" dirty="0" smtClean="0">
                <a:solidFill>
                  <a:srgbClr val="FF4C00"/>
                </a:solidFill>
                <a:ea typeface="굴림" pitchFamily="50" charset="-127"/>
                <a:cs typeface="Arial" pitchFamily="34" charset="0"/>
              </a:rPr>
              <a:t>2012 </a:t>
            </a:r>
            <a:r>
              <a:rPr lang="ko-KR" altLang="en-US" sz="1000" dirty="0" err="1">
                <a:solidFill>
                  <a:srgbClr val="FF4C00"/>
                </a:solidFill>
                <a:ea typeface="굴림" pitchFamily="50" charset="-127"/>
                <a:cs typeface="Arial" pitchFamily="34" charset="0"/>
              </a:rPr>
              <a:t>생능출판사</a:t>
            </a:r>
            <a:r>
              <a:rPr lang="ko-KR" altLang="en-US" sz="1000" dirty="0">
                <a:solidFill>
                  <a:srgbClr val="FF4C00"/>
                </a:solidFill>
                <a:ea typeface="굴림" pitchFamily="50" charset="-127"/>
                <a:cs typeface="Arial" pitchFamily="34" charset="0"/>
              </a:rPr>
              <a:t>  </a:t>
            </a:r>
            <a:r>
              <a:rPr lang="en-US" altLang="ko-KR" sz="1000" dirty="0">
                <a:solidFill>
                  <a:srgbClr val="FF4C00"/>
                </a:solidFill>
                <a:ea typeface="굴림" pitchFamily="50" charset="-127"/>
                <a:cs typeface="Arial" pitchFamily="34" charset="0"/>
              </a:rPr>
              <a:t>All rights reserved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l" rtl="0" eaLnBrk="1" latinLnBrk="1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1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1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1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1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1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1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1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1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1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developer.android.com/about/versions/oreo/index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kr/url?sa=i&amp;rct=j&amp;q=&amp;esrc=s&amp;source=images&amp;cd=&amp;cad=rja&amp;uact=8&amp;docid=Sst5uT3zwRPOkM&amp;tbnid=eSvxpPUVS8I3WM:&amp;ved=0CAUQjRw&amp;url=http://habrahabr.ru/post/201346/&amp;ei=S4XEU7OzNdWE8gW0lYLoBQ&amp;bvm=bv.70810081,d.dGc&amp;psig=AFQjCNGESkulVGc1pv95Nbx44uZyR9wJtg&amp;ust=1405474505095936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4.jpe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5.jpe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o-KR" altLang="en-US" dirty="0" smtClean="0"/>
              <a:t>그림으로 쉽게 설명하는 안드로이드 프로그래밍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오레오</a:t>
            </a:r>
            <a:r>
              <a:rPr lang="ko-KR" altLang="en-US" dirty="0" smtClean="0"/>
              <a:t> 버전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ko-KR" altLang="en-US" dirty="0" smtClean="0"/>
              <a:t>천인국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1772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안드로이드</a:t>
            </a:r>
            <a:r>
              <a:rPr lang="ko-KR" altLang="en-US" dirty="0" smtClean="0"/>
              <a:t> 버전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159" y="1400939"/>
            <a:ext cx="6109682" cy="504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28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안드로이드</a:t>
            </a:r>
            <a:r>
              <a:rPr lang="ko-KR" altLang="en-US" dirty="0" smtClean="0"/>
              <a:t> 버전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980728"/>
            <a:ext cx="5886987" cy="557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2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안드로이드 </a:t>
            </a:r>
            <a:r>
              <a:rPr lang="en-US" altLang="ko-KR" dirty="0" smtClean="0"/>
              <a:t>8.0 (</a:t>
            </a:r>
            <a:r>
              <a:rPr lang="ko-KR" altLang="en-US" dirty="0" err="1" smtClean="0"/>
              <a:t>오레오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5039472" cy="4495800"/>
          </a:xfrm>
        </p:spPr>
        <p:txBody>
          <a:bodyPr/>
          <a:lstStyle/>
          <a:p>
            <a:r>
              <a:rPr lang="en-US" altLang="ko-KR" dirty="0" smtClean="0">
                <a:hlinkClick r:id="rId2"/>
              </a:rPr>
              <a:t>Android </a:t>
            </a:r>
            <a:r>
              <a:rPr lang="en-US" altLang="ko-KR" dirty="0">
                <a:hlinkClick r:id="rId2"/>
              </a:rPr>
              <a:t>8.0 Oreo</a:t>
            </a:r>
          </a:p>
          <a:p>
            <a:r>
              <a:rPr lang="ko-KR" altLang="en-US" dirty="0" err="1" smtClean="0"/>
              <a:t>오레오는</a:t>
            </a:r>
            <a:r>
              <a:rPr lang="ko-KR" altLang="en-US" dirty="0" smtClean="0"/>
              <a:t> 과자의 </a:t>
            </a:r>
            <a:r>
              <a:rPr lang="ko-KR" altLang="en-US" dirty="0"/>
              <a:t>일종이다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2758567"/>
            <a:ext cx="2164862" cy="3323828"/>
          </a:xfrm>
          <a:prstGeom prst="rect">
            <a:avLst/>
          </a:prstGeom>
        </p:spPr>
      </p:pic>
      <p:pic>
        <p:nvPicPr>
          <p:cNvPr id="2050" name="Picture 2" descr="Android 8.0의 길게 누름 알림 메뉴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12160" y="1219200"/>
            <a:ext cx="2571059" cy="502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3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안드로이드 </a:t>
            </a:r>
            <a:r>
              <a:rPr lang="en-US" altLang="ko-KR" dirty="0" smtClean="0"/>
              <a:t>8.0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알림 채널</a:t>
            </a:r>
            <a:r>
              <a:rPr lang="en-US" altLang="ko-KR" dirty="0"/>
              <a:t>: </a:t>
            </a:r>
            <a:r>
              <a:rPr lang="ko-KR" altLang="en-US" dirty="0"/>
              <a:t> 알림 채널은 개발자가 표시하고자 하는 각 유형의 알림에 대해 사용자 맞춤형 채널을 생성합니다</a:t>
            </a:r>
            <a:r>
              <a:rPr lang="en-US" altLang="ko-KR" dirty="0"/>
              <a:t>. </a:t>
            </a:r>
            <a:endParaRPr lang="en-US" altLang="ko-KR" dirty="0" smtClean="0"/>
          </a:p>
          <a:p>
            <a:r>
              <a:rPr lang="ko-KR" altLang="en-US" dirty="0" smtClean="0"/>
              <a:t>알림 </a:t>
            </a:r>
            <a:r>
              <a:rPr lang="ko-KR" altLang="en-US" dirty="0"/>
              <a:t>배지</a:t>
            </a:r>
            <a:r>
              <a:rPr lang="en-US" altLang="ko-KR" dirty="0"/>
              <a:t>: Android 8.0</a:t>
            </a:r>
            <a:r>
              <a:rPr lang="ko-KR" altLang="en-US" dirty="0"/>
              <a:t>에서는 알림 배지를 앱 </a:t>
            </a:r>
            <a:r>
              <a:rPr lang="ko-KR" altLang="en-US" dirty="0" err="1"/>
              <a:t>런처</a:t>
            </a:r>
            <a:r>
              <a:rPr lang="ko-KR" altLang="en-US" dirty="0"/>
              <a:t> 아이콘에 표시하도록 지원합니다</a:t>
            </a:r>
            <a:r>
              <a:rPr lang="en-US" altLang="ko-KR" dirty="0"/>
              <a:t>. </a:t>
            </a:r>
            <a:endParaRPr lang="en-US" altLang="ko-KR" dirty="0" smtClean="0"/>
          </a:p>
          <a:p>
            <a:r>
              <a:rPr lang="ko-KR" altLang="en-US" dirty="0" smtClean="0"/>
              <a:t>다시 </a:t>
            </a:r>
            <a:r>
              <a:rPr lang="ko-KR" altLang="en-US" dirty="0"/>
              <a:t>알림</a:t>
            </a:r>
            <a:r>
              <a:rPr lang="en-US" altLang="ko-KR" dirty="0"/>
              <a:t>: </a:t>
            </a:r>
            <a:r>
              <a:rPr lang="ko-KR" altLang="en-US" dirty="0"/>
              <a:t>사용자가 알림이 나중에 나타나도록 다시 알림을 설정할 수 있습니다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알림 제한 시간</a:t>
            </a:r>
            <a:r>
              <a:rPr lang="en-US" altLang="ko-KR" dirty="0" smtClean="0"/>
              <a:t>: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1822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941" y="4286592"/>
            <a:ext cx="3643414" cy="2555324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안드로이드의</a:t>
            </a:r>
            <a:r>
              <a:rPr lang="ko-KR" altLang="en-US" dirty="0" smtClean="0"/>
              <a:t> 특징</a:t>
            </a:r>
            <a:endParaRPr lang="ko-KR" altLang="en-US" dirty="0"/>
          </a:p>
        </p:txBody>
      </p:sp>
      <p:sp>
        <p:nvSpPr>
          <p:cNvPr id="6" name="내용 개체 틀 5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pPr fontAlgn="base"/>
            <a:r>
              <a:rPr lang="ko-KR" altLang="en-US" b="1" dirty="0" smtClean="0"/>
              <a:t>재사용이 가능한 애플리케이션 </a:t>
            </a:r>
            <a:r>
              <a:rPr lang="ko-KR" altLang="en-US" b="1" dirty="0"/>
              <a:t>프레임워크</a:t>
            </a:r>
            <a:r>
              <a:rPr lang="en-US" altLang="ko-KR" b="1" dirty="0"/>
              <a:t>(Application framework)</a:t>
            </a:r>
            <a:r>
              <a:rPr lang="ko-KR" altLang="en-US" dirty="0"/>
              <a:t> </a:t>
            </a:r>
            <a:endParaRPr lang="en-US" altLang="ko-KR" dirty="0" smtClean="0"/>
          </a:p>
          <a:p>
            <a:pPr fontAlgn="base"/>
            <a:r>
              <a:rPr lang="ko-KR" altLang="en-US" b="1" dirty="0" smtClean="0"/>
              <a:t>최적화된 </a:t>
            </a:r>
            <a:r>
              <a:rPr lang="ko-KR" altLang="en-US" b="1" dirty="0" err="1" smtClean="0"/>
              <a:t>달빅</a:t>
            </a:r>
            <a:r>
              <a:rPr lang="ko-KR" altLang="en-US" b="1" dirty="0" smtClean="0"/>
              <a:t> </a:t>
            </a:r>
            <a:r>
              <a:rPr lang="ko-KR" altLang="en-US" b="1" dirty="0"/>
              <a:t>가상 머신</a:t>
            </a:r>
            <a:r>
              <a:rPr lang="en-US" altLang="ko-KR" b="1" dirty="0"/>
              <a:t>(</a:t>
            </a:r>
            <a:r>
              <a:rPr lang="en-US" altLang="ko-KR" b="1" dirty="0" err="1"/>
              <a:t>Dalvik</a:t>
            </a:r>
            <a:r>
              <a:rPr lang="en-US" altLang="ko-KR" b="1" dirty="0"/>
              <a:t> virtual machine</a:t>
            </a:r>
            <a:r>
              <a:rPr lang="en-US" altLang="ko-KR" b="1" dirty="0" smtClean="0"/>
              <a:t>)</a:t>
            </a:r>
            <a:endParaRPr lang="ko-KR" altLang="en-US" dirty="0"/>
          </a:p>
          <a:p>
            <a:pPr fontAlgn="base"/>
            <a:r>
              <a:rPr lang="en-US" altLang="ko-KR" b="1" dirty="0" err="1" smtClean="0"/>
              <a:t>WebKit</a:t>
            </a:r>
            <a:r>
              <a:rPr lang="ko-KR" altLang="en-US" b="1" dirty="0" smtClean="0"/>
              <a:t> 기반의</a:t>
            </a:r>
            <a:r>
              <a:rPr lang="en-US" altLang="ko-KR" b="1" dirty="0" smtClean="0"/>
              <a:t> </a:t>
            </a:r>
            <a:r>
              <a:rPr lang="ko-KR" altLang="en-US" b="1" dirty="0" smtClean="0"/>
              <a:t>내장된 </a:t>
            </a:r>
            <a:r>
              <a:rPr lang="ko-KR" altLang="en-US" b="1" dirty="0" err="1"/>
              <a:t>웹브라우저</a:t>
            </a:r>
            <a:r>
              <a:rPr lang="en-US" altLang="ko-KR" b="1" dirty="0"/>
              <a:t>(Integrated browser</a:t>
            </a:r>
            <a:r>
              <a:rPr lang="en-US" altLang="ko-KR" b="1" dirty="0" smtClean="0"/>
              <a:t>)</a:t>
            </a:r>
            <a:endParaRPr lang="ko-KR" altLang="en-US" dirty="0"/>
          </a:p>
          <a:p>
            <a:pPr fontAlgn="base"/>
            <a:r>
              <a:rPr lang="en-US" altLang="ko-KR" b="1" dirty="0" smtClean="0"/>
              <a:t>OpenGL 2.0 </a:t>
            </a:r>
            <a:r>
              <a:rPr lang="ko-KR" altLang="en-US" b="1" dirty="0" smtClean="0"/>
              <a:t>지원하는 최적화된 </a:t>
            </a:r>
            <a:r>
              <a:rPr lang="ko-KR" altLang="en-US" b="1" dirty="0"/>
              <a:t>그래픽</a:t>
            </a:r>
            <a:r>
              <a:rPr lang="en-US" altLang="ko-KR" b="1" dirty="0"/>
              <a:t>(Optimized graphics)</a:t>
            </a:r>
            <a:r>
              <a:rPr lang="ko-KR" altLang="en-US" dirty="0"/>
              <a:t> </a:t>
            </a:r>
          </a:p>
          <a:p>
            <a:pPr fontAlgn="base"/>
            <a:r>
              <a:rPr lang="en-US" altLang="ko-KR" b="1" dirty="0" smtClean="0"/>
              <a:t>SQLite </a:t>
            </a:r>
            <a:r>
              <a:rPr lang="ko-KR" altLang="en-US" b="1" dirty="0"/>
              <a:t>데이터베이스 지원</a:t>
            </a:r>
            <a:endParaRPr lang="ko-KR" altLang="en-US" dirty="0"/>
          </a:p>
          <a:p>
            <a:pPr fontAlgn="base"/>
            <a:r>
              <a:rPr lang="ko-KR" altLang="en-US" b="1" dirty="0" smtClean="0"/>
              <a:t>각종 </a:t>
            </a:r>
            <a:r>
              <a:rPr lang="ko-KR" altLang="en-US" b="1" dirty="0"/>
              <a:t>오디오</a:t>
            </a:r>
            <a:r>
              <a:rPr lang="en-US" altLang="ko-KR" b="1" dirty="0"/>
              <a:t>, </a:t>
            </a:r>
            <a:r>
              <a:rPr lang="ko-KR" altLang="en-US" b="1" dirty="0"/>
              <a:t>비디오 규격 지원</a:t>
            </a:r>
            <a:r>
              <a:rPr lang="en-US" altLang="ko-KR" dirty="0"/>
              <a:t>(MPEG4, H.264, MP3, AAC, AMR, JPG, PNG, GIF)</a:t>
            </a:r>
            <a:endParaRPr lang="ko-KR" altLang="en-US" dirty="0"/>
          </a:p>
          <a:p>
            <a:pPr fontAlgn="base"/>
            <a:r>
              <a:rPr lang="ko-KR" altLang="en-US" b="1" dirty="0" err="1" smtClean="0"/>
              <a:t>블루투스</a:t>
            </a:r>
            <a:r>
              <a:rPr lang="en-US" altLang="ko-KR" b="1" dirty="0"/>
              <a:t>, EDGE, 3G, </a:t>
            </a:r>
            <a:r>
              <a:rPr lang="en-US" altLang="ko-KR" b="1" dirty="0" err="1"/>
              <a:t>WiFi</a:t>
            </a:r>
            <a:r>
              <a:rPr lang="en-US" altLang="ko-KR" b="1" dirty="0"/>
              <a:t> </a:t>
            </a:r>
            <a:r>
              <a:rPr lang="ko-KR" altLang="en-US" b="1" dirty="0"/>
              <a:t>지원</a:t>
            </a:r>
            <a:endParaRPr lang="ko-KR" altLang="en-US" dirty="0"/>
          </a:p>
          <a:p>
            <a:pPr fontAlgn="base"/>
            <a:r>
              <a:rPr lang="ko-KR" altLang="en-US" b="1" dirty="0" smtClean="0"/>
              <a:t>카메라</a:t>
            </a:r>
            <a:r>
              <a:rPr lang="en-US" altLang="ko-KR" b="1" dirty="0"/>
              <a:t>, GPS, </a:t>
            </a:r>
            <a:r>
              <a:rPr lang="ko-KR" altLang="en-US" b="1" dirty="0" err="1"/>
              <a:t>나침판</a:t>
            </a:r>
            <a:r>
              <a:rPr lang="en-US" altLang="ko-KR" b="1" dirty="0"/>
              <a:t>, </a:t>
            </a:r>
            <a:r>
              <a:rPr lang="ko-KR" altLang="en-US" b="1" dirty="0" err="1"/>
              <a:t>기속도계</a:t>
            </a:r>
            <a:r>
              <a:rPr lang="ko-KR" altLang="en-US" b="1" dirty="0"/>
              <a:t> 지원</a:t>
            </a:r>
            <a:endParaRPr lang="ko-KR" altLang="en-US" dirty="0"/>
          </a:p>
          <a:p>
            <a:pPr fontAlgn="base"/>
            <a:r>
              <a:rPr lang="ko-KR" altLang="en-US" b="1" dirty="0" smtClean="0"/>
              <a:t>풍부한 </a:t>
            </a:r>
            <a:r>
              <a:rPr lang="ko-KR" altLang="en-US" b="1" dirty="0"/>
              <a:t>개발 환경 제공 </a:t>
            </a:r>
            <a:r>
              <a:rPr lang="ko-KR" altLang="en-US" b="1" dirty="0" smtClean="0"/>
              <a:t>장치</a:t>
            </a:r>
            <a:endParaRPr lang="ko-KR" alt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099" name="_x276442992" descr="EMB00001278131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260" y="159164"/>
            <a:ext cx="2424188" cy="135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23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새로운 자바 가상 머신 </a:t>
            </a:r>
            <a:r>
              <a:rPr lang="en-US" altLang="ko-KR" dirty="0" smtClean="0"/>
              <a:t>ART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ko-KR" dirty="0"/>
              <a:t>ART </a:t>
            </a:r>
            <a:r>
              <a:rPr lang="ko-KR" altLang="en-US" dirty="0" smtClean="0"/>
              <a:t>는 </a:t>
            </a:r>
            <a:r>
              <a:rPr lang="en-US" altLang="ko-KR" dirty="0" smtClean="0"/>
              <a:t>4.4</a:t>
            </a:r>
            <a:r>
              <a:rPr lang="ko-KR" altLang="en-US" dirty="0" smtClean="0"/>
              <a:t>에서 새로 배포되는 자바 가상 머신</a:t>
            </a:r>
            <a:endParaRPr lang="en-US" altLang="ko-KR" dirty="0" smtClean="0"/>
          </a:p>
          <a:p>
            <a:r>
              <a:rPr lang="ko-KR" altLang="en-US" dirty="0" smtClean="0"/>
              <a:t>사용자는 </a:t>
            </a:r>
            <a:r>
              <a:rPr lang="ko-KR" altLang="en-US" dirty="0" err="1" smtClean="0"/>
              <a:t>달빅과</a:t>
            </a:r>
            <a:r>
              <a:rPr lang="ko-KR" altLang="en-US" dirty="0" smtClean="0"/>
              <a:t> </a:t>
            </a:r>
            <a:r>
              <a:rPr lang="en-US" altLang="ko-KR" dirty="0" smtClean="0"/>
              <a:t>ART </a:t>
            </a:r>
            <a:r>
              <a:rPr lang="ko-KR" altLang="en-US" dirty="0" smtClean="0"/>
              <a:t>중에서 하나를 선택할 수 있다</a:t>
            </a:r>
            <a:r>
              <a:rPr lang="en-US" altLang="ko-KR" dirty="0" smtClean="0"/>
              <a:t>. </a:t>
            </a:r>
          </a:p>
          <a:p>
            <a:r>
              <a:rPr lang="en-US" altLang="ko-KR" dirty="0" smtClean="0"/>
              <a:t>ART</a:t>
            </a:r>
            <a:r>
              <a:rPr lang="ko-KR" altLang="en-US" dirty="0" smtClean="0"/>
              <a:t>의 특징</a:t>
            </a:r>
            <a:endParaRPr lang="en-US" altLang="ko-KR" dirty="0" smtClean="0"/>
          </a:p>
          <a:p>
            <a:pPr lvl="1"/>
            <a:r>
              <a:rPr lang="en-US" altLang="ko-KR" b="1" dirty="0"/>
              <a:t>Ahead-of-time (AOT) </a:t>
            </a:r>
            <a:r>
              <a:rPr lang="ko-KR" altLang="en-US" b="1" dirty="0" smtClean="0"/>
              <a:t>컴파일 </a:t>
            </a:r>
            <a:r>
              <a:rPr lang="en-US" altLang="ko-KR" b="1" dirty="0" smtClean="0"/>
              <a:t>: </a:t>
            </a:r>
            <a:r>
              <a:rPr lang="ko-KR" altLang="en-US" b="1" dirty="0" err="1" smtClean="0"/>
              <a:t>달빅은</a:t>
            </a:r>
            <a:r>
              <a:rPr lang="ko-KR" altLang="en-US" b="1" dirty="0" smtClean="0"/>
              <a:t> 필요할 때마다 </a:t>
            </a:r>
            <a:r>
              <a:rPr lang="ko-KR" altLang="en-US" b="1" dirty="0" err="1" smtClean="0"/>
              <a:t>앱을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컴파일하여서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앱을</a:t>
            </a:r>
            <a:r>
              <a:rPr lang="ko-KR" altLang="en-US" b="1" dirty="0" smtClean="0"/>
              <a:t> 실행한다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하지만 </a:t>
            </a:r>
            <a:r>
              <a:rPr lang="en-US" altLang="ko-KR" b="1" dirty="0" smtClean="0"/>
              <a:t>ART</a:t>
            </a:r>
            <a:r>
              <a:rPr lang="ko-KR" altLang="en-US" b="1" dirty="0" smtClean="0"/>
              <a:t>는 미리 </a:t>
            </a:r>
            <a:r>
              <a:rPr lang="ko-KR" altLang="en-US" b="1" dirty="0" err="1" smtClean="0"/>
              <a:t>앱을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컴파일한다</a:t>
            </a:r>
            <a:r>
              <a:rPr lang="en-US" altLang="ko-KR" b="1" dirty="0" smtClean="0"/>
              <a:t>.</a:t>
            </a:r>
          </a:p>
          <a:p>
            <a:pPr lvl="1"/>
            <a:r>
              <a:rPr lang="ko-KR" altLang="en-US" b="1" dirty="0" smtClean="0"/>
              <a:t>향상된 </a:t>
            </a:r>
            <a:r>
              <a:rPr lang="ko-KR" altLang="en-US" b="1" dirty="0" err="1" smtClean="0"/>
              <a:t>가비지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콜렉션</a:t>
            </a:r>
            <a:endParaRPr lang="en-US" altLang="ko-KR" b="1" dirty="0" smtClean="0"/>
          </a:p>
          <a:p>
            <a:pPr lvl="1"/>
            <a:r>
              <a:rPr lang="ko-KR" altLang="en-US" b="1" dirty="0" smtClean="0"/>
              <a:t>디버깅 향상</a:t>
            </a:r>
            <a:endParaRPr lang="en-US" altLang="ko-KR" dirty="0" smtClean="0"/>
          </a:p>
        </p:txBody>
      </p:sp>
      <p:pic>
        <p:nvPicPr>
          <p:cNvPr id="7170" name="Picture 2" descr="http://habrastorage.org/getpro/habr/comment_images/1f2/9f8/889/1f29f888977fff69c6c6df99b03a157d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414054"/>
            <a:ext cx="5040560" cy="241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30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안드로이드의</a:t>
            </a:r>
            <a:r>
              <a:rPr lang="ko-KR" altLang="en-US" dirty="0" smtClean="0"/>
              <a:t> 구조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261" y="0"/>
            <a:ext cx="7482739" cy="674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8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애플리케이션 의 기초 개념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ko-KR" altLang="en-US" dirty="0" smtClean="0"/>
              <a:t>애플리케이션 실행 단계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26" y="2276872"/>
            <a:ext cx="8123348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54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894714"/>
            <a:ext cx="3585680" cy="3414606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컴포넌트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ko-KR" altLang="en-US" dirty="0" smtClean="0"/>
              <a:t>애플리케이션은 컴포넌트로 이루어진다</a:t>
            </a:r>
            <a:r>
              <a:rPr lang="en-US" altLang="ko-KR" dirty="0" smtClean="0"/>
              <a:t>.</a:t>
            </a:r>
          </a:p>
          <a:p>
            <a:pPr lvl="1" fontAlgn="base"/>
            <a:r>
              <a:rPr lang="ko-KR" altLang="en-US" dirty="0" err="1" smtClean="0"/>
              <a:t>액티비티</a:t>
            </a:r>
            <a:r>
              <a:rPr lang="en-US" altLang="ko-KR" dirty="0" smtClean="0"/>
              <a:t>(activity)</a:t>
            </a:r>
            <a:endParaRPr lang="ko-KR" altLang="en-US" dirty="0"/>
          </a:p>
          <a:p>
            <a:pPr lvl="1" fontAlgn="base"/>
            <a:r>
              <a:rPr lang="ko-KR" altLang="en-US" dirty="0" smtClean="0"/>
              <a:t>서비스</a:t>
            </a:r>
            <a:r>
              <a:rPr lang="en-US" altLang="ko-KR" dirty="0" smtClean="0"/>
              <a:t>(service)</a:t>
            </a:r>
            <a:endParaRPr lang="ko-KR" altLang="en-US" dirty="0"/>
          </a:p>
          <a:p>
            <a:pPr lvl="1" fontAlgn="base"/>
            <a:r>
              <a:rPr lang="ko-KR" altLang="en-US" dirty="0" smtClean="0"/>
              <a:t>방송 수신자</a:t>
            </a:r>
            <a:r>
              <a:rPr lang="en-US" altLang="ko-KR" dirty="0" smtClean="0"/>
              <a:t>(broadcast </a:t>
            </a:r>
            <a:r>
              <a:rPr lang="en-US" altLang="ko-KR" dirty="0" err="1" smtClean="0"/>
              <a:t>reciver</a:t>
            </a:r>
            <a:r>
              <a:rPr lang="en-US" altLang="ko-KR" dirty="0" smtClean="0"/>
              <a:t>)</a:t>
            </a:r>
            <a:endParaRPr lang="ko-KR" altLang="en-US" dirty="0"/>
          </a:p>
          <a:p>
            <a:pPr lvl="1" fontAlgn="base"/>
            <a:r>
              <a:rPr lang="ko-KR" altLang="en-US" dirty="0" err="1" smtClean="0"/>
              <a:t>컨텐트</a:t>
            </a:r>
            <a:r>
              <a:rPr lang="ko-KR" altLang="en-US" dirty="0" smtClean="0"/>
              <a:t> 제공자</a:t>
            </a:r>
            <a:r>
              <a:rPr lang="en-US" altLang="ko-KR" dirty="0" smtClean="0"/>
              <a:t>(content provider)</a:t>
            </a:r>
            <a:endParaRPr lang="ko-KR" altLang="en-US" dirty="0"/>
          </a:p>
          <a:p>
            <a:pPr marL="365760" lvl="1" indent="0">
              <a:buNone/>
            </a:pPr>
            <a:r>
              <a:rPr lang="en-US" altLang="ko-KR" dirty="0" smtClean="0"/>
              <a:t> </a:t>
            </a:r>
            <a:endParaRPr lang="ko-KR" alt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" name="오디오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07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액티비티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ko-KR" altLang="en-US" dirty="0"/>
              <a:t>사용자 인터페이스 화면을 가지는 하나의 </a:t>
            </a:r>
            <a:r>
              <a:rPr lang="ko-KR" altLang="en-US" dirty="0" smtClean="0"/>
              <a:t>작업</a:t>
            </a:r>
            <a:endParaRPr lang="ko-KR" altLang="en-US" dirty="0"/>
          </a:p>
          <a:p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204864"/>
            <a:ext cx="6872578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27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이번 주의 목표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ko-KR" altLang="en-US" dirty="0" smtClean="0"/>
              <a:t>안드로이드 개발 도구를 성공적으로 설치한다</a:t>
            </a:r>
            <a:r>
              <a:rPr lang="en-US" altLang="ko-KR" dirty="0" smtClean="0"/>
              <a:t>. </a:t>
            </a:r>
          </a:p>
          <a:p>
            <a:r>
              <a:rPr lang="en-US" altLang="ko-KR" dirty="0" smtClean="0"/>
              <a:t>“Hello World!” </a:t>
            </a:r>
            <a:r>
              <a:rPr lang="ko-KR" altLang="en-US" dirty="0" smtClean="0"/>
              <a:t>프로그램을 컴파일하여 실행한다</a:t>
            </a:r>
            <a:r>
              <a:rPr lang="en-US" altLang="ko-KR" dirty="0" smtClean="0"/>
              <a:t>. 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2636912"/>
            <a:ext cx="4123856" cy="402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35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액티비티의</a:t>
            </a:r>
            <a:r>
              <a:rPr lang="ko-KR" altLang="en-US" dirty="0" smtClean="0"/>
              <a:t> 예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ko-KR" altLang="en-US" dirty="0" err="1" smtClean="0"/>
              <a:t>액티비티들이</a:t>
            </a:r>
            <a:r>
              <a:rPr lang="ko-KR" altLang="en-US" dirty="0" smtClean="0"/>
              <a:t> 모여서 애플리케이션이 된다</a:t>
            </a:r>
            <a:r>
              <a:rPr lang="en-US" altLang="ko-KR" dirty="0" smtClean="0"/>
              <a:t>. 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609" y="2348880"/>
            <a:ext cx="6132294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7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서비스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ko-KR" altLang="en-US" dirty="0"/>
              <a:t>백그라운드에서 실행되는 컴포넌트로서 오랫동안 실행되는 작업이나 원격 프로세스를 위한 </a:t>
            </a:r>
            <a:r>
              <a:rPr lang="ko-KR" altLang="en-US" dirty="0" smtClean="0"/>
              <a:t>작업</a:t>
            </a:r>
            <a:endParaRPr lang="en-US" altLang="ko-KR" dirty="0" smtClean="0"/>
          </a:p>
          <a:p>
            <a:r>
              <a:rPr lang="en-US" altLang="ko-KR" dirty="0" smtClean="0"/>
              <a:t>(</a:t>
            </a:r>
            <a:r>
              <a:rPr lang="ko-KR" altLang="en-US" dirty="0" smtClean="0"/>
              <a:t>예</a:t>
            </a:r>
            <a:r>
              <a:rPr lang="en-US" altLang="ko-KR" dirty="0" smtClean="0"/>
              <a:t>) </a:t>
            </a:r>
            <a:r>
              <a:rPr lang="ko-KR" altLang="en-US" dirty="0" smtClean="0"/>
              <a:t>배경 음악을 연주하는 작업</a:t>
            </a:r>
            <a:endParaRPr lang="ko-KR" altLang="en-US" dirty="0"/>
          </a:p>
          <a:p>
            <a:endParaRPr lang="ko-KR" altLang="en-US" dirty="0"/>
          </a:p>
        </p:txBody>
      </p:sp>
      <p:pic>
        <p:nvPicPr>
          <p:cNvPr id="5" name="오디오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492" y="2924944"/>
            <a:ext cx="4397908" cy="288032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45" y="2924944"/>
            <a:ext cx="3459590" cy="313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5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045972"/>
            <a:ext cx="4176464" cy="5119332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방송 수신자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ko-KR" altLang="en-US" dirty="0"/>
              <a:t>방송을 받고 반응하는 컴포넌트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8288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콘텐트 제공자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ko-KR" altLang="en-US" dirty="0"/>
              <a:t>데이터를 관리하고 다른 애플리케이션에게 제공하는 </a:t>
            </a:r>
            <a:r>
              <a:rPr lang="ko-KR" altLang="en-US" dirty="0" smtClean="0"/>
              <a:t>컴포넌트</a:t>
            </a:r>
            <a:endParaRPr lang="ko-KR" altLang="en-US" dirty="0"/>
          </a:p>
          <a:p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00" y="2780927"/>
            <a:ext cx="4032448" cy="2957811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572" y="2762085"/>
            <a:ext cx="3223507" cy="212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10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PC</a:t>
            </a:r>
            <a:r>
              <a:rPr lang="ko-KR" altLang="en-US" dirty="0" smtClean="0"/>
              <a:t>의 애플리케이션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628800"/>
            <a:ext cx="6408712" cy="335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42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안드로이드에서는</a:t>
            </a:r>
            <a:r>
              <a:rPr lang="ko-KR" altLang="en-US" dirty="0" smtClean="0"/>
              <a:t> 다른 컴포넌트를 사용할 수 있다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279" y="1700808"/>
            <a:ext cx="5917846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7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예제</a:t>
            </a:r>
            <a:r>
              <a:rPr lang="en-US" altLang="ko-KR" dirty="0" smtClean="0"/>
              <a:t> </a:t>
            </a:r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ko-KR" altLang="en-US" dirty="0"/>
              <a:t>애플리케이션에서 사용자가 사진을 촬영하도록 하고 </a:t>
            </a:r>
            <a:r>
              <a:rPr lang="ko-KR" altLang="en-US" dirty="0" smtClean="0"/>
              <a:t>싶은 경우</a:t>
            </a:r>
            <a:r>
              <a:rPr lang="en-US" altLang="ko-KR" dirty="0" smtClean="0"/>
              <a:t> </a:t>
            </a:r>
            <a:endParaRPr lang="ko-KR" altLang="en-US" dirty="0"/>
          </a:p>
          <a:p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136" y="2492896"/>
            <a:ext cx="5883068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74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27" y="2564904"/>
            <a:ext cx="5598346" cy="3744416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인텐트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ko-KR" altLang="en-US" dirty="0"/>
              <a:t>애플리케이션의 의도를 적어서 </a:t>
            </a:r>
            <a:r>
              <a:rPr lang="ko-KR" altLang="en-US" dirty="0" err="1"/>
              <a:t>안드로이드에</a:t>
            </a:r>
            <a:r>
              <a:rPr lang="ko-KR" altLang="en-US" dirty="0"/>
              <a:t> 전달하면 </a:t>
            </a:r>
            <a:r>
              <a:rPr lang="ko-KR" altLang="en-US" dirty="0" err="1"/>
              <a:t>안드로이드가</a:t>
            </a:r>
            <a:r>
              <a:rPr lang="ko-KR" altLang="en-US" dirty="0"/>
              <a:t> 가장 적절한 컴포넌트를 찾아서 활성화하고 실행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6756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인텐트</a:t>
            </a:r>
            <a:r>
              <a:rPr lang="ko-KR" altLang="en-US" dirty="0" smtClean="0"/>
              <a:t> 사용의 예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700808"/>
            <a:ext cx="6749194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67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매니페스트</a:t>
            </a:r>
            <a:r>
              <a:rPr lang="ko-KR" altLang="en-US" dirty="0" smtClean="0"/>
              <a:t> 파일</a:t>
            </a:r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ko-KR" altLang="en-US" dirty="0" smtClean="0"/>
              <a:t>적재목록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적하목록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054" y="2204864"/>
            <a:ext cx="5205242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76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스마트폰</a:t>
            </a:r>
            <a:r>
              <a:rPr lang="en-US" altLang="ko-KR" dirty="0" smtClean="0"/>
              <a:t> </a:t>
            </a:r>
            <a:endParaRPr lang="ko-KR" altLang="en-US" dirty="0"/>
          </a:p>
        </p:txBody>
      </p:sp>
      <p:sp>
        <p:nvSpPr>
          <p:cNvPr id="2" name="내용 개체 틀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ko-KR" altLang="en-US" dirty="0" err="1" smtClean="0"/>
              <a:t>스마트폰</a:t>
            </a:r>
            <a:r>
              <a:rPr lang="ko-KR" altLang="en-US" dirty="0" smtClean="0"/>
              <a:t> </a:t>
            </a:r>
            <a:r>
              <a:rPr lang="en-US" altLang="ko-KR" dirty="0" smtClean="0"/>
              <a:t>= </a:t>
            </a:r>
            <a:r>
              <a:rPr lang="ko-KR" altLang="en-US" dirty="0" smtClean="0"/>
              <a:t>컴퓨터 </a:t>
            </a:r>
            <a:r>
              <a:rPr lang="en-US" altLang="ko-KR" dirty="0" smtClean="0"/>
              <a:t>+ mp3 </a:t>
            </a:r>
            <a:r>
              <a:rPr lang="ko-KR" altLang="en-US" dirty="0" smtClean="0"/>
              <a:t>플레이어</a:t>
            </a:r>
            <a:r>
              <a:rPr lang="en-US" altLang="ko-KR" dirty="0" smtClean="0"/>
              <a:t> + </a:t>
            </a:r>
            <a:r>
              <a:rPr lang="ko-KR" altLang="en-US" dirty="0" smtClean="0"/>
              <a:t>휴대용 게임기</a:t>
            </a:r>
            <a:endParaRPr lang="en-US" altLang="ko-KR" dirty="0" smtClean="0"/>
          </a:p>
          <a:p>
            <a:r>
              <a:rPr lang="ko-KR" altLang="en-US" dirty="0" smtClean="0"/>
              <a:t>다양한 </a:t>
            </a:r>
            <a:r>
              <a:rPr lang="ko-KR" altLang="en-US" dirty="0" err="1" smtClean="0"/>
              <a:t>앱</a:t>
            </a:r>
            <a:r>
              <a:rPr lang="ko-KR" altLang="en-US" dirty="0" smtClean="0"/>
              <a:t> 설치 가능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780928"/>
            <a:ext cx="3456384" cy="321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07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XML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fontAlgn="base"/>
            <a:r>
              <a:rPr lang="en-US" altLang="ko-KR" dirty="0"/>
              <a:t>XML</a:t>
            </a:r>
            <a:r>
              <a:rPr lang="ko-KR" altLang="en-US" dirty="0"/>
              <a:t>은 </a:t>
            </a:r>
            <a:r>
              <a:rPr lang="ko-KR" altLang="en-US" dirty="0" err="1"/>
              <a:t>안드로이드에서</a:t>
            </a:r>
            <a:r>
              <a:rPr lang="ko-KR" altLang="en-US" dirty="0"/>
              <a:t> 아주 많이 사용된다</a:t>
            </a:r>
            <a:r>
              <a:rPr lang="en-US" altLang="ko-KR" dirty="0"/>
              <a:t>. </a:t>
            </a:r>
          </a:p>
          <a:p>
            <a:pPr fontAlgn="base"/>
            <a:r>
              <a:rPr lang="en-US" altLang="ko-KR" dirty="0" smtClean="0"/>
              <a:t>SGML</a:t>
            </a:r>
            <a:r>
              <a:rPr lang="ko-KR" altLang="en-US" dirty="0"/>
              <a:t>의 부분 집합으로 웹 상에서 구조화된 텍스트 형식의 문서를 전송하고 수신하며 처리가 가능하도록 만든 </a:t>
            </a:r>
            <a:r>
              <a:rPr lang="ko-KR" altLang="en-US" dirty="0" err="1"/>
              <a:t>마크업</a:t>
            </a:r>
            <a:r>
              <a:rPr lang="ko-KR" altLang="en-US" dirty="0"/>
              <a:t> 언어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1917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매니페스트</a:t>
            </a:r>
            <a:r>
              <a:rPr lang="ko-KR" altLang="en-US" dirty="0" smtClean="0"/>
              <a:t> 파일의 예</a:t>
            </a:r>
            <a:endParaRPr lang="ko-KR" altLang="en-US" dirty="0"/>
          </a:p>
        </p:txBody>
      </p:sp>
      <p:pic>
        <p:nvPicPr>
          <p:cNvPr id="4" name="오디오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61" y="1588691"/>
            <a:ext cx="8055034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51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매니페스트</a:t>
            </a:r>
            <a:r>
              <a:rPr lang="ko-KR" altLang="en-US" dirty="0" smtClean="0"/>
              <a:t> 파일</a:t>
            </a:r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fontAlgn="base"/>
            <a:r>
              <a:rPr lang="en-US" altLang="ko-KR" dirty="0" smtClean="0"/>
              <a:t>XML</a:t>
            </a:r>
            <a:r>
              <a:rPr lang="ko-KR" altLang="en-US" dirty="0" smtClean="0"/>
              <a:t>을 사용한다</a:t>
            </a:r>
            <a:r>
              <a:rPr lang="en-US" altLang="ko-KR" dirty="0" smtClean="0"/>
              <a:t>. </a:t>
            </a:r>
          </a:p>
          <a:p>
            <a:pPr lvl="1" fontAlgn="base"/>
            <a:r>
              <a:rPr lang="en-US" altLang="ko-KR" dirty="0" smtClean="0"/>
              <a:t>&lt;</a:t>
            </a:r>
            <a:r>
              <a:rPr lang="en-US" altLang="ko-KR" dirty="0"/>
              <a:t>activity&gt; </a:t>
            </a:r>
            <a:r>
              <a:rPr lang="ko-KR" altLang="en-US" dirty="0"/>
              <a:t>요소 </a:t>
            </a:r>
            <a:r>
              <a:rPr lang="en-US" altLang="ko-KR" dirty="0" smtClean="0"/>
              <a:t>: </a:t>
            </a:r>
            <a:r>
              <a:rPr lang="ko-KR" altLang="en-US" dirty="0" err="1"/>
              <a:t>액티비티</a:t>
            </a:r>
            <a:r>
              <a:rPr lang="ko-KR" altLang="en-US" dirty="0"/>
              <a:t> 선언</a:t>
            </a:r>
          </a:p>
          <a:p>
            <a:pPr lvl="1" fontAlgn="base"/>
            <a:r>
              <a:rPr lang="en-US" altLang="ko-KR" dirty="0" smtClean="0"/>
              <a:t>&lt;</a:t>
            </a:r>
            <a:r>
              <a:rPr lang="en-US" altLang="ko-KR" dirty="0"/>
              <a:t>service&gt; </a:t>
            </a:r>
            <a:r>
              <a:rPr lang="ko-KR" altLang="en-US" dirty="0"/>
              <a:t>요소 </a:t>
            </a:r>
            <a:r>
              <a:rPr lang="en-US" altLang="ko-KR" dirty="0" smtClean="0"/>
              <a:t>: </a:t>
            </a:r>
            <a:r>
              <a:rPr lang="ko-KR" altLang="en-US" dirty="0"/>
              <a:t>서비스 선언</a:t>
            </a:r>
          </a:p>
          <a:p>
            <a:pPr lvl="1" fontAlgn="base"/>
            <a:r>
              <a:rPr lang="en-US" altLang="ko-KR" dirty="0" smtClean="0"/>
              <a:t>&lt;</a:t>
            </a:r>
            <a:r>
              <a:rPr lang="en-US" altLang="ko-KR" dirty="0"/>
              <a:t>receiver&gt; </a:t>
            </a:r>
            <a:r>
              <a:rPr lang="ko-KR" altLang="en-US" dirty="0"/>
              <a:t>요소 </a:t>
            </a:r>
            <a:r>
              <a:rPr lang="en-US" altLang="ko-KR" dirty="0" smtClean="0"/>
              <a:t>: </a:t>
            </a:r>
            <a:r>
              <a:rPr lang="ko-KR" altLang="en-US" dirty="0"/>
              <a:t>방송 수신자</a:t>
            </a:r>
          </a:p>
          <a:p>
            <a:pPr lvl="1" fontAlgn="base"/>
            <a:r>
              <a:rPr lang="en-US" altLang="ko-KR" dirty="0" smtClean="0"/>
              <a:t>&lt;</a:t>
            </a:r>
            <a:r>
              <a:rPr lang="en-US" altLang="ko-KR" dirty="0"/>
              <a:t>provider&gt; </a:t>
            </a:r>
            <a:r>
              <a:rPr lang="ko-KR" altLang="en-US" dirty="0"/>
              <a:t>요소 </a:t>
            </a:r>
            <a:r>
              <a:rPr lang="en-US" altLang="ko-KR" dirty="0" smtClean="0"/>
              <a:t>: </a:t>
            </a:r>
            <a:r>
              <a:rPr lang="ko-KR" altLang="en-US" dirty="0" err="1"/>
              <a:t>컨텐트</a:t>
            </a:r>
            <a:r>
              <a:rPr lang="ko-KR" altLang="en-US" dirty="0"/>
              <a:t> </a:t>
            </a:r>
            <a:r>
              <a:rPr lang="ko-KR" altLang="en-US" dirty="0" smtClean="0"/>
              <a:t>제공자</a:t>
            </a:r>
            <a:endParaRPr lang="en-US" altLang="ko-KR" dirty="0" smtClean="0"/>
          </a:p>
          <a:p>
            <a:pPr fontAlgn="base"/>
            <a:endParaRPr lang="en-US" altLang="ko-KR" dirty="0" smtClean="0"/>
          </a:p>
          <a:p>
            <a:pPr fontAlgn="base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1082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안드로이드의</a:t>
            </a:r>
            <a:r>
              <a:rPr lang="ko-KR" altLang="en-US" dirty="0" smtClean="0"/>
              <a:t> 미래</a:t>
            </a:r>
            <a:endParaRPr lang="ko-KR" alt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44824"/>
            <a:ext cx="5858331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804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개발 과정의 개요</a:t>
            </a:r>
            <a:endParaRPr lang="ko-KR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44824"/>
            <a:ext cx="4143375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56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개발 과정</a:t>
            </a:r>
            <a:endParaRPr lang="ko-KR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40767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929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안드로이드</a:t>
            </a:r>
            <a:r>
              <a:rPr lang="ko-KR" altLang="en-US" dirty="0"/>
              <a:t> 개발 </a:t>
            </a:r>
            <a:r>
              <a:rPr lang="ko-KR" altLang="en-US" dirty="0" smtClean="0"/>
              <a:t>도구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fontAlgn="base"/>
            <a:r>
              <a:rPr lang="en-US" altLang="ko-KR" b="1" dirty="0"/>
              <a:t>JDK</a:t>
            </a:r>
            <a:endParaRPr lang="ko-KR" altLang="en-US" dirty="0"/>
          </a:p>
          <a:p>
            <a:pPr fontAlgn="base"/>
            <a:r>
              <a:rPr lang="ko-KR" altLang="en-US" b="1" dirty="0" err="1" smtClean="0"/>
              <a:t>안드로이드</a:t>
            </a:r>
            <a:r>
              <a:rPr lang="ko-KR" altLang="en-US" b="1" dirty="0" smtClean="0"/>
              <a:t> 스튜디오</a:t>
            </a:r>
            <a:r>
              <a:rPr lang="en-US" altLang="ko-KR" b="1" dirty="0" smtClean="0"/>
              <a:t>(android studio)</a:t>
            </a:r>
            <a:endParaRPr lang="ko-KR" altLang="en-US" dirty="0"/>
          </a:p>
          <a:p>
            <a:pPr fontAlgn="base"/>
            <a:r>
              <a:rPr lang="ko-KR" altLang="en-US" b="1" dirty="0" err="1" smtClean="0"/>
              <a:t>안드로이드</a:t>
            </a:r>
            <a:r>
              <a:rPr lang="ko-KR" altLang="en-US" b="1" dirty="0" smtClean="0"/>
              <a:t> </a:t>
            </a:r>
            <a:r>
              <a:rPr lang="en-US" altLang="ko-KR" b="1" dirty="0"/>
              <a:t>SDK</a:t>
            </a:r>
            <a:endParaRPr lang="ko-KR" altLang="en-US" dirty="0"/>
          </a:p>
          <a:p>
            <a:pPr marL="0" indent="0">
              <a:buNone/>
            </a:pP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47864" y="3503619"/>
            <a:ext cx="3914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 smtClean="0">
                <a:solidFill>
                  <a:srgbClr val="FF0000"/>
                </a:solidFill>
                <a:latin typeface="MD개성체" panose="02020603020101020101" pitchFamily="18" charset="-127"/>
                <a:ea typeface="MD개성체" panose="02020603020101020101" pitchFamily="18" charset="-127"/>
              </a:rPr>
              <a:t>안드로이드</a:t>
            </a:r>
            <a:r>
              <a:rPr lang="en-US" altLang="ko-KR" dirty="0" smtClean="0">
                <a:solidFill>
                  <a:srgbClr val="FF0000"/>
                </a:solidFill>
                <a:latin typeface="MD개성체" panose="02020603020101020101" pitchFamily="18" charset="-127"/>
                <a:ea typeface="MD개성체" panose="02020603020101020101" pitchFamily="18" charset="-127"/>
              </a:rPr>
              <a:t> </a:t>
            </a:r>
            <a:r>
              <a:rPr lang="ko-KR" altLang="en-US" dirty="0" smtClean="0">
                <a:solidFill>
                  <a:srgbClr val="FF0000"/>
                </a:solidFill>
                <a:latin typeface="MD개성체" panose="02020603020101020101" pitchFamily="18" charset="-127"/>
                <a:ea typeface="MD개성체" panose="02020603020101020101" pitchFamily="18" charset="-127"/>
              </a:rPr>
              <a:t>스튜디오</a:t>
            </a:r>
            <a:r>
              <a:rPr lang="en-US" altLang="ko-KR" dirty="0" smtClean="0">
                <a:solidFill>
                  <a:srgbClr val="FF0000"/>
                </a:solidFill>
                <a:latin typeface="MD개성체" panose="02020603020101020101" pitchFamily="18" charset="-127"/>
                <a:ea typeface="MD개성체" panose="02020603020101020101" pitchFamily="18" charset="-127"/>
              </a:rPr>
              <a:t> </a:t>
            </a:r>
            <a:r>
              <a:rPr lang="ko-KR" altLang="en-US" dirty="0" smtClean="0">
                <a:solidFill>
                  <a:srgbClr val="FF0000"/>
                </a:solidFill>
                <a:latin typeface="MD개성체" panose="02020603020101020101" pitchFamily="18" charset="-127"/>
                <a:ea typeface="MD개성체" panose="02020603020101020101" pitchFamily="18" charset="-127"/>
              </a:rPr>
              <a:t>번들 안에 포함</a:t>
            </a:r>
            <a:endParaRPr lang="ko-KR" altLang="en-US" dirty="0">
              <a:solidFill>
                <a:srgbClr val="FF0000"/>
              </a:solidFill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  <p:cxnSp>
        <p:nvCxnSpPr>
          <p:cNvPr id="8" name="직선 화살표 연결선 7"/>
          <p:cNvCxnSpPr/>
          <p:nvPr/>
        </p:nvCxnSpPr>
        <p:spPr>
          <a:xfrm flipH="1" flipV="1">
            <a:off x="2987824" y="2708920"/>
            <a:ext cx="504056" cy="792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962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JDK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ko-KR" dirty="0" smtClean="0"/>
              <a:t>java.sun.com</a:t>
            </a:r>
          </a:p>
          <a:p>
            <a:r>
              <a:rPr lang="en-US" altLang="ko-KR" dirty="0"/>
              <a:t>JDK</a:t>
            </a:r>
            <a:r>
              <a:rPr lang="ko-KR" altLang="en-US" dirty="0"/>
              <a:t>는 </a:t>
            </a:r>
            <a:r>
              <a:rPr lang="en-US" altLang="ko-KR" b="1" dirty="0"/>
              <a:t>Java Development Kit</a:t>
            </a:r>
            <a:r>
              <a:rPr lang="ko-KR" altLang="en-US" dirty="0"/>
              <a:t>의 약자로 자바로 프로그램을 개발하는 데 필요한 개발 </a:t>
            </a:r>
            <a:r>
              <a:rPr lang="ko-KR" altLang="en-US" dirty="0" smtClean="0"/>
              <a:t>도구</a:t>
            </a:r>
            <a:endParaRPr lang="en-US" altLang="ko-KR" dirty="0" smtClean="0"/>
          </a:p>
          <a:p>
            <a:r>
              <a:rPr lang="en-US" altLang="ko-KR" dirty="0" smtClean="0"/>
              <a:t>JDK </a:t>
            </a:r>
            <a:r>
              <a:rPr lang="en-US" altLang="ko-KR" dirty="0"/>
              <a:t>7 </a:t>
            </a:r>
            <a:r>
              <a:rPr lang="ko-KR" altLang="en-US" dirty="0"/>
              <a:t>이후 버전이 필요하다</a:t>
            </a:r>
            <a:r>
              <a:rPr lang="en-US" altLang="ko-KR"/>
              <a:t>.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2455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altLang="ko-KR" dirty="0" smtClean="0"/>
              <a:t>JDK(</a:t>
            </a:r>
            <a:r>
              <a:rPr lang="en-US" altLang="ko-KR" b="1" dirty="0" smtClean="0"/>
              <a:t>Java </a:t>
            </a:r>
            <a:r>
              <a:rPr lang="en-US" altLang="ko-KR" b="1" dirty="0"/>
              <a:t>Development </a:t>
            </a:r>
            <a:r>
              <a:rPr lang="en-US" altLang="ko-KR" b="1" dirty="0" smtClean="0"/>
              <a:t>Kit)</a:t>
            </a:r>
            <a:endParaRPr lang="en-US" altLang="ko-KR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" y="1470670"/>
            <a:ext cx="8348332" cy="475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60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JDK 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556792"/>
            <a:ext cx="8601187" cy="489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36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모바일</a:t>
            </a:r>
            <a:r>
              <a:rPr lang="ko-KR" altLang="en-US" dirty="0" smtClean="0"/>
              <a:t> 운영 체제</a:t>
            </a:r>
            <a:endParaRPr lang="ko-KR" altLang="en-US" dirty="0"/>
          </a:p>
        </p:txBody>
      </p:sp>
      <p:sp>
        <p:nvSpPr>
          <p:cNvPr id="2" name="내용 개체 틀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ko-KR" altLang="en-US" dirty="0" err="1"/>
              <a:t>구글의</a:t>
            </a:r>
            <a:r>
              <a:rPr lang="ko-KR" altLang="en-US" dirty="0"/>
              <a:t> </a:t>
            </a:r>
            <a:r>
              <a:rPr lang="ko-KR" altLang="en-US" dirty="0" err="1" smtClean="0"/>
              <a:t>안드로이드</a:t>
            </a:r>
            <a:r>
              <a:rPr lang="en-US" altLang="ko-KR" dirty="0" smtClean="0"/>
              <a:t> </a:t>
            </a:r>
          </a:p>
          <a:p>
            <a:r>
              <a:rPr lang="ko-KR" altLang="en-US" dirty="0" smtClean="0"/>
              <a:t>애플의 </a:t>
            </a:r>
            <a:r>
              <a:rPr lang="en-US" altLang="ko-KR" dirty="0" smtClean="0"/>
              <a:t>iOS </a:t>
            </a:r>
          </a:p>
          <a:p>
            <a:r>
              <a:rPr lang="ko-KR" altLang="en-US" dirty="0"/>
              <a:t>마이크로소프트의 </a:t>
            </a:r>
            <a:r>
              <a:rPr lang="ko-KR" altLang="en-US" dirty="0" err="1" smtClean="0"/>
              <a:t>윈도폰</a:t>
            </a:r>
            <a:r>
              <a:rPr lang="en-US" altLang="ko-KR" dirty="0" smtClean="0"/>
              <a:t> </a:t>
            </a:r>
            <a:endParaRPr lang="ko-KR" alt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343823008" descr="EMB000072300d3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2852936"/>
            <a:ext cx="5544616" cy="367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25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JDK </a:t>
            </a:r>
            <a:r>
              <a:rPr lang="ko-KR" altLang="en-US" dirty="0" smtClean="0"/>
              <a:t>설치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75" y="1670272"/>
            <a:ext cx="8398546" cy="478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73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i="1" dirty="0" err="1" smtClean="0"/>
              <a:t>안드로이드</a:t>
            </a:r>
            <a:r>
              <a:rPr lang="ko-KR" altLang="en-US" b="1" i="1" dirty="0" smtClean="0"/>
              <a:t> 스튜디오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 fontAlgn="base"/>
            <a:r>
              <a:rPr lang="ko-KR" altLang="en-US" dirty="0"/>
              <a:t>그레이들</a:t>
            </a:r>
            <a:r>
              <a:rPr lang="en-US" altLang="ko-KR" dirty="0"/>
              <a:t>(</a:t>
            </a:r>
            <a:r>
              <a:rPr lang="en-US" altLang="ko-KR" dirty="0" err="1"/>
              <a:t>Gradle</a:t>
            </a:r>
            <a:r>
              <a:rPr lang="en-US" altLang="ko-KR" dirty="0"/>
              <a:t>) </a:t>
            </a:r>
            <a:r>
              <a:rPr lang="ko-KR" altLang="en-US" dirty="0"/>
              <a:t>기반의 유연한 </a:t>
            </a:r>
            <a:r>
              <a:rPr lang="ko-KR" altLang="en-US" dirty="0" err="1"/>
              <a:t>빌드</a:t>
            </a:r>
            <a:r>
              <a:rPr lang="ko-KR" altLang="en-US" dirty="0"/>
              <a:t> 시스템</a:t>
            </a:r>
          </a:p>
          <a:p>
            <a:pPr lvl="0" fontAlgn="base"/>
            <a:r>
              <a:rPr lang="ko-KR" altLang="en-US" dirty="0"/>
              <a:t>다중 </a:t>
            </a:r>
            <a:r>
              <a:rPr lang="en-US" altLang="ko-KR" dirty="0" err="1"/>
              <a:t>apk</a:t>
            </a:r>
            <a:r>
              <a:rPr lang="en-US" altLang="ko-KR" dirty="0"/>
              <a:t> </a:t>
            </a:r>
            <a:r>
              <a:rPr lang="ko-KR" altLang="en-US" dirty="0"/>
              <a:t>파일 생성 시스템</a:t>
            </a:r>
          </a:p>
          <a:p>
            <a:pPr lvl="0" fontAlgn="base"/>
            <a:r>
              <a:rPr lang="ko-KR" altLang="en-US" dirty="0" err="1"/>
              <a:t>앱의</a:t>
            </a:r>
            <a:r>
              <a:rPr lang="ko-KR" altLang="en-US" dirty="0"/>
              <a:t> 공통 특징을 지원하는 코드 </a:t>
            </a:r>
            <a:r>
              <a:rPr lang="ko-KR" altLang="en-US" dirty="0" err="1"/>
              <a:t>템플레이트</a:t>
            </a:r>
            <a:r>
              <a:rPr lang="ko-KR" altLang="en-US" dirty="0"/>
              <a:t> 제공</a:t>
            </a:r>
          </a:p>
          <a:p>
            <a:pPr lvl="0" fontAlgn="base"/>
            <a:r>
              <a:rPr lang="ko-KR" altLang="en-US" dirty="0"/>
              <a:t>마우스 </a:t>
            </a:r>
            <a:r>
              <a:rPr lang="ko-KR" altLang="en-US" dirty="0" err="1"/>
              <a:t>드래그앤</a:t>
            </a:r>
            <a:r>
              <a:rPr lang="ko-KR" altLang="en-US" dirty="0"/>
              <a:t> </a:t>
            </a:r>
            <a:r>
              <a:rPr lang="ko-KR" altLang="en-US" dirty="0" err="1"/>
              <a:t>드롭</a:t>
            </a:r>
            <a:r>
              <a:rPr lang="ko-KR" altLang="en-US" dirty="0"/>
              <a:t> 방식의 테마 편집이 가능한 레이아웃 에디터</a:t>
            </a:r>
          </a:p>
          <a:p>
            <a:pPr lvl="0" fontAlgn="base"/>
            <a:r>
              <a:rPr lang="ko-KR" altLang="en-US" dirty="0" err="1"/>
              <a:t>구글</a:t>
            </a:r>
            <a:r>
              <a:rPr lang="ko-KR" altLang="en-US" dirty="0"/>
              <a:t> </a:t>
            </a:r>
            <a:r>
              <a:rPr lang="ko-KR" altLang="en-US" dirty="0" err="1"/>
              <a:t>클라우드</a:t>
            </a:r>
            <a:r>
              <a:rPr lang="ko-KR" altLang="en-US" dirty="0"/>
              <a:t> 플랫폼 지원 내장</a:t>
            </a:r>
            <a:r>
              <a:rPr lang="en-US" altLang="ko-KR" dirty="0"/>
              <a:t>: </a:t>
            </a:r>
            <a:r>
              <a:rPr lang="ko-KR" altLang="en-US" dirty="0" err="1"/>
              <a:t>구글</a:t>
            </a:r>
            <a:r>
              <a:rPr lang="ko-KR" altLang="en-US" dirty="0"/>
              <a:t> </a:t>
            </a:r>
            <a:r>
              <a:rPr lang="ko-KR" altLang="en-US" dirty="0" err="1"/>
              <a:t>클라우드</a:t>
            </a:r>
            <a:r>
              <a:rPr lang="ko-KR" altLang="en-US" dirty="0"/>
              <a:t> </a:t>
            </a:r>
            <a:r>
              <a:rPr lang="ko-KR" altLang="en-US" dirty="0" err="1"/>
              <a:t>메시징과</a:t>
            </a:r>
            <a:r>
              <a:rPr lang="ko-KR" altLang="en-US" dirty="0"/>
              <a:t> </a:t>
            </a:r>
            <a:r>
              <a:rPr lang="ko-KR" altLang="en-US" dirty="0" err="1"/>
              <a:t>앱</a:t>
            </a:r>
            <a:r>
              <a:rPr lang="ko-KR" altLang="en-US" dirty="0"/>
              <a:t> 엔진을 쉽게 통합할 수 있다</a:t>
            </a:r>
            <a:r>
              <a:rPr lang="en-US" altLang="ko-KR" dirty="0"/>
              <a:t>.</a:t>
            </a:r>
            <a:endParaRPr lang="ko-KR" altLang="en-US" dirty="0"/>
          </a:p>
          <a:p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4834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안드로이드</a:t>
            </a:r>
            <a:r>
              <a:rPr lang="ko-KR" altLang="en-US" dirty="0" smtClean="0"/>
              <a:t> 스튜디오 설치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48" y="1628800"/>
            <a:ext cx="8458200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56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안드로이드</a:t>
            </a:r>
            <a:r>
              <a:rPr lang="ko-KR" altLang="en-US" dirty="0"/>
              <a:t> 스튜디오 설치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" y="1628800"/>
            <a:ext cx="7343233" cy="456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11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안드로이드</a:t>
            </a:r>
            <a:r>
              <a:rPr lang="ko-KR" altLang="en-US" dirty="0"/>
              <a:t> 스튜디오 설치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86" y="1772816"/>
            <a:ext cx="7832154" cy="431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5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안드로이드</a:t>
            </a:r>
            <a:r>
              <a:rPr lang="ko-KR" altLang="en-US" dirty="0" smtClean="0"/>
              <a:t> 스튜디오 실행</a:t>
            </a:r>
            <a:endParaRPr lang="ko-KR" altLang="en-US" dirty="0"/>
          </a:p>
        </p:txBody>
      </p:sp>
      <p:pic>
        <p:nvPicPr>
          <p:cNvPr id="2049" name="_x296685696" descr="EMB000010301eb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712" y="1700808"/>
            <a:ext cx="5184576" cy="416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87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안드로이드 버전 추가 설치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ko-KR" dirty="0"/>
              <a:t>SDK Manager</a:t>
            </a:r>
            <a:r>
              <a:rPr lang="ko-KR" altLang="en-US" dirty="0"/>
              <a:t>를 실행하여서 추가적으로 필요한 </a:t>
            </a:r>
            <a:r>
              <a:rPr lang="ko-KR" altLang="en-US" dirty="0" err="1"/>
              <a:t>안드로이드</a:t>
            </a:r>
            <a:r>
              <a:rPr lang="ko-KR" altLang="en-US" dirty="0"/>
              <a:t> 버전을 </a:t>
            </a:r>
            <a:r>
              <a:rPr lang="ko-KR" altLang="en-US" dirty="0" err="1" smtClean="0"/>
              <a:t>다운로드할</a:t>
            </a:r>
            <a:r>
              <a:rPr lang="ko-KR" altLang="en-US" dirty="0" smtClean="0"/>
              <a:t> 수 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564904"/>
            <a:ext cx="6593929" cy="376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26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SDK  Manager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628800"/>
            <a:ext cx="6969354" cy="470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7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첫 번째 앱 만들기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028825"/>
            <a:ext cx="7477125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77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첫 번째 프로젝트 만들기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556792"/>
            <a:ext cx="6599312" cy="476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89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모바일</a:t>
            </a:r>
            <a:r>
              <a:rPr lang="ko-KR" altLang="en-US" dirty="0" smtClean="0"/>
              <a:t> 운영 체제 비교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48" y="1340768"/>
            <a:ext cx="7667625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87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첫 번째 프로젝트 만들기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81" y="1628800"/>
            <a:ext cx="7969134" cy="451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10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첫 번째 프로젝트 만들기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850" y="1628800"/>
            <a:ext cx="8267490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60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첫 번째 프로젝트 만들기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556792"/>
            <a:ext cx="6187405" cy="44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69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안드로이드</a:t>
            </a:r>
            <a:r>
              <a:rPr lang="ko-KR" altLang="en-US" dirty="0" smtClean="0"/>
              <a:t> 스튜디오의 메인 화면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335" y="1412776"/>
            <a:ext cx="8582025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9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컴파일 후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700808"/>
            <a:ext cx="8767980" cy="477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87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안드로이드</a:t>
            </a:r>
            <a:r>
              <a:rPr lang="en-US" altLang="ko-KR" dirty="0" smtClean="0"/>
              <a:t> </a:t>
            </a:r>
            <a:r>
              <a:rPr lang="ko-KR" altLang="en-US" dirty="0" smtClean="0"/>
              <a:t>에뮬레이터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ko-KR" altLang="en-US" dirty="0" smtClean="0"/>
              <a:t>이종 개발 환경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204864"/>
            <a:ext cx="6904208" cy="405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8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앱 실행하기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138" y="1484784"/>
            <a:ext cx="7852420" cy="476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12648" y="190893"/>
            <a:ext cx="8153400" cy="990600"/>
          </a:xfrm>
        </p:spPr>
        <p:txBody>
          <a:bodyPr/>
          <a:lstStyle/>
          <a:p>
            <a:r>
              <a:rPr lang="ko-KR" altLang="en-US" dirty="0" err="1" smtClean="0"/>
              <a:t>안드로이드</a:t>
            </a:r>
            <a:r>
              <a:rPr lang="ko-KR" altLang="en-US" dirty="0" smtClean="0"/>
              <a:t> 에뮬레이터 확인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556792"/>
            <a:ext cx="6737366" cy="46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7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생성된 에뮬레이터</a:t>
            </a:r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484784"/>
            <a:ext cx="7146634" cy="485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5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생성된 에뮬레이터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816" y="1412776"/>
            <a:ext cx="7319064" cy="502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0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모바일</a:t>
            </a:r>
            <a:r>
              <a:rPr lang="ko-KR" altLang="en-US" dirty="0" smtClean="0"/>
              <a:t> 운영 체제 비교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700808"/>
            <a:ext cx="727710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28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755" y="980727"/>
            <a:ext cx="5894382" cy="5753447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실행 화면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4874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_x296689712" descr="EMB000010301ed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00808"/>
            <a:ext cx="2592288" cy="454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실행 화면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8519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책의 예제 프로그램을 설치하는 방법 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ko-KR" altLang="en-US" dirty="0"/>
              <a:t>압축을 풀어서 자신의 작업 </a:t>
            </a:r>
            <a:r>
              <a:rPr lang="ko-KR" altLang="en-US" dirty="0" err="1"/>
              <a:t>디렉토리에</a:t>
            </a:r>
            <a:r>
              <a:rPr lang="ko-KR" altLang="en-US" dirty="0"/>
              <a:t> 저장한다</a:t>
            </a:r>
            <a:r>
              <a:rPr lang="en-US" altLang="ko-KR" dirty="0"/>
              <a:t>. </a:t>
            </a:r>
            <a:r>
              <a:rPr lang="ko-KR" altLang="en-US" dirty="0"/>
              <a:t>다음과 같은 </a:t>
            </a:r>
            <a:r>
              <a:rPr lang="ko-KR" altLang="en-US" dirty="0" err="1"/>
              <a:t>디렉토리들이</a:t>
            </a:r>
            <a:r>
              <a:rPr lang="ko-KR" altLang="en-US" dirty="0"/>
              <a:t> 생성된다</a:t>
            </a:r>
            <a:r>
              <a:rPr lang="en-US" altLang="ko-KR" dirty="0"/>
              <a:t>. </a:t>
            </a:r>
            <a:endParaRPr lang="en-US" altLang="ko-KR" dirty="0" smtClean="0"/>
          </a:p>
          <a:p>
            <a:pPr marL="457200" lvl="0" indent="-457200" fontAlgn="base">
              <a:buFont typeface="+mj-lt"/>
              <a:buAutoNum type="arabicPeriod"/>
            </a:pPr>
            <a:endParaRPr lang="en-US" altLang="ko-KR" dirty="0" smtClean="0"/>
          </a:p>
          <a:p>
            <a:pPr marL="457200" lvl="0" indent="-457200" fontAlgn="base">
              <a:buFont typeface="+mj-lt"/>
              <a:buAutoNum type="arabicPeriod"/>
            </a:pPr>
            <a:endParaRPr lang="en-US" altLang="ko-KR" dirty="0"/>
          </a:p>
          <a:p>
            <a:pPr marL="457200" lvl="0" indent="-457200" fontAlgn="base">
              <a:buFont typeface="+mj-lt"/>
              <a:buAutoNum type="arabicPeriod"/>
            </a:pPr>
            <a:endParaRPr lang="en-US" altLang="ko-KR" dirty="0" smtClean="0"/>
          </a:p>
          <a:p>
            <a:pPr marL="457200" lvl="0" indent="-457200" fontAlgn="base">
              <a:buFont typeface="+mj-lt"/>
              <a:buAutoNum type="arabicPeriod"/>
            </a:pPr>
            <a:endParaRPr lang="en-US" altLang="ko-KR" dirty="0"/>
          </a:p>
          <a:p>
            <a:pPr marL="457200" lvl="0" indent="-457200" fontAlgn="base">
              <a:buFont typeface="+mj-lt"/>
              <a:buAutoNum type="arabicPeriod"/>
            </a:pPr>
            <a:r>
              <a:rPr lang="ko-KR" altLang="en-US" dirty="0" err="1" smtClean="0"/>
              <a:t>안드로이드</a:t>
            </a:r>
            <a:r>
              <a:rPr lang="en-US" altLang="ko-KR" dirty="0" smtClean="0"/>
              <a:t> </a:t>
            </a:r>
            <a:r>
              <a:rPr lang="ko-KR" altLang="en-US" dirty="0" smtClean="0"/>
              <a:t>스튜디오의 </a:t>
            </a:r>
            <a:r>
              <a:rPr lang="en-US" altLang="ko-KR" dirty="0"/>
              <a:t>[File</a:t>
            </a:r>
            <a:r>
              <a:rPr lang="en-US" altLang="ko-KR" dirty="0" smtClean="0"/>
              <a:t>]-&gt;[Open] </a:t>
            </a:r>
            <a:r>
              <a:rPr lang="ko-KR" altLang="en-US" dirty="0"/>
              <a:t>메뉴를 선택한다</a:t>
            </a:r>
            <a:r>
              <a:rPr lang="en-US" altLang="ko-KR" dirty="0"/>
              <a:t>. </a:t>
            </a:r>
            <a:endParaRPr lang="en-US" altLang="ko-KR" dirty="0" smtClean="0"/>
          </a:p>
          <a:p>
            <a:pPr marL="457200" lvl="0" indent="-457200" fontAlgn="base">
              <a:buFont typeface="+mj-lt"/>
              <a:buAutoNum type="arabicPeriod"/>
            </a:pPr>
            <a:r>
              <a:rPr lang="ko-KR" altLang="en-US" dirty="0" smtClean="0"/>
              <a:t>원하는</a:t>
            </a:r>
            <a:r>
              <a:rPr lang="en-US" altLang="ko-KR" dirty="0" smtClean="0"/>
              <a:t> </a:t>
            </a:r>
            <a:r>
              <a:rPr lang="ko-KR" altLang="en-US" dirty="0" smtClean="0"/>
              <a:t>프로젝트를 선택한다</a:t>
            </a:r>
            <a:r>
              <a:rPr lang="en-US" altLang="ko-KR" dirty="0" smtClean="0"/>
              <a:t>. 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7409" name="_x205830016" descr="EMB00003f980ea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564904"/>
            <a:ext cx="3270255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00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애플리케이션 마켓의 개념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ko-KR" altLang="en-US" dirty="0" smtClean="0"/>
              <a:t>개발자와 소비자가 만나는 공간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39" y="2300561"/>
            <a:ext cx="7420930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86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안드로이드의</a:t>
            </a:r>
            <a:r>
              <a:rPr lang="ko-KR" altLang="en-US" dirty="0" smtClean="0"/>
              <a:t> 기능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ko-KR" altLang="en-US" dirty="0" err="1" smtClean="0"/>
              <a:t>구글의</a:t>
            </a:r>
            <a:r>
              <a:rPr lang="ko-KR" altLang="en-US" dirty="0" smtClean="0"/>
              <a:t> 홈페이지 참조</a:t>
            </a:r>
            <a:r>
              <a:rPr lang="en-US" altLang="ko-KR" dirty="0" smtClean="0"/>
              <a:t>: developer.android.com</a:t>
            </a:r>
            <a:endParaRPr lang="ko-KR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76872"/>
            <a:ext cx="7092280" cy="3641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967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안드로이드의</a:t>
            </a:r>
            <a:r>
              <a:rPr lang="en-US" altLang="ko-KR" dirty="0" smtClean="0"/>
              <a:t> </a:t>
            </a:r>
            <a:r>
              <a:rPr lang="ko-KR" altLang="en-US" dirty="0" smtClean="0"/>
              <a:t>역사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ko-KR" dirty="0" smtClean="0"/>
              <a:t>2005</a:t>
            </a:r>
            <a:r>
              <a:rPr lang="ko-KR" altLang="en-US" dirty="0" smtClean="0"/>
              <a:t>년에 </a:t>
            </a:r>
            <a:r>
              <a:rPr lang="ko-KR" altLang="en-US" dirty="0" err="1" smtClean="0"/>
              <a:t>안드로이드</a:t>
            </a:r>
            <a:r>
              <a:rPr lang="ko-KR" altLang="en-US" dirty="0" smtClean="0"/>
              <a:t>㈜ 인수</a:t>
            </a:r>
            <a:endParaRPr lang="en-US" altLang="ko-KR" dirty="0" smtClean="0"/>
          </a:p>
          <a:p>
            <a:r>
              <a:rPr lang="en-US" altLang="ko-KR" dirty="0" smtClean="0"/>
              <a:t>2007</a:t>
            </a:r>
            <a:r>
              <a:rPr lang="ko-KR" altLang="en-US" dirty="0" smtClean="0"/>
              <a:t>년에 </a:t>
            </a:r>
            <a:r>
              <a:rPr lang="en-US" altLang="ko-KR" dirty="0"/>
              <a:t>OHA(Open Handset Alliance)</a:t>
            </a:r>
            <a:r>
              <a:rPr lang="ko-KR" altLang="en-US" dirty="0"/>
              <a:t>라는 </a:t>
            </a:r>
            <a:r>
              <a:rPr lang="ko-KR" altLang="en-US" dirty="0" smtClean="0"/>
              <a:t>컨소시엄 구성</a:t>
            </a:r>
            <a:endParaRPr lang="en-US" altLang="ko-KR" dirty="0" smtClean="0"/>
          </a:p>
          <a:p>
            <a:r>
              <a:rPr lang="en-US" altLang="ko-KR" dirty="0" smtClean="0"/>
              <a:t>2007</a:t>
            </a:r>
            <a:r>
              <a:rPr lang="ko-KR" altLang="en-US" dirty="0" smtClean="0"/>
              <a:t>년 </a:t>
            </a:r>
            <a:r>
              <a:rPr lang="ko-KR" altLang="en-US" dirty="0" err="1" smtClean="0"/>
              <a:t>안드로이드</a:t>
            </a:r>
            <a:r>
              <a:rPr lang="ko-KR" altLang="en-US" dirty="0" smtClean="0"/>
              <a:t> </a:t>
            </a:r>
            <a:r>
              <a:rPr lang="en-US" altLang="ko-KR" dirty="0" smtClean="0"/>
              <a:t>SDK 1.0 </a:t>
            </a:r>
            <a:r>
              <a:rPr lang="ko-KR" altLang="en-US" dirty="0" smtClean="0"/>
              <a:t>발표</a:t>
            </a:r>
            <a:r>
              <a:rPr lang="en-US" altLang="ko-KR" dirty="0" smtClean="0"/>
              <a:t> </a:t>
            </a:r>
          </a:p>
          <a:p>
            <a:r>
              <a:rPr lang="ko-KR" altLang="en-US" dirty="0" smtClean="0"/>
              <a:t>최초의 </a:t>
            </a:r>
            <a:r>
              <a:rPr lang="ko-KR" altLang="en-US" dirty="0" err="1" smtClean="0"/>
              <a:t>안드로이드</a:t>
            </a:r>
            <a:r>
              <a:rPr lang="ko-KR" altLang="en-US" dirty="0" smtClean="0"/>
              <a:t> 폰</a:t>
            </a:r>
            <a:r>
              <a:rPr lang="en-US" altLang="ko-KR" dirty="0" smtClean="0"/>
              <a:t>: HTC</a:t>
            </a:r>
            <a:r>
              <a:rPr lang="ko-KR" altLang="en-US" dirty="0" smtClean="0"/>
              <a:t>의 </a:t>
            </a:r>
            <a:r>
              <a:rPr lang="en-US" altLang="ko-KR" dirty="0" smtClean="0"/>
              <a:t>G1</a:t>
            </a:r>
            <a:endParaRPr lang="ko-KR" altLang="en-US" dirty="0" smtClean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pPr marL="0" indent="0">
              <a:buNone/>
            </a:pP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284984"/>
            <a:ext cx="2592288" cy="32820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23928" y="5837202"/>
            <a:ext cx="15520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앤디</a:t>
            </a:r>
            <a:r>
              <a:rPr lang="ko-KR" altLang="en-US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루빈→</a:t>
            </a:r>
            <a:endParaRPr lang="ko-KR" altLang="en-US" sz="20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5161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가을">
  <a:themeElements>
    <a:clrScheme name="가을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가을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가을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제1장 파이썬 소개(강의)</Template>
  <TotalTime>454</TotalTime>
  <Words>672</Words>
  <Application>Microsoft Office PowerPoint</Application>
  <PresentationFormat>화면 슬라이드 쇼(4:3)</PresentationFormat>
  <Paragraphs>170</Paragraphs>
  <Slides>62</Slides>
  <Notes>26</Notes>
  <HiddenSlides>0</HiddenSlides>
  <MMClips>3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62</vt:i4>
      </vt:variant>
    </vt:vector>
  </HeadingPairs>
  <TitlesOfParts>
    <vt:vector size="63" baseType="lpstr">
      <vt:lpstr>가을</vt:lpstr>
      <vt:lpstr>그림으로 쉽게 설명하는 안드로이드 프로그래밍(오레오 버전)</vt:lpstr>
      <vt:lpstr>이번 주의 목표</vt:lpstr>
      <vt:lpstr>스마트폰 </vt:lpstr>
      <vt:lpstr>모바일 운영 체제</vt:lpstr>
      <vt:lpstr>모바일 운영 체제 비교</vt:lpstr>
      <vt:lpstr>모바일 운영 체제 비교</vt:lpstr>
      <vt:lpstr>애플리케이션 마켓의 개념</vt:lpstr>
      <vt:lpstr>안드로이드의 기능</vt:lpstr>
      <vt:lpstr>안드로이드의 역사</vt:lpstr>
      <vt:lpstr>안드로이드 버전</vt:lpstr>
      <vt:lpstr>안드로이드 버전</vt:lpstr>
      <vt:lpstr>안드로이드 8.0 (오레오)</vt:lpstr>
      <vt:lpstr>안드로이드 8.0</vt:lpstr>
      <vt:lpstr>안드로이드의 특징</vt:lpstr>
      <vt:lpstr>새로운 자바 가상 머신 ART</vt:lpstr>
      <vt:lpstr>안드로이드의 구조</vt:lpstr>
      <vt:lpstr>애플리케이션 의 기초 개념</vt:lpstr>
      <vt:lpstr>컴포넌트</vt:lpstr>
      <vt:lpstr>액티비티</vt:lpstr>
      <vt:lpstr>액티비티의 예</vt:lpstr>
      <vt:lpstr>서비스</vt:lpstr>
      <vt:lpstr>방송 수신자</vt:lpstr>
      <vt:lpstr>콘텐트 제공자</vt:lpstr>
      <vt:lpstr>PC의 애플리케이션</vt:lpstr>
      <vt:lpstr>안드로이드에서는 다른 컴포넌트를 사용할 수 있다</vt:lpstr>
      <vt:lpstr>예제 </vt:lpstr>
      <vt:lpstr>인텐트</vt:lpstr>
      <vt:lpstr>인텐트 사용의 예</vt:lpstr>
      <vt:lpstr>매니페스트 파일</vt:lpstr>
      <vt:lpstr>XML</vt:lpstr>
      <vt:lpstr>매니페스트 파일의 예</vt:lpstr>
      <vt:lpstr>매니페스트 파일</vt:lpstr>
      <vt:lpstr>안드로이드의 미래</vt:lpstr>
      <vt:lpstr>개발 과정의 개요</vt:lpstr>
      <vt:lpstr>개발 과정</vt:lpstr>
      <vt:lpstr>안드로이드 개발 도구</vt:lpstr>
      <vt:lpstr>JDK</vt:lpstr>
      <vt:lpstr>JDK(Java Development Kit)</vt:lpstr>
      <vt:lpstr>JDK </vt:lpstr>
      <vt:lpstr>JDK 설치</vt:lpstr>
      <vt:lpstr>안드로이드 스튜디오</vt:lpstr>
      <vt:lpstr>안드로이드 스튜디오 설치</vt:lpstr>
      <vt:lpstr>안드로이드 스튜디오 설치</vt:lpstr>
      <vt:lpstr>안드로이드 스튜디오 설치</vt:lpstr>
      <vt:lpstr>안드로이드 스튜디오 실행</vt:lpstr>
      <vt:lpstr>안드로이드 버전 추가 설치</vt:lpstr>
      <vt:lpstr>SDK  Manager</vt:lpstr>
      <vt:lpstr>첫 번째 앱 만들기</vt:lpstr>
      <vt:lpstr>첫 번째 프로젝트 만들기</vt:lpstr>
      <vt:lpstr>첫 번째 프로젝트 만들기</vt:lpstr>
      <vt:lpstr>첫 번째 프로젝트 만들기</vt:lpstr>
      <vt:lpstr>첫 번째 프로젝트 만들기</vt:lpstr>
      <vt:lpstr>안드로이드 스튜디오의 메인 화면</vt:lpstr>
      <vt:lpstr>컴파일 후</vt:lpstr>
      <vt:lpstr>안드로이드 에뮬레이터</vt:lpstr>
      <vt:lpstr>앱 실행하기</vt:lpstr>
      <vt:lpstr>안드로이드 에뮬레이터 확인</vt:lpstr>
      <vt:lpstr>생성된 에뮬레이터</vt:lpstr>
      <vt:lpstr>생성된 에뮬레이터</vt:lpstr>
      <vt:lpstr>실행 화면</vt:lpstr>
      <vt:lpstr>실행 화면</vt:lpstr>
      <vt:lpstr>책의 예제 프로그램을 설치하는 방법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그림으로 쉽게 설명하는 안드로이드</dc:title>
  <dc:creator>chun</dc:creator>
  <cp:lastModifiedBy>Woong Jin Han</cp:lastModifiedBy>
  <cp:revision>104</cp:revision>
  <dcterms:created xsi:type="dcterms:W3CDTF">2012-08-23T02:20:32Z</dcterms:created>
  <dcterms:modified xsi:type="dcterms:W3CDTF">2018-08-27T14:13:25Z</dcterms:modified>
</cp:coreProperties>
</file>