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329" r:id="rId3"/>
    <p:sldId id="330" r:id="rId4"/>
    <p:sldId id="331" r:id="rId5"/>
    <p:sldId id="332" r:id="rId6"/>
    <p:sldId id="333" r:id="rId7"/>
    <p:sldId id="265" r:id="rId8"/>
    <p:sldId id="266" r:id="rId9"/>
    <p:sldId id="307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7" r:id="rId18"/>
    <p:sldId id="334" r:id="rId19"/>
    <p:sldId id="318" r:id="rId20"/>
    <p:sldId id="335" r:id="rId21"/>
    <p:sldId id="319" r:id="rId22"/>
    <p:sldId id="320" r:id="rId23"/>
    <p:sldId id="269" r:id="rId24"/>
    <p:sldId id="279" r:id="rId25"/>
    <p:sldId id="281" r:id="rId26"/>
    <p:sldId id="283" r:id="rId27"/>
    <p:sldId id="284" r:id="rId28"/>
    <p:sldId id="285" r:id="rId29"/>
    <p:sldId id="286" r:id="rId30"/>
    <p:sldId id="287" r:id="rId31"/>
    <p:sldId id="291" r:id="rId32"/>
    <p:sldId id="288" r:id="rId33"/>
    <p:sldId id="321" r:id="rId34"/>
    <p:sldId id="290" r:id="rId35"/>
    <p:sldId id="292" r:id="rId36"/>
    <p:sldId id="293" r:id="rId37"/>
    <p:sldId id="294" r:id="rId38"/>
    <p:sldId id="295" r:id="rId39"/>
    <p:sldId id="297" r:id="rId40"/>
    <p:sldId id="336" r:id="rId41"/>
    <p:sldId id="324" r:id="rId42"/>
    <p:sldId id="325" r:id="rId43"/>
    <p:sldId id="326" r:id="rId44"/>
    <p:sldId id="327" r:id="rId45"/>
    <p:sldId id="328" r:id="rId46"/>
    <p:sldId id="299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21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7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907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0606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23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85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7098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72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017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2230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5914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CHAP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애플리케이션 기본구조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package</a:t>
            </a:r>
            <a:r>
              <a:rPr lang="en-US" altLang="ko-KR" dirty="0"/>
              <a:t> </a:t>
            </a:r>
            <a:r>
              <a:rPr lang="en-US" altLang="ko-KR" dirty="0" err="1"/>
              <a:t>kr.co.company.hello</a:t>
            </a:r>
            <a:r>
              <a:rPr lang="en-US" altLang="ko-KR" dirty="0" smtClean="0"/>
              <a:t>;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패키지</a:t>
            </a:r>
            <a:r>
              <a:rPr lang="en-US" altLang="ko-KR" b="1" dirty="0"/>
              <a:t>(package)</a:t>
            </a:r>
            <a:r>
              <a:rPr lang="ko-KR" altLang="en-US" dirty="0"/>
              <a:t>는 클래스들을 보관하는 </a:t>
            </a:r>
            <a:r>
              <a:rPr lang="ko-KR" altLang="en-US" dirty="0" smtClean="0"/>
              <a:t>컨테이너</a:t>
            </a:r>
            <a:endParaRPr lang="en-US" altLang="ko-KR" dirty="0" smtClean="0"/>
          </a:p>
          <a:p>
            <a:r>
              <a:rPr lang="ko-KR" altLang="en-US" dirty="0" smtClean="0"/>
              <a:t>일반적으로 인터넷의 도메인 이름을 역순으로 사용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572287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altLang="ko-KR" b="1" dirty="0"/>
              <a:t>import </a:t>
            </a:r>
            <a:r>
              <a:rPr lang="en-US" altLang="ko-KR" b="1" dirty="0" smtClean="0"/>
              <a:t>android.support.v7.app.A</a:t>
            </a:r>
            <a:r>
              <a:rPr lang="en-US" altLang="ko-KR" b="1" dirty="0" smtClean="0"/>
              <a:t>pp...</a:t>
            </a:r>
            <a:endParaRPr lang="en-US" altLang="ko-KR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import </a:t>
            </a:r>
            <a:r>
              <a:rPr lang="ko-KR" altLang="en-US" dirty="0"/>
              <a:t>문장은 외부에서 패키지나 클래스를 </a:t>
            </a:r>
            <a:r>
              <a:rPr lang="ko-KR" altLang="en-US" dirty="0" smtClean="0"/>
              <a:t>포함</a:t>
            </a:r>
            <a:endParaRPr lang="en-US" altLang="ko-KR" dirty="0" smtClean="0"/>
          </a:p>
          <a:p>
            <a:pPr fontAlgn="base"/>
            <a:r>
              <a:rPr lang="ko-KR" altLang="en-US" dirty="0"/>
              <a:t>앞에 </a:t>
            </a:r>
            <a:r>
              <a:rPr lang="en-US" altLang="ko-KR" dirty="0"/>
              <a:t>android</a:t>
            </a:r>
            <a:r>
              <a:rPr lang="ko-KR" altLang="en-US" dirty="0"/>
              <a:t>가 붙은 패키지는 </a:t>
            </a:r>
            <a:r>
              <a:rPr lang="ko-KR" altLang="en-US" dirty="0" err="1"/>
              <a:t>안드로이드가</a:t>
            </a:r>
            <a:r>
              <a:rPr lang="ko-KR" altLang="en-US" dirty="0"/>
              <a:t> 제공하는 패키지를 의미한다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93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public class </a:t>
            </a:r>
            <a:r>
              <a:rPr lang="en-US" altLang="ko-KR" dirty="0" err="1"/>
              <a:t>MainActivity</a:t>
            </a:r>
            <a:r>
              <a:rPr lang="en-US" altLang="ko-KR" dirty="0"/>
              <a:t> extends </a:t>
            </a:r>
            <a:r>
              <a:rPr lang="en-US" altLang="ko-KR" dirty="0" err="1" smtClean="0"/>
              <a:t>AppCompatActivity</a:t>
            </a:r>
            <a:r>
              <a:rPr lang="en-US" altLang="ko-KR" dirty="0" smtClean="0"/>
              <a:t> </a:t>
            </a:r>
            <a:r>
              <a:rPr lang="en-US" altLang="ko-KR" dirty="0"/>
              <a:t>{ ... </a:t>
            </a:r>
            <a:r>
              <a:rPr lang="en-US" altLang="ko-KR" dirty="0" smtClean="0"/>
              <a:t>}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클래스의 정의</a:t>
            </a:r>
            <a:endParaRPr lang="en-US" altLang="ko-KR" dirty="0" smtClean="0"/>
          </a:p>
          <a:p>
            <a:r>
              <a:rPr lang="en-US" altLang="ko-KR" b="1" dirty="0" smtClean="0"/>
              <a:t>Activity</a:t>
            </a:r>
            <a:r>
              <a:rPr lang="ko-KR" altLang="en-US" b="1" dirty="0" smtClean="0"/>
              <a:t>로부터 상속받았으므로 </a:t>
            </a:r>
            <a:r>
              <a:rPr lang="ko-KR" altLang="en-US" b="1" dirty="0" err="1" smtClean="0"/>
              <a:t>액티비티가</a:t>
            </a:r>
            <a:r>
              <a:rPr lang="ko-KR" altLang="en-US" b="1" dirty="0" smtClean="0"/>
              <a:t> 된다</a:t>
            </a:r>
            <a:r>
              <a:rPr lang="en-US" altLang="ko-KR" b="1" dirty="0" smtClean="0"/>
              <a:t>. </a:t>
            </a:r>
          </a:p>
          <a:p>
            <a:r>
              <a:rPr lang="ko-KR" altLang="en-US" b="1" dirty="0" err="1" smtClean="0"/>
              <a:t>액티비티는</a:t>
            </a:r>
            <a:r>
              <a:rPr lang="ko-KR" altLang="en-US" dirty="0" smtClean="0"/>
              <a:t> </a:t>
            </a:r>
            <a:r>
              <a:rPr lang="ko-KR" altLang="en-US" dirty="0" err="1"/>
              <a:t>안드로이드에서</a:t>
            </a:r>
            <a:r>
              <a:rPr lang="ko-KR" altLang="en-US" dirty="0"/>
              <a:t> 애플리케이션을 구성하는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가지의 컴포넌트 중의 하나이다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438525"/>
            <a:ext cx="58864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@</a:t>
            </a:r>
            <a:r>
              <a:rPr lang="en-US" altLang="ko-KR" b="1" dirty="0" smtClean="0"/>
              <a:t>Override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어노테이션</a:t>
            </a:r>
            <a:r>
              <a:rPr lang="ko-KR" altLang="en-US" dirty="0" err="1" smtClean="0"/>
              <a:t>의</a:t>
            </a:r>
            <a:r>
              <a:rPr lang="ko-KR" altLang="en-US" dirty="0" smtClean="0"/>
              <a:t> 하나</a:t>
            </a:r>
            <a:endParaRPr lang="en-US" altLang="ko-KR" dirty="0" smtClean="0"/>
          </a:p>
          <a:p>
            <a:r>
              <a:rPr lang="ko-KR" altLang="en-US" dirty="0" err="1" smtClean="0"/>
              <a:t>어노테이션은</a:t>
            </a:r>
            <a:r>
              <a:rPr lang="ko-KR" altLang="en-US" dirty="0" smtClean="0"/>
              <a:t> 컴파일러에게 추가적인 정보를 주는 것</a:t>
            </a:r>
            <a:endParaRPr lang="ko-KR" altLang="en-US" dirty="0"/>
          </a:p>
          <a:p>
            <a:r>
              <a:rPr lang="en-US" altLang="ko-KR" dirty="0"/>
              <a:t>@Override</a:t>
            </a:r>
            <a:r>
              <a:rPr lang="ko-KR" altLang="en-US" dirty="0"/>
              <a:t>은 </a:t>
            </a:r>
            <a:r>
              <a:rPr lang="ko-KR" altLang="en-US" dirty="0" err="1"/>
              <a:t>메소드가</a:t>
            </a:r>
            <a:r>
              <a:rPr lang="ko-KR" altLang="en-US" dirty="0"/>
              <a:t> 부모 클래스의 </a:t>
            </a:r>
            <a:r>
              <a:rPr lang="ko-KR" altLang="en-US" dirty="0" err="1"/>
              <a:t>메소드를</a:t>
            </a:r>
            <a:r>
              <a:rPr lang="ko-KR" altLang="en-US" dirty="0"/>
              <a:t> 재정의</a:t>
            </a:r>
            <a:r>
              <a:rPr lang="en-US" altLang="ko-KR" dirty="0"/>
              <a:t>(</a:t>
            </a:r>
            <a:r>
              <a:rPr lang="ko-KR" altLang="en-US" dirty="0" err="1"/>
              <a:t>오버라이드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하였다는 것을 나타낸다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8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public void </a:t>
            </a:r>
            <a:r>
              <a:rPr lang="en-US" altLang="ko-KR" b="1" dirty="0" err="1"/>
              <a:t>onCreate</a:t>
            </a:r>
            <a:r>
              <a:rPr lang="en-US" altLang="ko-KR" b="1" dirty="0" smtClean="0"/>
              <a:t>() { … }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onCreate</a:t>
            </a:r>
            <a:r>
              <a:rPr lang="en-US" altLang="ko-KR" dirty="0"/>
              <a:t>() </a:t>
            </a:r>
            <a:r>
              <a:rPr lang="ko-KR" altLang="en-US" dirty="0" err="1"/>
              <a:t>메소드는</a:t>
            </a:r>
            <a:r>
              <a:rPr lang="ko-KR" altLang="en-US" dirty="0"/>
              <a:t> </a:t>
            </a:r>
            <a:r>
              <a:rPr lang="ko-KR" altLang="en-US" dirty="0" err="1" smtClean="0"/>
              <a:t>액티비티가</a:t>
            </a:r>
            <a:r>
              <a:rPr lang="ko-KR" altLang="en-US" dirty="0" smtClean="0"/>
              <a:t> </a:t>
            </a:r>
            <a:r>
              <a:rPr lang="ko-KR" altLang="en-US" dirty="0"/>
              <a:t>생성되는 순간에 딱 한번 </a:t>
            </a:r>
            <a:r>
              <a:rPr lang="ko-KR" altLang="en-US" dirty="0" smtClean="0"/>
              <a:t>호출</a:t>
            </a:r>
            <a:endParaRPr lang="en-US" altLang="ko-KR" dirty="0" smtClean="0"/>
          </a:p>
          <a:p>
            <a:r>
              <a:rPr lang="ko-KR" altLang="en-US" dirty="0" smtClean="0"/>
              <a:t>모든 초기화와 사용자 인터페이스 설정이 여기에 들어간다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42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altLang="ko-KR" b="1" dirty="0" err="1"/>
              <a:t>super.onCreate</a:t>
            </a:r>
            <a:r>
              <a:rPr lang="en-US" altLang="ko-KR" b="1" dirty="0"/>
              <a:t>(</a:t>
            </a:r>
            <a:r>
              <a:rPr lang="en-US" altLang="ko-KR" b="1" dirty="0" err="1"/>
              <a:t>savedInstanceState</a:t>
            </a:r>
            <a:r>
              <a:rPr lang="en-US" altLang="ko-KR" b="1" dirty="0"/>
              <a:t>);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위의 문장은 부모 클래스인 </a:t>
            </a:r>
            <a:r>
              <a:rPr lang="en-US" altLang="ko-KR" dirty="0" err="1"/>
              <a:t>ActionBarActivity</a:t>
            </a:r>
            <a:r>
              <a:rPr lang="en-US" altLang="ko-KR" dirty="0"/>
              <a:t> </a:t>
            </a:r>
            <a:r>
              <a:rPr lang="ko-KR" altLang="en-US" dirty="0"/>
              <a:t>클래스의 </a:t>
            </a:r>
            <a:r>
              <a:rPr lang="en-US" altLang="ko-KR" dirty="0" err="1"/>
              <a:t>onCreate</a:t>
            </a:r>
            <a:r>
              <a:rPr lang="en-US" altLang="ko-KR" dirty="0"/>
              <a:t>()</a:t>
            </a:r>
            <a:r>
              <a:rPr lang="ko-KR" altLang="en-US" dirty="0"/>
              <a:t>를 호출하는 </a:t>
            </a:r>
            <a:r>
              <a:rPr lang="ko-KR" altLang="en-US" dirty="0" smtClean="0"/>
              <a:t>문장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9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altLang="ko-KR" b="1" dirty="0" err="1"/>
              <a:t>setContentView</a:t>
            </a:r>
            <a:r>
              <a:rPr lang="en-US" altLang="ko-KR" b="1" dirty="0"/>
              <a:t>(</a:t>
            </a:r>
            <a:r>
              <a:rPr lang="en-US" altLang="ko-KR" b="1" dirty="0" err="1"/>
              <a:t>R.layout.activity_main</a:t>
            </a:r>
            <a:r>
              <a:rPr lang="en-US" altLang="ko-KR" b="1" dirty="0"/>
              <a:t>);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 err="1"/>
              <a:t>setContentView</a:t>
            </a:r>
            <a:r>
              <a:rPr lang="en-US" altLang="ko-KR" dirty="0"/>
              <a:t>()</a:t>
            </a:r>
            <a:r>
              <a:rPr lang="ko-KR" altLang="en-US" dirty="0"/>
              <a:t>라는 함수는 </a:t>
            </a:r>
            <a:r>
              <a:rPr lang="ko-KR" altLang="en-US" dirty="0" err="1"/>
              <a:t>액티비티의</a:t>
            </a:r>
            <a:r>
              <a:rPr lang="ko-KR" altLang="en-US" dirty="0"/>
              <a:t> 화면을 설정하는 </a:t>
            </a:r>
            <a:r>
              <a:rPr lang="ko-KR" altLang="en-US" dirty="0" smtClean="0"/>
              <a:t>함수</a:t>
            </a:r>
            <a:endParaRPr lang="en-US" altLang="ko-KR" dirty="0" smtClean="0"/>
          </a:p>
          <a:p>
            <a:pPr fontAlgn="base"/>
            <a:r>
              <a:rPr lang="en-US" altLang="ko-KR" dirty="0" err="1" smtClean="0"/>
              <a:t>R.layout.activity_main</a:t>
            </a:r>
            <a:r>
              <a:rPr lang="ko-KR" altLang="en-US" dirty="0"/>
              <a:t>은 </a:t>
            </a:r>
            <a:r>
              <a:rPr lang="en-US" altLang="ko-KR" dirty="0" smtClean="0"/>
              <a:t>activity_main.xml </a:t>
            </a:r>
            <a:r>
              <a:rPr lang="ko-KR" altLang="en-US" dirty="0" smtClean="0"/>
              <a:t>파일을 나타낸다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81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한글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사용하기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6708621" cy="45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비주얼</a:t>
            </a:r>
            <a:r>
              <a:rPr lang="ko-KR" altLang="en-US" dirty="0" smtClean="0"/>
              <a:t> 도구 사용하기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07" y="1600200"/>
            <a:ext cx="75628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0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버튼의 텍스트 변경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12776"/>
            <a:ext cx="48958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0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애플리케이션의 구성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7143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onclick</a:t>
            </a:r>
            <a:r>
              <a:rPr lang="ko-KR" altLang="en-US" dirty="0" smtClean="0"/>
              <a:t> 속성 변경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529056"/>
            <a:ext cx="76581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22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추가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0" y="1700808"/>
            <a:ext cx="8835216" cy="42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4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변경된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실행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84784"/>
            <a:ext cx="5920538" cy="48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42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필요한 패키지를 가장 쉽게 프로젝트에 </a:t>
            </a:r>
            <a:r>
              <a:rPr lang="ko-KR" altLang="en-US" dirty="0" smtClean="0"/>
              <a:t>추가하려면 </a:t>
            </a:r>
            <a:r>
              <a:rPr lang="en-US" altLang="ko-KR" dirty="0" smtClean="0"/>
              <a:t>[</a:t>
            </a:r>
            <a:r>
              <a:rPr lang="en-US" altLang="ko-KR" dirty="0"/>
              <a:t>File]-&gt;[Settings]-&gt;[Editor]-&gt;[General]-&gt;[Auto Import]</a:t>
            </a:r>
            <a:r>
              <a:rPr lang="ko-KR" altLang="en-US" dirty="0"/>
              <a:t>로 가서 “</a:t>
            </a:r>
            <a:r>
              <a:rPr lang="en-US" altLang="ko-KR" dirty="0"/>
              <a:t>Add </a:t>
            </a:r>
            <a:r>
              <a:rPr lang="en-US" altLang="ko-KR" dirty="0" err="1"/>
              <a:t>unambigious</a:t>
            </a:r>
            <a:r>
              <a:rPr lang="en-US" altLang="ko-KR" dirty="0"/>
              <a:t> imports on the fly” </a:t>
            </a:r>
            <a:r>
              <a:rPr lang="ko-KR" altLang="en-US" dirty="0"/>
              <a:t>옵션과 </a:t>
            </a:r>
            <a:r>
              <a:rPr lang="en-US" altLang="ko-KR" dirty="0"/>
              <a:t>"Optimize imports on the fly“ </a:t>
            </a:r>
            <a:r>
              <a:rPr lang="ko-KR" altLang="en-US" dirty="0"/>
              <a:t>옵션을 체크하면 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ko-KR" altLang="en-US" dirty="0" smtClean="0"/>
              <a:t>애플리케이션의 </a:t>
            </a:r>
            <a:r>
              <a:rPr lang="ko-KR" altLang="en-US" dirty="0"/>
              <a:t>실행이 </a:t>
            </a:r>
            <a:r>
              <a:rPr lang="ko-KR" altLang="en-US" dirty="0" smtClean="0"/>
              <a:t>시작되는 곳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안드로이드에는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main()</a:t>
            </a:r>
            <a:r>
              <a:rPr lang="ko-KR" altLang="en-US" dirty="0" smtClean="0"/>
              <a:t>이 없음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액티비티별로</a:t>
            </a:r>
            <a:r>
              <a:rPr lang="ko-KR" altLang="en-US" dirty="0" smtClean="0"/>
              <a:t> 실행된다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액티비티</a:t>
            </a:r>
            <a:r>
              <a:rPr lang="ko-KR" altLang="en-US" dirty="0" smtClean="0"/>
              <a:t> 중에서는 </a:t>
            </a:r>
            <a:r>
              <a:rPr lang="en-US" altLang="ko-KR" dirty="0" err="1" smtClean="0"/>
              <a:t>onCreate</a:t>
            </a:r>
            <a:r>
              <a:rPr lang="en-US" altLang="ko-KR" dirty="0" smtClean="0"/>
              <a:t>() </a:t>
            </a:r>
            <a:r>
              <a:rPr lang="ko-KR" altLang="en-US" dirty="0" err="1" smtClean="0"/>
              <a:t>메소드가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가장 먼저 실행된다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07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</a:t>
            </a:r>
            <a:r>
              <a:rPr lang="ko-KR" altLang="en-US" dirty="0" smtClean="0"/>
              <a:t>을 이용하여서 사용자 인터페이스 기술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 인터페이스 작성 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코드를 사용하는 방법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기존의 자바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XML</a:t>
            </a:r>
            <a:r>
              <a:rPr lang="ko-KR" altLang="en-US" dirty="0" smtClean="0"/>
              <a:t>을 사용하는 방법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선호 방법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안드로이드에서는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UI </a:t>
            </a:r>
            <a:r>
              <a:rPr lang="ko-KR" altLang="en-US" dirty="0"/>
              <a:t>화면의 구성을 </a:t>
            </a:r>
            <a:r>
              <a:rPr lang="en-US" altLang="ko-KR" dirty="0"/>
              <a:t>XML</a:t>
            </a:r>
            <a:r>
              <a:rPr lang="ko-KR" altLang="en-US" dirty="0"/>
              <a:t>을 이용하여서 선언적으로 나타내는 방법을 </a:t>
            </a:r>
            <a:r>
              <a:rPr lang="ko-KR" altLang="en-US" dirty="0" smtClean="0"/>
              <a:t>선호</a:t>
            </a:r>
            <a:endParaRPr lang="en-US" altLang="ko-KR" dirty="0" smtClean="0"/>
          </a:p>
          <a:p>
            <a:pPr lvl="1" fontAlgn="base"/>
            <a:r>
              <a:rPr lang="ko-KR" altLang="en-US" dirty="0"/>
              <a:t>애플리케이션의 외관과 애플리케이션의 </a:t>
            </a:r>
            <a:r>
              <a:rPr lang="ko-KR" altLang="en-US" dirty="0" err="1"/>
              <a:t>로직을</a:t>
            </a:r>
            <a:r>
              <a:rPr lang="ko-KR" altLang="en-US" dirty="0"/>
              <a:t> 서로 </a:t>
            </a:r>
            <a:r>
              <a:rPr lang="ko-KR" altLang="en-US" dirty="0" smtClean="0"/>
              <a:t>분리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빠르게 </a:t>
            </a:r>
            <a:r>
              <a:rPr lang="en-US" altLang="ko-KR" dirty="0"/>
              <a:t>UI</a:t>
            </a:r>
            <a:r>
              <a:rPr lang="ko-KR" altLang="en-US" dirty="0"/>
              <a:t>를 </a:t>
            </a:r>
            <a:r>
              <a:rPr lang="ko-KR" altLang="en-US" dirty="0" smtClean="0"/>
              <a:t>구축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55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68" y="3705760"/>
            <a:ext cx="8616032" cy="294759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1" dirty="0"/>
              <a:t>XML</a:t>
            </a:r>
            <a:r>
              <a:rPr lang="ko-KR" altLang="en-US" b="1" i="1" dirty="0"/>
              <a:t>을 이용한 사용자 인터페이스 </a:t>
            </a:r>
            <a:r>
              <a:rPr lang="ko-KR" altLang="en-US" b="1" i="1" dirty="0" smtClean="0"/>
              <a:t>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코드로 작성하였던 </a:t>
            </a:r>
            <a:r>
              <a:rPr lang="en-US" altLang="ko-KR" dirty="0" smtClean="0"/>
              <a:t>UI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XML</a:t>
            </a:r>
            <a:r>
              <a:rPr lang="ko-KR" altLang="en-US" dirty="0" smtClean="0"/>
              <a:t>로 표현하면</a:t>
            </a:r>
            <a:endParaRPr lang="en-US" altLang="ko-KR" dirty="0" smtClean="0"/>
          </a:p>
          <a:p>
            <a:pPr marL="0" indent="0" latinLnBrk="0">
              <a:lnSpc>
                <a:spcPct val="115000"/>
              </a:lnSpc>
              <a:buNone/>
            </a:pPr>
            <a:r>
              <a:rPr lang="en-US" altLang="ko-KR" kern="0" dirty="0" smtClean="0">
                <a:solidFill>
                  <a:srgbClr val="000000"/>
                </a:solidFill>
                <a:ea typeface="맑은 고딕"/>
                <a:cs typeface="Times New Roman"/>
              </a:rPr>
              <a:t>	</a:t>
            </a:r>
          </a:p>
          <a:p>
            <a:pPr marL="0" indent="0" latinLnBrk="0">
              <a:lnSpc>
                <a:spcPct val="115000"/>
              </a:lnSpc>
              <a:buNone/>
            </a:pPr>
            <a:r>
              <a:rPr lang="en-US" altLang="ko-KR" kern="0" dirty="0">
                <a:solidFill>
                  <a:srgbClr val="000000"/>
                </a:solidFill>
                <a:ea typeface="맑은 고딕"/>
                <a:cs typeface="Times New Roman"/>
              </a:rPr>
              <a:t>	</a:t>
            </a:r>
            <a:r>
              <a:rPr lang="en-US" altLang="ko-KR" kern="0" dirty="0" err="1" smtClean="0">
                <a:solidFill>
                  <a:srgbClr val="000000"/>
                </a:solidFill>
                <a:ea typeface="맑은 고딕"/>
                <a:cs typeface="Times New Roman"/>
              </a:rPr>
              <a:t>TextView</a:t>
            </a:r>
            <a:r>
              <a:rPr lang="en-US" altLang="ko-KR" kern="0" dirty="0" smtClean="0">
                <a:solidFill>
                  <a:srgbClr val="000000"/>
                </a:solidFill>
                <a:ea typeface="맑은 고딕"/>
                <a:cs typeface="Times New Roman"/>
              </a:rPr>
              <a:t> </a:t>
            </a:r>
            <a:r>
              <a:rPr lang="en-US" altLang="ko-KR" kern="0" dirty="0" err="1">
                <a:solidFill>
                  <a:srgbClr val="000000"/>
                </a:solidFill>
                <a:ea typeface="맑은 고딕"/>
                <a:cs typeface="Times New Roman"/>
              </a:rPr>
              <a:t>tv</a:t>
            </a:r>
            <a:r>
              <a:rPr lang="en-US" altLang="ko-KR" kern="0" dirty="0">
                <a:solidFill>
                  <a:srgbClr val="000000"/>
                </a:solidFill>
                <a:ea typeface="맑은 고딕"/>
                <a:cs typeface="Times New Roman"/>
              </a:rPr>
              <a:t> = </a:t>
            </a:r>
            <a:r>
              <a:rPr lang="en-US" altLang="ko-KR" b="1" kern="0" dirty="0">
                <a:solidFill>
                  <a:srgbClr val="7F0055"/>
                </a:solidFill>
                <a:ea typeface="맑은 고딕"/>
                <a:cs typeface="Times New Roman"/>
              </a:rPr>
              <a:t>new</a:t>
            </a:r>
            <a:r>
              <a:rPr lang="en-US" altLang="ko-KR" kern="0" dirty="0">
                <a:solidFill>
                  <a:srgbClr val="000000"/>
                </a:solidFill>
                <a:ea typeface="맑은 고딕"/>
                <a:cs typeface="Times New Roman"/>
              </a:rPr>
              <a:t> </a:t>
            </a:r>
            <a:r>
              <a:rPr lang="en-US" altLang="ko-KR" kern="0" dirty="0" err="1">
                <a:solidFill>
                  <a:srgbClr val="000000"/>
                </a:solidFill>
                <a:ea typeface="맑은 고딕"/>
                <a:cs typeface="Times New Roman"/>
              </a:rPr>
              <a:t>TextView</a:t>
            </a:r>
            <a:r>
              <a:rPr lang="en-US" altLang="ko-KR" kern="0" dirty="0">
                <a:solidFill>
                  <a:srgbClr val="000000"/>
                </a:solidFill>
                <a:ea typeface="맑은 고딕"/>
                <a:cs typeface="Times New Roman"/>
              </a:rPr>
              <a:t>(</a:t>
            </a:r>
            <a:r>
              <a:rPr lang="en-US" altLang="ko-KR" b="1" kern="0" dirty="0">
                <a:solidFill>
                  <a:srgbClr val="7F0055"/>
                </a:solidFill>
                <a:ea typeface="맑은 고딕"/>
                <a:cs typeface="Times New Roman"/>
              </a:rPr>
              <a:t>this</a:t>
            </a:r>
            <a:r>
              <a:rPr lang="en-US" altLang="ko-KR" kern="0" dirty="0">
                <a:solidFill>
                  <a:srgbClr val="000000"/>
                </a:solidFill>
                <a:ea typeface="맑은 고딕"/>
                <a:cs typeface="Times New Roman"/>
              </a:rPr>
              <a:t>);</a:t>
            </a:r>
            <a:endParaRPr lang="ko-KR" altLang="ko-KR" kern="100" dirty="0">
              <a:ea typeface="맑은 고딕"/>
              <a:cs typeface="Times New Roman"/>
            </a:endParaRPr>
          </a:p>
          <a:p>
            <a:pPr marL="0" indent="0" latinLnBrk="0">
              <a:lnSpc>
                <a:spcPct val="115000"/>
              </a:lnSpc>
              <a:buNone/>
            </a:pPr>
            <a:r>
              <a:rPr lang="en-US" altLang="ko-KR" kern="0" dirty="0">
                <a:solidFill>
                  <a:srgbClr val="000000"/>
                </a:solidFill>
                <a:ea typeface="맑은 고딕"/>
                <a:cs typeface="Times New Roman"/>
              </a:rPr>
              <a:t>	</a:t>
            </a:r>
            <a:r>
              <a:rPr lang="en-US" altLang="ko-KR" kern="0" dirty="0" err="1" smtClean="0">
                <a:solidFill>
                  <a:srgbClr val="000000"/>
                </a:solidFill>
                <a:ea typeface="맑은 고딕"/>
                <a:cs typeface="Times New Roman"/>
              </a:rPr>
              <a:t>tv.setText</a:t>
            </a:r>
            <a:r>
              <a:rPr lang="en-US" altLang="ko-KR" kern="0" dirty="0">
                <a:solidFill>
                  <a:srgbClr val="000000"/>
                </a:solidFill>
                <a:ea typeface="맑은 고딕"/>
                <a:cs typeface="Times New Roman"/>
              </a:rPr>
              <a:t>(</a:t>
            </a:r>
            <a:r>
              <a:rPr lang="en-US" altLang="ko-KR" kern="0" dirty="0">
                <a:solidFill>
                  <a:srgbClr val="2A00FF"/>
                </a:solidFill>
                <a:ea typeface="맑은 고딕"/>
                <a:cs typeface="Times New Roman"/>
              </a:rPr>
              <a:t>"Hello, world!"</a:t>
            </a:r>
            <a:r>
              <a:rPr lang="en-US" altLang="ko-KR" kern="0" dirty="0">
                <a:solidFill>
                  <a:srgbClr val="000000"/>
                </a:solidFill>
                <a:ea typeface="맑은 고딕"/>
                <a:cs typeface="Times New Roman"/>
              </a:rPr>
              <a:t>);</a:t>
            </a:r>
            <a:endParaRPr lang="ko-KR" altLang="ko-KR" kern="100" dirty="0">
              <a:ea typeface="맑은 고딕"/>
              <a:cs typeface="Times New Roman"/>
            </a:endParaRPr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59632" y="2492896"/>
            <a:ext cx="540060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2583180" y="3672840"/>
            <a:ext cx="251460" cy="548640"/>
          </a:xfrm>
          <a:custGeom>
            <a:avLst/>
            <a:gdLst>
              <a:gd name="connsiteX0" fmla="*/ 251460 w 251460"/>
              <a:gd name="connsiteY0" fmla="*/ 0 h 548640"/>
              <a:gd name="connsiteX1" fmla="*/ 175260 w 251460"/>
              <a:gd name="connsiteY1" fmla="*/ 15240 h 548640"/>
              <a:gd name="connsiteX2" fmla="*/ 152400 w 251460"/>
              <a:gd name="connsiteY2" fmla="*/ 38100 h 548640"/>
              <a:gd name="connsiteX3" fmla="*/ 121920 w 251460"/>
              <a:gd name="connsiteY3" fmla="*/ 53340 h 548640"/>
              <a:gd name="connsiteX4" fmla="*/ 60960 w 251460"/>
              <a:gd name="connsiteY4" fmla="*/ 91440 h 548640"/>
              <a:gd name="connsiteX5" fmla="*/ 30480 w 251460"/>
              <a:gd name="connsiteY5" fmla="*/ 137160 h 548640"/>
              <a:gd name="connsiteX6" fmla="*/ 22860 w 251460"/>
              <a:gd name="connsiteY6" fmla="*/ 160020 h 548640"/>
              <a:gd name="connsiteX7" fmla="*/ 0 w 251460"/>
              <a:gd name="connsiteY7" fmla="*/ 205740 h 548640"/>
              <a:gd name="connsiteX8" fmla="*/ 7620 w 251460"/>
              <a:gd name="connsiteY8" fmla="*/ 419100 h 548640"/>
              <a:gd name="connsiteX9" fmla="*/ 22860 w 251460"/>
              <a:gd name="connsiteY9" fmla="*/ 457200 h 548640"/>
              <a:gd name="connsiteX10" fmla="*/ 38100 w 251460"/>
              <a:gd name="connsiteY10" fmla="*/ 510540 h 548640"/>
              <a:gd name="connsiteX11" fmla="*/ 53340 w 251460"/>
              <a:gd name="connsiteY11" fmla="*/ 533400 h 548640"/>
              <a:gd name="connsiteX12" fmla="*/ 60960 w 251460"/>
              <a:gd name="connsiteY1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" h="548640">
                <a:moveTo>
                  <a:pt x="251460" y="0"/>
                </a:moveTo>
                <a:cubicBezTo>
                  <a:pt x="248679" y="464"/>
                  <a:pt x="184621" y="9891"/>
                  <a:pt x="175260" y="15240"/>
                </a:cubicBezTo>
                <a:cubicBezTo>
                  <a:pt x="165904" y="20587"/>
                  <a:pt x="161169" y="31836"/>
                  <a:pt x="152400" y="38100"/>
                </a:cubicBezTo>
                <a:cubicBezTo>
                  <a:pt x="143157" y="44702"/>
                  <a:pt x="131850" y="47823"/>
                  <a:pt x="121920" y="53340"/>
                </a:cubicBezTo>
                <a:cubicBezTo>
                  <a:pt x="94348" y="68658"/>
                  <a:pt x="84777" y="75562"/>
                  <a:pt x="60960" y="91440"/>
                </a:cubicBezTo>
                <a:cubicBezTo>
                  <a:pt x="50800" y="106680"/>
                  <a:pt x="36272" y="119784"/>
                  <a:pt x="30480" y="137160"/>
                </a:cubicBezTo>
                <a:cubicBezTo>
                  <a:pt x="27940" y="144780"/>
                  <a:pt x="26452" y="152836"/>
                  <a:pt x="22860" y="160020"/>
                </a:cubicBezTo>
                <a:cubicBezTo>
                  <a:pt x="-6683" y="219106"/>
                  <a:pt x="19153" y="148281"/>
                  <a:pt x="0" y="205740"/>
                </a:cubicBezTo>
                <a:cubicBezTo>
                  <a:pt x="2540" y="276860"/>
                  <a:pt x="1177" y="348227"/>
                  <a:pt x="7620" y="419100"/>
                </a:cubicBezTo>
                <a:cubicBezTo>
                  <a:pt x="8858" y="432722"/>
                  <a:pt x="18535" y="444224"/>
                  <a:pt x="22860" y="457200"/>
                </a:cubicBezTo>
                <a:cubicBezTo>
                  <a:pt x="27743" y="471849"/>
                  <a:pt x="30762" y="495863"/>
                  <a:pt x="38100" y="510540"/>
                </a:cubicBezTo>
                <a:cubicBezTo>
                  <a:pt x="42196" y="518731"/>
                  <a:pt x="48628" y="525547"/>
                  <a:pt x="53340" y="533400"/>
                </a:cubicBezTo>
                <a:cubicBezTo>
                  <a:pt x="56262" y="538270"/>
                  <a:pt x="58420" y="543560"/>
                  <a:pt x="60960" y="54864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6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1" dirty="0"/>
              <a:t>XML</a:t>
            </a:r>
            <a:r>
              <a:rPr lang="ko-KR" altLang="en-US" b="1" i="1" dirty="0"/>
              <a:t>을 이용한 사용자 인터페이스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UI </a:t>
            </a:r>
            <a:r>
              <a:rPr lang="ko-KR" altLang="en-US" dirty="0"/>
              <a:t>컴포넌트 들은 </a:t>
            </a:r>
            <a:r>
              <a:rPr lang="en-US" altLang="ko-KR" dirty="0"/>
              <a:t>XML</a:t>
            </a:r>
            <a:r>
              <a:rPr lang="ko-KR" altLang="en-US" dirty="0"/>
              <a:t>의 하나의 </a:t>
            </a:r>
            <a:r>
              <a:rPr lang="ko-KR" altLang="en-US" dirty="0" smtClean="0"/>
              <a:t>요소로 표현된다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err="1" smtClean="0"/>
              <a:t>TextView</a:t>
            </a:r>
            <a:r>
              <a:rPr lang="en-US" altLang="ko-KR" dirty="0" smtClean="0"/>
              <a:t> </a:t>
            </a:r>
            <a:r>
              <a:rPr lang="ko-KR" altLang="en-US" dirty="0"/>
              <a:t>컴포넌트는 </a:t>
            </a:r>
            <a:r>
              <a:rPr lang="en-US" altLang="ko-KR" dirty="0"/>
              <a:t>&lt;</a:t>
            </a:r>
            <a:r>
              <a:rPr lang="en-US" altLang="ko-KR" dirty="0" err="1"/>
              <a:t>TextView</a:t>
            </a:r>
            <a:r>
              <a:rPr lang="en-US" altLang="ko-KR" dirty="0"/>
              <a:t> ... /&gt; </a:t>
            </a:r>
            <a:r>
              <a:rPr lang="ko-KR" altLang="en-US" dirty="0" smtClean="0"/>
              <a:t>요소로 </a:t>
            </a:r>
            <a:r>
              <a:rPr lang="ko-KR" altLang="en-US" dirty="0"/>
              <a:t>표현된다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52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 </a:t>
            </a:r>
            <a:r>
              <a:rPr lang="ko-KR" altLang="en-US" dirty="0" smtClean="0"/>
              <a:t>파일의 분석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20888"/>
          </a:xfr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latinLnBrk="0">
              <a:lnSpc>
                <a:spcPct val="115000"/>
              </a:lnSpc>
              <a:buNone/>
            </a:pPr>
            <a:r>
              <a:rPr lang="en-US" altLang="ko-KR" sz="1600" kern="0" dirty="0">
                <a:solidFill>
                  <a:srgbClr val="008080"/>
                </a:solidFill>
                <a:latin typeface="Consolas"/>
                <a:ea typeface="맑은 고딕"/>
                <a:cs typeface="Times New Roman"/>
              </a:rPr>
              <a:t>&lt;?</a:t>
            </a:r>
            <a:r>
              <a:rPr lang="en-US" altLang="ko-KR" sz="1600" kern="0" dirty="0">
                <a:solidFill>
                  <a:srgbClr val="3F7F7F"/>
                </a:solidFill>
                <a:latin typeface="Consolas"/>
                <a:ea typeface="맑은 고딕"/>
                <a:cs typeface="Times New Roman"/>
              </a:rPr>
              <a:t>xml</a:t>
            </a:r>
            <a:r>
              <a:rPr lang="en-US" altLang="ko-KR" sz="1600" kern="0" dirty="0">
                <a:latin typeface="Consolas"/>
                <a:ea typeface="맑은 고딕"/>
                <a:cs typeface="Times New Roman"/>
              </a:rPr>
              <a:t> </a:t>
            </a:r>
            <a:r>
              <a:rPr lang="en-US" altLang="ko-KR" sz="1600" kern="0" dirty="0">
                <a:solidFill>
                  <a:srgbClr val="7F007F"/>
                </a:solidFill>
                <a:latin typeface="Consolas"/>
                <a:ea typeface="맑은 고딕"/>
                <a:cs typeface="Times New Roman"/>
              </a:rPr>
              <a:t>version</a:t>
            </a:r>
            <a:r>
              <a:rPr lang="en-US" altLang="ko-KR" sz="1600" kern="0" dirty="0">
                <a:solidFill>
                  <a:srgbClr val="000000"/>
                </a:solidFill>
                <a:latin typeface="Consolas"/>
                <a:ea typeface="맑은 고딕"/>
                <a:cs typeface="Times New Roman"/>
              </a:rPr>
              <a:t>=</a:t>
            </a:r>
            <a:r>
              <a:rPr lang="en-US" altLang="ko-KR" sz="1600" i="1" kern="0" dirty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"1.0"</a:t>
            </a:r>
            <a:r>
              <a:rPr lang="en-US" altLang="ko-KR" sz="1600" kern="0" dirty="0">
                <a:latin typeface="Consolas"/>
                <a:ea typeface="맑은 고딕"/>
                <a:cs typeface="Times New Roman"/>
              </a:rPr>
              <a:t> </a:t>
            </a:r>
            <a:r>
              <a:rPr lang="en-US" altLang="ko-KR" sz="1600" kern="0" dirty="0">
                <a:solidFill>
                  <a:srgbClr val="7F007F"/>
                </a:solidFill>
                <a:latin typeface="Consolas"/>
                <a:ea typeface="맑은 고딕"/>
                <a:cs typeface="Times New Roman"/>
              </a:rPr>
              <a:t>encoding</a:t>
            </a:r>
            <a:r>
              <a:rPr lang="en-US" altLang="ko-KR" sz="1600" kern="0" dirty="0">
                <a:solidFill>
                  <a:srgbClr val="000000"/>
                </a:solidFill>
                <a:latin typeface="Consolas"/>
                <a:ea typeface="맑은 고딕"/>
                <a:cs typeface="Times New Roman"/>
              </a:rPr>
              <a:t>=</a:t>
            </a:r>
            <a:r>
              <a:rPr lang="en-US" altLang="ko-KR" sz="1600" i="1" kern="0" dirty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"utf-8"</a:t>
            </a:r>
            <a:r>
              <a:rPr lang="en-US" altLang="ko-KR" sz="1600" kern="0" dirty="0">
                <a:solidFill>
                  <a:srgbClr val="008080"/>
                </a:solidFill>
                <a:latin typeface="Consolas"/>
                <a:ea typeface="맑은 고딕"/>
                <a:cs typeface="Times New Roman"/>
              </a:rPr>
              <a:t>?&gt;</a:t>
            </a:r>
            <a:endParaRPr lang="ko-KR" altLang="ko-KR" sz="1600" kern="100" dirty="0">
              <a:latin typeface="맑은 고딕"/>
              <a:ea typeface="맑은 고딕"/>
              <a:cs typeface="Times New Roman"/>
            </a:endParaRPr>
          </a:p>
          <a:p>
            <a:pPr marL="0" indent="0" latinLnBrk="0">
              <a:lnSpc>
                <a:spcPct val="115000"/>
              </a:lnSpc>
              <a:buNone/>
            </a:pPr>
            <a:r>
              <a:rPr lang="en-US" altLang="ko-KR" sz="1600" kern="0" dirty="0">
                <a:solidFill>
                  <a:srgbClr val="008080"/>
                </a:solidFill>
                <a:latin typeface="Consolas"/>
                <a:ea typeface="맑은 고딕"/>
                <a:cs typeface="Times New Roman"/>
              </a:rPr>
              <a:t>&lt;</a:t>
            </a:r>
            <a:r>
              <a:rPr lang="en-US" altLang="ko-KR" sz="1600" kern="0" dirty="0" err="1">
                <a:solidFill>
                  <a:srgbClr val="3F7F7F"/>
                </a:solidFill>
                <a:latin typeface="Consolas"/>
                <a:ea typeface="맑은 고딕"/>
                <a:cs typeface="Times New Roman"/>
              </a:rPr>
              <a:t>TextView</a:t>
            </a:r>
            <a:r>
              <a:rPr lang="en-US" altLang="ko-KR" sz="1600" kern="0" dirty="0">
                <a:latin typeface="Consolas"/>
                <a:ea typeface="맑은 고딕"/>
                <a:cs typeface="Times New Roman"/>
              </a:rPr>
              <a:t> </a:t>
            </a:r>
            <a:r>
              <a:rPr lang="en-US" altLang="ko-KR" sz="1600" kern="0" dirty="0" err="1">
                <a:solidFill>
                  <a:srgbClr val="7F007F"/>
                </a:solidFill>
                <a:latin typeface="Consolas"/>
                <a:ea typeface="맑은 고딕"/>
                <a:cs typeface="Times New Roman"/>
              </a:rPr>
              <a:t>xmlns:android</a:t>
            </a:r>
            <a:r>
              <a:rPr lang="en-US" altLang="ko-KR" sz="1600" kern="0" dirty="0">
                <a:solidFill>
                  <a:srgbClr val="000000"/>
                </a:solidFill>
                <a:latin typeface="Consolas"/>
                <a:ea typeface="맑은 고딕"/>
                <a:cs typeface="Times New Roman"/>
              </a:rPr>
              <a:t>=</a:t>
            </a:r>
            <a:r>
              <a:rPr lang="en-US" altLang="ko-KR" sz="1600" i="1" kern="0" dirty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"http://schemas.android.com/</a:t>
            </a:r>
            <a:r>
              <a:rPr lang="en-US" altLang="ko-KR" sz="1600" i="1" kern="0" dirty="0" err="1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apk</a:t>
            </a:r>
            <a:r>
              <a:rPr lang="en-US" altLang="ko-KR" sz="1600" i="1" kern="0" dirty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/res/android"</a:t>
            </a:r>
            <a:endParaRPr lang="ko-KR" altLang="ko-KR" sz="1600" kern="100" dirty="0">
              <a:latin typeface="맑은 고딕"/>
              <a:ea typeface="맑은 고딕"/>
              <a:cs typeface="Times New Roman"/>
            </a:endParaRPr>
          </a:p>
          <a:p>
            <a:pPr marL="0" indent="0" latinLnBrk="0">
              <a:lnSpc>
                <a:spcPct val="115000"/>
              </a:lnSpc>
              <a:buNone/>
            </a:pPr>
            <a:r>
              <a:rPr lang="en-US" altLang="ko-KR" sz="1600" kern="0" dirty="0">
                <a:latin typeface="Consolas"/>
                <a:ea typeface="맑은 고딕"/>
                <a:cs typeface="Times New Roman"/>
              </a:rPr>
              <a:t>    </a:t>
            </a:r>
            <a:r>
              <a:rPr lang="en-US" altLang="ko-KR" sz="1600" kern="0" dirty="0" err="1">
                <a:solidFill>
                  <a:srgbClr val="7F007F"/>
                </a:solidFill>
                <a:latin typeface="Consolas"/>
                <a:ea typeface="맑은 고딕"/>
                <a:cs typeface="Times New Roman"/>
              </a:rPr>
              <a:t>android:id</a:t>
            </a:r>
            <a:r>
              <a:rPr lang="en-US" altLang="ko-KR" sz="1600" kern="0" dirty="0">
                <a:solidFill>
                  <a:srgbClr val="000000"/>
                </a:solidFill>
                <a:latin typeface="Consolas"/>
                <a:ea typeface="맑은 고딕"/>
                <a:cs typeface="Times New Roman"/>
              </a:rPr>
              <a:t>=</a:t>
            </a:r>
            <a:r>
              <a:rPr lang="en-US" altLang="ko-KR" sz="1600" i="1" kern="0" dirty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"@+id/</a:t>
            </a:r>
            <a:r>
              <a:rPr lang="en-US" altLang="ko-KR" sz="1600" i="1" kern="0" dirty="0" err="1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textview</a:t>
            </a:r>
            <a:r>
              <a:rPr lang="en-US" altLang="ko-KR" sz="1600" i="1" kern="0" dirty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"</a:t>
            </a:r>
            <a:endParaRPr lang="ko-KR" altLang="ko-KR" sz="1600" kern="100" dirty="0">
              <a:latin typeface="맑은 고딕"/>
              <a:ea typeface="맑은 고딕"/>
              <a:cs typeface="Times New Roman"/>
            </a:endParaRPr>
          </a:p>
          <a:p>
            <a:pPr marL="0" indent="0" latinLnBrk="0">
              <a:lnSpc>
                <a:spcPct val="115000"/>
              </a:lnSpc>
              <a:buNone/>
            </a:pPr>
            <a:r>
              <a:rPr lang="en-US" altLang="ko-KR" sz="1600" kern="0" dirty="0">
                <a:latin typeface="Consolas"/>
                <a:ea typeface="맑은 고딕"/>
                <a:cs typeface="Times New Roman"/>
              </a:rPr>
              <a:t>    </a:t>
            </a:r>
            <a:r>
              <a:rPr lang="en-US" altLang="ko-KR" sz="1600" kern="0" dirty="0" err="1">
                <a:solidFill>
                  <a:srgbClr val="7F007F"/>
                </a:solidFill>
                <a:latin typeface="Consolas"/>
                <a:ea typeface="맑은 고딕"/>
                <a:cs typeface="Times New Roman"/>
              </a:rPr>
              <a:t>android:layout_width</a:t>
            </a:r>
            <a:r>
              <a:rPr lang="en-US" altLang="ko-KR" sz="1600" kern="0" dirty="0" smtClean="0">
                <a:solidFill>
                  <a:srgbClr val="000000"/>
                </a:solidFill>
                <a:latin typeface="Consolas"/>
                <a:ea typeface="맑은 고딕"/>
                <a:cs typeface="Times New Roman"/>
              </a:rPr>
              <a:t>=</a:t>
            </a:r>
            <a:r>
              <a:rPr lang="en-US" altLang="ko-KR" sz="1600" i="1" kern="0" dirty="0" smtClean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＂</a:t>
            </a:r>
            <a:r>
              <a:rPr lang="en-US" altLang="ko-KR" sz="1600" i="1" kern="0" dirty="0" err="1" smtClean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match_parent</a:t>
            </a:r>
            <a:r>
              <a:rPr lang="en-US" altLang="ko-KR" sz="1600" i="1" kern="0" dirty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"</a:t>
            </a:r>
            <a:endParaRPr lang="ko-KR" altLang="ko-KR" sz="1600" kern="100" dirty="0">
              <a:latin typeface="맑은 고딕"/>
              <a:ea typeface="맑은 고딕"/>
              <a:cs typeface="Times New Roman"/>
            </a:endParaRPr>
          </a:p>
          <a:p>
            <a:pPr marL="0" indent="0" latinLnBrk="0">
              <a:lnSpc>
                <a:spcPct val="115000"/>
              </a:lnSpc>
              <a:buNone/>
            </a:pPr>
            <a:r>
              <a:rPr lang="en-US" altLang="ko-KR" sz="1600" kern="0" dirty="0">
                <a:latin typeface="Consolas"/>
                <a:ea typeface="맑은 고딕"/>
                <a:cs typeface="Times New Roman"/>
              </a:rPr>
              <a:t>    </a:t>
            </a:r>
            <a:r>
              <a:rPr lang="en-US" altLang="ko-KR" sz="1600" kern="0" dirty="0" err="1">
                <a:solidFill>
                  <a:srgbClr val="7F007F"/>
                </a:solidFill>
                <a:latin typeface="Consolas"/>
                <a:ea typeface="맑은 고딕"/>
                <a:cs typeface="Times New Roman"/>
              </a:rPr>
              <a:t>android:layout_height</a:t>
            </a:r>
            <a:r>
              <a:rPr lang="en-US" altLang="ko-KR" sz="1600" kern="0" dirty="0">
                <a:solidFill>
                  <a:srgbClr val="000000"/>
                </a:solidFill>
                <a:latin typeface="Consolas"/>
                <a:ea typeface="맑은 고딕"/>
                <a:cs typeface="Times New Roman"/>
              </a:rPr>
              <a:t>=</a:t>
            </a:r>
            <a:r>
              <a:rPr lang="en-US" altLang="ko-KR" sz="1600" i="1" kern="0" dirty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"</a:t>
            </a:r>
            <a:r>
              <a:rPr lang="en-US" altLang="ko-KR" sz="1600" i="1" kern="0" dirty="0" err="1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wrap_content</a:t>
            </a:r>
            <a:r>
              <a:rPr lang="en-US" altLang="ko-KR" sz="1600" i="1" kern="0" dirty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"</a:t>
            </a:r>
            <a:endParaRPr lang="ko-KR" altLang="ko-KR" sz="1600" kern="100" dirty="0">
              <a:latin typeface="맑은 고딕"/>
              <a:ea typeface="맑은 고딕"/>
              <a:cs typeface="Times New Roman"/>
            </a:endParaRPr>
          </a:p>
          <a:p>
            <a:pPr marL="0" indent="0" latinLnBrk="0">
              <a:lnSpc>
                <a:spcPct val="115000"/>
              </a:lnSpc>
              <a:buNone/>
            </a:pPr>
            <a:r>
              <a:rPr lang="en-US" altLang="ko-KR" sz="1600" i="1" kern="0" dirty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    </a:t>
            </a:r>
            <a:r>
              <a:rPr lang="en-US" altLang="ko-KR" sz="1600" u="sng" kern="0" dirty="0" err="1">
                <a:solidFill>
                  <a:srgbClr val="7F007F"/>
                </a:solidFill>
                <a:latin typeface="Consolas"/>
                <a:ea typeface="맑은 고딕"/>
                <a:cs typeface="Times New Roman"/>
              </a:rPr>
              <a:t>android:text</a:t>
            </a:r>
            <a:r>
              <a:rPr lang="en-US" altLang="ko-KR" sz="1600" u="sng" kern="0" dirty="0">
                <a:solidFill>
                  <a:srgbClr val="000000"/>
                </a:solidFill>
                <a:latin typeface="Consolas"/>
                <a:ea typeface="맑은 고딕"/>
                <a:cs typeface="Times New Roman"/>
              </a:rPr>
              <a:t>=</a:t>
            </a:r>
            <a:r>
              <a:rPr lang="en-US" altLang="ko-KR" sz="1600" i="1" u="sng" kern="0" dirty="0">
                <a:solidFill>
                  <a:srgbClr val="2A00FF"/>
                </a:solidFill>
                <a:latin typeface="Consolas"/>
                <a:ea typeface="맑은 고딕"/>
                <a:cs typeface="Times New Roman"/>
              </a:rPr>
              <a:t>"Hello, world!"</a:t>
            </a:r>
            <a:r>
              <a:rPr lang="en-US" altLang="ko-KR" sz="1600" kern="0" dirty="0">
                <a:latin typeface="Consolas"/>
                <a:ea typeface="맑은 고딕"/>
                <a:cs typeface="Times New Roman"/>
              </a:rPr>
              <a:t> </a:t>
            </a:r>
            <a:r>
              <a:rPr lang="en-US" altLang="ko-KR" sz="1600" kern="0" dirty="0">
                <a:solidFill>
                  <a:srgbClr val="008080"/>
                </a:solidFill>
                <a:latin typeface="Consolas"/>
                <a:ea typeface="맑은 고딕"/>
                <a:cs typeface="Times New Roman"/>
              </a:rPr>
              <a:t>/&gt;</a:t>
            </a:r>
            <a:endParaRPr lang="ko-KR" altLang="ko-KR" sz="1600" kern="100" dirty="0">
              <a:latin typeface="맑은 고딕"/>
              <a:ea typeface="맑은 고딕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ko-KR" altLang="ko-KR" sz="1600" kern="100" dirty="0">
              <a:latin typeface="맑은 고딕"/>
              <a:ea typeface="맑은 고딕"/>
              <a:cs typeface="Times New Roman"/>
            </a:endParaRP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92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TextView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의 속성 설명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62" y="1700808"/>
            <a:ext cx="8321772" cy="45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1" dirty="0"/>
              <a:t>일반적인 애플리케이션 작성 </a:t>
            </a:r>
            <a:r>
              <a:rPr lang="ko-KR" altLang="en-US" b="1" i="1" dirty="0" smtClean="0"/>
              <a:t>절차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ko-KR" altLang="en-US" b="1" dirty="0" smtClean="0"/>
              <a:t>사용자 </a:t>
            </a:r>
            <a:r>
              <a:rPr lang="ko-KR" altLang="en-US" b="1" dirty="0"/>
              <a:t>인터페이스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(XML)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b="1" dirty="0"/>
              <a:t>자바 코드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(JAVA)</a:t>
            </a:r>
            <a:endParaRPr lang="ko-KR" altLang="en-US" dirty="0"/>
          </a:p>
          <a:p>
            <a:pPr marL="514350" indent="-514350">
              <a:buFont typeface="+mj-ea"/>
              <a:buAutoNum type="circleNumDbPlain"/>
            </a:pPr>
            <a:r>
              <a:rPr lang="ko-KR" altLang="en-US" b="1" dirty="0" err="1"/>
              <a:t>매니페스트</a:t>
            </a:r>
            <a:r>
              <a:rPr lang="ko-KR" altLang="en-US" b="1" dirty="0"/>
              <a:t> 파일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(XML)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26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시작 </a:t>
            </a:r>
            <a:r>
              <a:rPr lang="ko-KR" altLang="en-US" dirty="0"/>
              <a:t>태그로 시작되어 종료 태그로 끝나는 논리적인 구성 요소를 </a:t>
            </a:r>
            <a:r>
              <a:rPr lang="ko-KR" altLang="en-US" b="1" dirty="0" smtClean="0"/>
              <a:t>요소</a:t>
            </a:r>
            <a:r>
              <a:rPr lang="en-US" altLang="ko-KR" b="1" dirty="0" smtClean="0"/>
              <a:t>(</a:t>
            </a:r>
            <a:r>
              <a:rPr lang="en-US" altLang="ko-KR" b="1" dirty="0"/>
              <a:t>element</a:t>
            </a:r>
            <a:r>
              <a:rPr lang="en-US" altLang="ko-KR" b="1" dirty="0" smtClean="0"/>
              <a:t>)</a:t>
            </a:r>
          </a:p>
          <a:p>
            <a:r>
              <a:rPr lang="en-US" altLang="ko-KR" dirty="0" smtClean="0"/>
              <a:t>&lt;</a:t>
            </a:r>
            <a:r>
              <a:rPr lang="en-US" altLang="ko-KR" dirty="0"/>
              <a:t>Greeting&gt;Hello, world.&lt;/</a:t>
            </a:r>
            <a:r>
              <a:rPr lang="en-US" altLang="ko-KR" dirty="0" smtClean="0"/>
              <a:t>Greeting&gt;</a:t>
            </a:r>
            <a:r>
              <a:rPr lang="ko-KR" altLang="en-US" dirty="0" smtClean="0"/>
              <a:t>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요소</a:t>
            </a:r>
            <a:endParaRPr lang="en-US" altLang="ko-KR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속성</a:t>
            </a:r>
            <a:r>
              <a:rPr lang="en-US" altLang="ko-KR" b="1" dirty="0" smtClean="0"/>
              <a:t>(attribute</a:t>
            </a:r>
            <a:r>
              <a:rPr lang="en-US" altLang="ko-KR" b="1" dirty="0"/>
              <a:t>)</a:t>
            </a:r>
            <a:r>
              <a:rPr lang="ko-KR" altLang="en-US" dirty="0"/>
              <a:t>는 </a:t>
            </a:r>
            <a:r>
              <a:rPr lang="ko-KR" altLang="en-US" dirty="0" smtClean="0"/>
              <a:t>요소의 </a:t>
            </a:r>
            <a:r>
              <a:rPr lang="ko-KR" altLang="en-US" dirty="0"/>
              <a:t>속성으로서 “이름</a:t>
            </a:r>
            <a:r>
              <a:rPr lang="en-US" altLang="ko-KR" dirty="0"/>
              <a:t>/</a:t>
            </a:r>
            <a:r>
              <a:rPr lang="ko-KR" altLang="en-US" dirty="0"/>
              <a:t>값”의 쌍으로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r>
              <a:rPr lang="en-US" altLang="ko-KR" dirty="0" smtClean="0"/>
              <a:t>&lt;</a:t>
            </a:r>
            <a:r>
              <a:rPr lang="en-US" altLang="ko-KR" dirty="0" err="1"/>
              <a:t>img</a:t>
            </a:r>
            <a:r>
              <a:rPr lang="en-US" altLang="ko-KR" dirty="0"/>
              <a:t> </a:t>
            </a:r>
            <a:r>
              <a:rPr lang="en-US" altLang="ko-KR" dirty="0" err="1"/>
              <a:t>src</a:t>
            </a:r>
            <a:r>
              <a:rPr lang="en-US" altLang="ko-KR" dirty="0"/>
              <a:t>="madonna.jpg" alt='by Raphael'/&gt;</a:t>
            </a:r>
            <a:r>
              <a:rPr lang="ko-KR" altLang="en-US" dirty="0"/>
              <a:t>에서는 </a:t>
            </a:r>
            <a:r>
              <a:rPr lang="en-US" altLang="ko-KR" dirty="0" err="1"/>
              <a:t>img</a:t>
            </a:r>
            <a:r>
              <a:rPr lang="en-US" altLang="ko-KR" dirty="0"/>
              <a:t> </a:t>
            </a:r>
            <a:r>
              <a:rPr lang="ko-KR" altLang="en-US" dirty="0" smtClean="0"/>
              <a:t>요소는 </a:t>
            </a:r>
            <a:r>
              <a:rPr lang="en-US" altLang="ko-KR" dirty="0" err="1"/>
              <a:t>src</a:t>
            </a:r>
            <a:r>
              <a:rPr lang="ko-KR" altLang="en-US" dirty="0"/>
              <a:t>와 </a:t>
            </a:r>
            <a:r>
              <a:rPr lang="en-US" altLang="ko-KR" dirty="0"/>
              <a:t>alt</a:t>
            </a:r>
            <a:r>
              <a:rPr lang="ko-KR" altLang="en-US" dirty="0"/>
              <a:t>라는 </a:t>
            </a:r>
            <a:r>
              <a:rPr lang="en-US" altLang="ko-KR" dirty="0"/>
              <a:t>2</a:t>
            </a:r>
            <a:r>
              <a:rPr lang="ko-KR" altLang="en-US" dirty="0"/>
              <a:t>개의 </a:t>
            </a:r>
            <a:r>
              <a:rPr lang="ko-KR" altLang="en-US" dirty="0" smtClean="0"/>
              <a:t>속성을 </a:t>
            </a:r>
            <a:r>
              <a:rPr lang="ko-KR" altLang="en-US" dirty="0"/>
              <a:t>가진다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76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 </a:t>
            </a:r>
            <a:r>
              <a:rPr lang="ko-KR" altLang="en-US" dirty="0" smtClean="0"/>
              <a:t>파일의 위치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80" y="1628800"/>
            <a:ext cx="7858936" cy="46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</a:t>
            </a:r>
            <a:r>
              <a:rPr lang="ko-KR" altLang="en-US" dirty="0" smtClean="0"/>
              <a:t>파일과 코드와의 연결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6944270" cy="38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587" y="908720"/>
            <a:ext cx="3009521" cy="54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7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코드에서 리소스를 참조하는 방법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5" y="1844824"/>
            <a:ext cx="8384506" cy="31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리소스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873752"/>
          </a:xfrm>
        </p:spPr>
        <p:txBody>
          <a:bodyPr/>
          <a:lstStyle/>
          <a:p>
            <a:r>
              <a:rPr lang="ko-KR" altLang="en-US" dirty="0" err="1"/>
              <a:t>안드로이드에서</a:t>
            </a:r>
            <a:r>
              <a:rPr lang="ko-KR" altLang="en-US" dirty="0"/>
              <a:t> 레이아웃</a:t>
            </a:r>
            <a:r>
              <a:rPr lang="en-US" altLang="ko-KR" dirty="0"/>
              <a:t>, </a:t>
            </a:r>
            <a:r>
              <a:rPr lang="ko-KR" altLang="en-US" dirty="0"/>
              <a:t>이미지</a:t>
            </a:r>
            <a:r>
              <a:rPr lang="en-US" altLang="ko-KR" dirty="0"/>
              <a:t>, </a:t>
            </a:r>
            <a:r>
              <a:rPr lang="ko-KR" altLang="en-US" dirty="0"/>
              <a:t>문자열 들을 리소스로 취급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908720"/>
            <a:ext cx="2562225" cy="5153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9189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코드와 리소스를 분리하는 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안드로이드가</a:t>
            </a:r>
            <a:r>
              <a:rPr lang="ko-KR" altLang="en-US" dirty="0"/>
              <a:t> 탑재된 장치들이 다양해지면서 언어나 화면 크기에 따라서</a:t>
            </a:r>
            <a:r>
              <a:rPr lang="en-US" altLang="ko-KR" dirty="0"/>
              <a:t>, </a:t>
            </a:r>
            <a:r>
              <a:rPr lang="ko-KR" altLang="en-US" dirty="0"/>
              <a:t>리소스를 다르게 하는 것이 필요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229076296" descr="EMB0000162831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575800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 리소스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문자열도 </a:t>
            </a:r>
            <a:r>
              <a:rPr lang="en-US" altLang="ko-KR" dirty="0" smtClean="0"/>
              <a:t>XML</a:t>
            </a:r>
            <a:r>
              <a:rPr lang="ko-KR" altLang="en-US" dirty="0" smtClean="0"/>
              <a:t>로 기술하는 것이 바람직하다</a:t>
            </a:r>
            <a:r>
              <a:rPr lang="en-US" altLang="ko-KR" dirty="0" smtClean="0"/>
              <a:t>. </a:t>
            </a:r>
          </a:p>
          <a:p>
            <a:pPr fontAlgn="base"/>
            <a:r>
              <a:rPr lang="ko-KR" altLang="en-US" dirty="0" smtClean="0"/>
              <a:t>영어 버전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한국어 버전</a:t>
            </a:r>
            <a:r>
              <a:rPr lang="en-US" altLang="ko-KR" dirty="0" smtClean="0"/>
              <a:t>, …</a:t>
            </a:r>
          </a:p>
          <a:p>
            <a:pPr fontAlgn="base"/>
            <a:endParaRPr lang="en-US" altLang="ko-KR" b="1" dirty="0" smtClean="0"/>
          </a:p>
          <a:p>
            <a:pPr fontAlgn="base"/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462915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0" y="4293096"/>
            <a:ext cx="4038600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자유형 4"/>
          <p:cNvSpPr/>
          <p:nvPr/>
        </p:nvSpPr>
        <p:spPr>
          <a:xfrm>
            <a:off x="982980" y="3741420"/>
            <a:ext cx="1996440" cy="929640"/>
          </a:xfrm>
          <a:custGeom>
            <a:avLst/>
            <a:gdLst>
              <a:gd name="connsiteX0" fmla="*/ 1996440 w 1996440"/>
              <a:gd name="connsiteY0" fmla="*/ 0 h 929640"/>
              <a:gd name="connsiteX1" fmla="*/ 1897380 w 1996440"/>
              <a:gd name="connsiteY1" fmla="*/ 15240 h 929640"/>
              <a:gd name="connsiteX2" fmla="*/ 1851660 w 1996440"/>
              <a:gd name="connsiteY2" fmla="*/ 30480 h 929640"/>
              <a:gd name="connsiteX3" fmla="*/ 1813560 w 1996440"/>
              <a:gd name="connsiteY3" fmla="*/ 38100 h 929640"/>
              <a:gd name="connsiteX4" fmla="*/ 1714500 w 1996440"/>
              <a:gd name="connsiteY4" fmla="*/ 53340 h 929640"/>
              <a:gd name="connsiteX5" fmla="*/ 1676400 w 1996440"/>
              <a:gd name="connsiteY5" fmla="*/ 60960 h 929640"/>
              <a:gd name="connsiteX6" fmla="*/ 1219200 w 1996440"/>
              <a:gd name="connsiteY6" fmla="*/ 83820 h 929640"/>
              <a:gd name="connsiteX7" fmla="*/ 1143000 w 1996440"/>
              <a:gd name="connsiteY7" fmla="*/ 91440 h 929640"/>
              <a:gd name="connsiteX8" fmla="*/ 1082040 w 1996440"/>
              <a:gd name="connsiteY8" fmla="*/ 99060 h 929640"/>
              <a:gd name="connsiteX9" fmla="*/ 990600 w 1996440"/>
              <a:gd name="connsiteY9" fmla="*/ 106680 h 929640"/>
              <a:gd name="connsiteX10" fmla="*/ 944880 w 1996440"/>
              <a:gd name="connsiteY10" fmla="*/ 114300 h 929640"/>
              <a:gd name="connsiteX11" fmla="*/ 830580 w 1996440"/>
              <a:gd name="connsiteY11" fmla="*/ 121920 h 929640"/>
              <a:gd name="connsiteX12" fmla="*/ 731520 w 1996440"/>
              <a:gd name="connsiteY12" fmla="*/ 137160 h 929640"/>
              <a:gd name="connsiteX13" fmla="*/ 685800 w 1996440"/>
              <a:gd name="connsiteY13" fmla="*/ 144780 h 929640"/>
              <a:gd name="connsiteX14" fmla="*/ 586740 w 1996440"/>
              <a:gd name="connsiteY14" fmla="*/ 167640 h 929640"/>
              <a:gd name="connsiteX15" fmla="*/ 510540 w 1996440"/>
              <a:gd name="connsiteY15" fmla="*/ 198120 h 929640"/>
              <a:gd name="connsiteX16" fmla="*/ 426720 w 1996440"/>
              <a:gd name="connsiteY16" fmla="*/ 228600 h 929640"/>
              <a:gd name="connsiteX17" fmla="*/ 396240 w 1996440"/>
              <a:gd name="connsiteY17" fmla="*/ 251460 h 929640"/>
              <a:gd name="connsiteX18" fmla="*/ 320040 w 1996440"/>
              <a:gd name="connsiteY18" fmla="*/ 281940 h 929640"/>
              <a:gd name="connsiteX19" fmla="*/ 289560 w 1996440"/>
              <a:gd name="connsiteY19" fmla="*/ 312420 h 929640"/>
              <a:gd name="connsiteX20" fmla="*/ 190500 w 1996440"/>
              <a:gd name="connsiteY20" fmla="*/ 381000 h 929640"/>
              <a:gd name="connsiteX21" fmla="*/ 175260 w 1996440"/>
              <a:gd name="connsiteY21" fmla="*/ 403860 h 929640"/>
              <a:gd name="connsiteX22" fmla="*/ 106680 w 1996440"/>
              <a:gd name="connsiteY22" fmla="*/ 464820 h 929640"/>
              <a:gd name="connsiteX23" fmla="*/ 60960 w 1996440"/>
              <a:gd name="connsiteY23" fmla="*/ 525780 h 929640"/>
              <a:gd name="connsiteX24" fmla="*/ 53340 w 1996440"/>
              <a:gd name="connsiteY24" fmla="*/ 548640 h 929640"/>
              <a:gd name="connsiteX25" fmla="*/ 15240 w 1996440"/>
              <a:gd name="connsiteY25" fmla="*/ 594360 h 929640"/>
              <a:gd name="connsiteX26" fmla="*/ 0 w 1996440"/>
              <a:gd name="connsiteY26" fmla="*/ 640080 h 929640"/>
              <a:gd name="connsiteX27" fmla="*/ 38100 w 1996440"/>
              <a:gd name="connsiteY27" fmla="*/ 685800 h 929640"/>
              <a:gd name="connsiteX28" fmla="*/ 76200 w 1996440"/>
              <a:gd name="connsiteY28" fmla="*/ 701040 h 929640"/>
              <a:gd name="connsiteX29" fmla="*/ 99060 w 1996440"/>
              <a:gd name="connsiteY29" fmla="*/ 716280 h 929640"/>
              <a:gd name="connsiteX30" fmla="*/ 121920 w 1996440"/>
              <a:gd name="connsiteY30" fmla="*/ 723900 h 929640"/>
              <a:gd name="connsiteX31" fmla="*/ 160020 w 1996440"/>
              <a:gd name="connsiteY31" fmla="*/ 746760 h 929640"/>
              <a:gd name="connsiteX32" fmla="*/ 190500 w 1996440"/>
              <a:gd name="connsiteY32" fmla="*/ 754380 h 929640"/>
              <a:gd name="connsiteX33" fmla="*/ 236220 w 1996440"/>
              <a:gd name="connsiteY33" fmla="*/ 769620 h 929640"/>
              <a:gd name="connsiteX34" fmla="*/ 289560 w 1996440"/>
              <a:gd name="connsiteY34" fmla="*/ 784860 h 929640"/>
              <a:gd name="connsiteX35" fmla="*/ 373380 w 1996440"/>
              <a:gd name="connsiteY35" fmla="*/ 815340 h 929640"/>
              <a:gd name="connsiteX36" fmla="*/ 411480 w 1996440"/>
              <a:gd name="connsiteY36" fmla="*/ 822960 h 929640"/>
              <a:gd name="connsiteX37" fmla="*/ 434340 w 1996440"/>
              <a:gd name="connsiteY37" fmla="*/ 830580 h 929640"/>
              <a:gd name="connsiteX38" fmla="*/ 464820 w 1996440"/>
              <a:gd name="connsiteY38" fmla="*/ 838200 h 929640"/>
              <a:gd name="connsiteX39" fmla="*/ 487680 w 1996440"/>
              <a:gd name="connsiteY39" fmla="*/ 853440 h 929640"/>
              <a:gd name="connsiteX40" fmla="*/ 533400 w 1996440"/>
              <a:gd name="connsiteY40" fmla="*/ 868680 h 929640"/>
              <a:gd name="connsiteX41" fmla="*/ 556260 w 1996440"/>
              <a:gd name="connsiteY41" fmla="*/ 883920 h 929640"/>
              <a:gd name="connsiteX42" fmla="*/ 571500 w 1996440"/>
              <a:gd name="connsiteY42" fmla="*/ 906780 h 929640"/>
              <a:gd name="connsiteX43" fmla="*/ 594360 w 1996440"/>
              <a:gd name="connsiteY43" fmla="*/ 92964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96440" h="929640">
                <a:moveTo>
                  <a:pt x="1996440" y="0"/>
                </a:moveTo>
                <a:cubicBezTo>
                  <a:pt x="1967917" y="3565"/>
                  <a:pt x="1926918" y="7184"/>
                  <a:pt x="1897380" y="15240"/>
                </a:cubicBezTo>
                <a:cubicBezTo>
                  <a:pt x="1881882" y="19467"/>
                  <a:pt x="1867158" y="26253"/>
                  <a:pt x="1851660" y="30480"/>
                </a:cubicBezTo>
                <a:cubicBezTo>
                  <a:pt x="1839165" y="33888"/>
                  <a:pt x="1826303" y="35783"/>
                  <a:pt x="1813560" y="38100"/>
                </a:cubicBezTo>
                <a:cubicBezTo>
                  <a:pt x="1720780" y="54969"/>
                  <a:pt x="1817247" y="36216"/>
                  <a:pt x="1714500" y="53340"/>
                </a:cubicBezTo>
                <a:cubicBezTo>
                  <a:pt x="1701725" y="55469"/>
                  <a:pt x="1689316" y="60003"/>
                  <a:pt x="1676400" y="60960"/>
                </a:cubicBezTo>
                <a:cubicBezTo>
                  <a:pt x="1485813" y="75078"/>
                  <a:pt x="1437437" y="61996"/>
                  <a:pt x="1219200" y="83820"/>
                </a:cubicBezTo>
                <a:lnTo>
                  <a:pt x="1143000" y="91440"/>
                </a:lnTo>
                <a:cubicBezTo>
                  <a:pt x="1122647" y="93701"/>
                  <a:pt x="1102417" y="97022"/>
                  <a:pt x="1082040" y="99060"/>
                </a:cubicBezTo>
                <a:cubicBezTo>
                  <a:pt x="1051606" y="102103"/>
                  <a:pt x="1020999" y="103302"/>
                  <a:pt x="990600" y="106680"/>
                </a:cubicBezTo>
                <a:cubicBezTo>
                  <a:pt x="975244" y="108386"/>
                  <a:pt x="960261" y="112835"/>
                  <a:pt x="944880" y="114300"/>
                </a:cubicBezTo>
                <a:cubicBezTo>
                  <a:pt x="906867" y="117920"/>
                  <a:pt x="868680" y="119380"/>
                  <a:pt x="830580" y="121920"/>
                </a:cubicBezTo>
                <a:cubicBezTo>
                  <a:pt x="716536" y="140927"/>
                  <a:pt x="858985" y="117550"/>
                  <a:pt x="731520" y="137160"/>
                </a:cubicBezTo>
                <a:cubicBezTo>
                  <a:pt x="716249" y="139509"/>
                  <a:pt x="700789" y="141033"/>
                  <a:pt x="685800" y="144780"/>
                </a:cubicBezTo>
                <a:cubicBezTo>
                  <a:pt x="574229" y="172673"/>
                  <a:pt x="710557" y="149952"/>
                  <a:pt x="586740" y="167640"/>
                </a:cubicBezTo>
                <a:cubicBezTo>
                  <a:pt x="533014" y="194503"/>
                  <a:pt x="579591" y="173011"/>
                  <a:pt x="510540" y="198120"/>
                </a:cubicBezTo>
                <a:cubicBezTo>
                  <a:pt x="393906" y="240532"/>
                  <a:pt x="560132" y="184129"/>
                  <a:pt x="426720" y="228600"/>
                </a:cubicBezTo>
                <a:cubicBezTo>
                  <a:pt x="416560" y="236220"/>
                  <a:pt x="407599" y="245780"/>
                  <a:pt x="396240" y="251460"/>
                </a:cubicBezTo>
                <a:cubicBezTo>
                  <a:pt x="371771" y="263694"/>
                  <a:pt x="320040" y="281940"/>
                  <a:pt x="320040" y="281940"/>
                </a:cubicBezTo>
                <a:cubicBezTo>
                  <a:pt x="309880" y="292100"/>
                  <a:pt x="301055" y="303799"/>
                  <a:pt x="289560" y="312420"/>
                </a:cubicBezTo>
                <a:cubicBezTo>
                  <a:pt x="244394" y="346294"/>
                  <a:pt x="227230" y="344270"/>
                  <a:pt x="190500" y="381000"/>
                </a:cubicBezTo>
                <a:cubicBezTo>
                  <a:pt x="184024" y="387476"/>
                  <a:pt x="181736" y="397384"/>
                  <a:pt x="175260" y="403860"/>
                </a:cubicBezTo>
                <a:cubicBezTo>
                  <a:pt x="143867" y="435253"/>
                  <a:pt x="132823" y="429963"/>
                  <a:pt x="106680" y="464820"/>
                </a:cubicBezTo>
                <a:cubicBezTo>
                  <a:pt x="41683" y="551483"/>
                  <a:pt x="154283" y="432457"/>
                  <a:pt x="60960" y="525780"/>
                </a:cubicBezTo>
                <a:cubicBezTo>
                  <a:pt x="58420" y="533400"/>
                  <a:pt x="57795" y="541957"/>
                  <a:pt x="53340" y="548640"/>
                </a:cubicBezTo>
                <a:cubicBezTo>
                  <a:pt x="29414" y="584529"/>
                  <a:pt x="31860" y="556964"/>
                  <a:pt x="15240" y="594360"/>
                </a:cubicBezTo>
                <a:cubicBezTo>
                  <a:pt x="8716" y="609040"/>
                  <a:pt x="0" y="640080"/>
                  <a:pt x="0" y="640080"/>
                </a:cubicBezTo>
                <a:cubicBezTo>
                  <a:pt x="10533" y="655880"/>
                  <a:pt x="21337" y="675323"/>
                  <a:pt x="38100" y="685800"/>
                </a:cubicBezTo>
                <a:cubicBezTo>
                  <a:pt x="49699" y="693049"/>
                  <a:pt x="63966" y="694923"/>
                  <a:pt x="76200" y="701040"/>
                </a:cubicBezTo>
                <a:cubicBezTo>
                  <a:pt x="84391" y="705136"/>
                  <a:pt x="90869" y="712184"/>
                  <a:pt x="99060" y="716280"/>
                </a:cubicBezTo>
                <a:cubicBezTo>
                  <a:pt x="106244" y="719872"/>
                  <a:pt x="114736" y="720308"/>
                  <a:pt x="121920" y="723900"/>
                </a:cubicBezTo>
                <a:cubicBezTo>
                  <a:pt x="135167" y="730524"/>
                  <a:pt x="146486" y="740745"/>
                  <a:pt x="160020" y="746760"/>
                </a:cubicBezTo>
                <a:cubicBezTo>
                  <a:pt x="169590" y="751013"/>
                  <a:pt x="180469" y="751371"/>
                  <a:pt x="190500" y="754380"/>
                </a:cubicBezTo>
                <a:cubicBezTo>
                  <a:pt x="205887" y="758996"/>
                  <a:pt x="220866" y="764896"/>
                  <a:pt x="236220" y="769620"/>
                </a:cubicBezTo>
                <a:cubicBezTo>
                  <a:pt x="253894" y="775058"/>
                  <a:pt x="272017" y="779012"/>
                  <a:pt x="289560" y="784860"/>
                </a:cubicBezTo>
                <a:cubicBezTo>
                  <a:pt x="319105" y="794708"/>
                  <a:pt x="342248" y="809114"/>
                  <a:pt x="373380" y="815340"/>
                </a:cubicBezTo>
                <a:cubicBezTo>
                  <a:pt x="386080" y="817880"/>
                  <a:pt x="398915" y="819819"/>
                  <a:pt x="411480" y="822960"/>
                </a:cubicBezTo>
                <a:cubicBezTo>
                  <a:pt x="419272" y="824908"/>
                  <a:pt x="426617" y="828373"/>
                  <a:pt x="434340" y="830580"/>
                </a:cubicBezTo>
                <a:cubicBezTo>
                  <a:pt x="444410" y="833457"/>
                  <a:pt x="454660" y="835660"/>
                  <a:pt x="464820" y="838200"/>
                </a:cubicBezTo>
                <a:cubicBezTo>
                  <a:pt x="472440" y="843280"/>
                  <a:pt x="479311" y="849721"/>
                  <a:pt x="487680" y="853440"/>
                </a:cubicBezTo>
                <a:cubicBezTo>
                  <a:pt x="502360" y="859964"/>
                  <a:pt x="520034" y="859769"/>
                  <a:pt x="533400" y="868680"/>
                </a:cubicBezTo>
                <a:lnTo>
                  <a:pt x="556260" y="883920"/>
                </a:lnTo>
                <a:cubicBezTo>
                  <a:pt x="561340" y="891540"/>
                  <a:pt x="565024" y="900304"/>
                  <a:pt x="571500" y="906780"/>
                </a:cubicBezTo>
                <a:cubicBezTo>
                  <a:pt x="596473" y="931753"/>
                  <a:pt x="594360" y="910553"/>
                  <a:pt x="594360" y="92964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4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매니페스트</a:t>
            </a:r>
            <a:r>
              <a:rPr lang="ko-KR" altLang="en-US" dirty="0" smtClean="0"/>
              <a:t> 파일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7614538" cy="44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7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매니페스트</a:t>
            </a:r>
            <a:r>
              <a:rPr lang="ko-KR" altLang="en-US" dirty="0" smtClean="0"/>
              <a:t> 파일의 분석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09991"/>
            <a:ext cx="8153400" cy="42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5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사용자 인터페이스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첫 번째 단계는 </a:t>
            </a:r>
            <a:r>
              <a:rPr lang="en-US" altLang="ko-KR" dirty="0"/>
              <a:t>XML</a:t>
            </a:r>
            <a:r>
              <a:rPr lang="ko-KR" altLang="en-US" dirty="0"/>
              <a:t>을 이용하여서 </a:t>
            </a:r>
            <a:r>
              <a:rPr lang="ko-KR" altLang="en-US" dirty="0" smtClean="0"/>
              <a:t>사용자 </a:t>
            </a:r>
            <a:r>
              <a:rPr lang="ko-KR" altLang="en-US" dirty="0"/>
              <a:t>인터페이스 화면을 디자인하는 </a:t>
            </a:r>
            <a:r>
              <a:rPr lang="ko-KR" altLang="en-US" dirty="0" smtClean="0"/>
              <a:t>단계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57969"/>
            <a:ext cx="5506938" cy="36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5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에뮬레이터 </a:t>
            </a:r>
            <a:r>
              <a:rPr lang="ko-KR" altLang="en-US" dirty="0" err="1" smtClean="0"/>
              <a:t>로그캣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84511" y="1600200"/>
            <a:ext cx="760992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50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실제 장치와의 연결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err="1" smtClean="0"/>
              <a:t>Usb</a:t>
            </a:r>
            <a:r>
              <a:rPr lang="ko-KR" altLang="en-US" dirty="0" smtClean="0"/>
              <a:t> 드라이버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장치에서 </a:t>
            </a:r>
            <a:r>
              <a:rPr lang="en-US" altLang="ko-KR" dirty="0"/>
              <a:t>"USB </a:t>
            </a:r>
            <a:r>
              <a:rPr lang="ko-KR" altLang="en-US" dirty="0"/>
              <a:t>디버깅</a:t>
            </a:r>
            <a:r>
              <a:rPr lang="en-US" altLang="ko-KR" dirty="0"/>
              <a:t>"</a:t>
            </a:r>
            <a:r>
              <a:rPr lang="ko-KR" altLang="en-US" dirty="0"/>
              <a:t>을 항목을 켠다</a:t>
            </a:r>
            <a:r>
              <a:rPr lang="en-US" altLang="ko-K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/>
              <a:t>안드로이드</a:t>
            </a:r>
            <a:r>
              <a:rPr lang="ko-KR" altLang="en-US" dirty="0" smtClean="0"/>
              <a:t> 스튜디오에서 실행하기를 원하는 장치 선택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7380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장치에서 </a:t>
            </a:r>
            <a:r>
              <a:rPr lang="en-US" altLang="ko-KR" dirty="0" smtClean="0"/>
              <a:t>USB </a:t>
            </a:r>
            <a:r>
              <a:rPr lang="ko-KR" altLang="en-US" dirty="0" smtClean="0"/>
              <a:t>디버깅 켜기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0808"/>
            <a:ext cx="6200551" cy="44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29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실행할 장치 선택 화면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648318"/>
            <a:ext cx="8153400" cy="43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81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여러 </a:t>
            </a:r>
            <a:r>
              <a:rPr lang="ko-KR" altLang="en-US" dirty="0" smtClean="0"/>
              <a:t>가지 형식의 앱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96631" y="1600200"/>
            <a:ext cx="598568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60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73804" y="1600200"/>
            <a:ext cx="543134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1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애플리케이션은 </a:t>
            </a:r>
            <a:r>
              <a:rPr lang="ko-KR" altLang="en-US" b="1" dirty="0"/>
              <a:t>컴포넌트</a:t>
            </a:r>
            <a:r>
              <a:rPr lang="ko-KR" altLang="en-US" dirty="0"/>
              <a:t>들의 조합으로 만들어진다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endParaRPr lang="en-US" altLang="ko-KR" b="1" dirty="0" smtClean="0"/>
          </a:p>
          <a:p>
            <a:pPr fontAlgn="base"/>
            <a:r>
              <a:rPr lang="ko-KR" altLang="en-US" b="1" dirty="0" smtClean="0"/>
              <a:t>코드</a:t>
            </a:r>
            <a:r>
              <a:rPr lang="ko-KR" altLang="en-US" dirty="0" smtClean="0"/>
              <a:t>와 </a:t>
            </a:r>
            <a:r>
              <a:rPr lang="ko-KR" altLang="en-US" b="1" dirty="0"/>
              <a:t>리소스</a:t>
            </a:r>
            <a:r>
              <a:rPr lang="ko-KR" altLang="en-US" dirty="0"/>
              <a:t>는 철저하게 분리된다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코드와 </a:t>
            </a:r>
            <a:r>
              <a:rPr lang="ko-KR" altLang="en-US" dirty="0"/>
              <a:t>리소스는 개발 도구에 의하여 자동으로 생성되는 </a:t>
            </a:r>
            <a:r>
              <a:rPr lang="en-US" altLang="ko-KR" b="1" dirty="0"/>
              <a:t>R.java</a:t>
            </a:r>
            <a:r>
              <a:rPr lang="ko-KR" altLang="en-US" dirty="0"/>
              <a:t>에 의하여 서로 연결된다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82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자바 코드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두 번째 단계는 자바를 이용하여서 </a:t>
            </a:r>
            <a:r>
              <a:rPr lang="ko-KR" altLang="en-US" dirty="0" smtClean="0"/>
              <a:t>코드를 </a:t>
            </a:r>
            <a:r>
              <a:rPr lang="ko-KR" altLang="en-US" dirty="0"/>
              <a:t>작성하는 </a:t>
            </a:r>
            <a:r>
              <a:rPr lang="ko-KR" altLang="en-US" dirty="0" smtClean="0"/>
              <a:t>단계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510" y="2204864"/>
            <a:ext cx="57816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3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/>
              <a:t>매니페스트</a:t>
            </a:r>
            <a:r>
              <a:rPr lang="ko-KR" altLang="en-US" dirty="0"/>
              <a:t> 파일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애플리케이션을 구성하고 있는 컴포넌트를 기술하고 실행 시에 필요한 권한을 </a:t>
            </a:r>
            <a:r>
              <a:rPr lang="ko-KR" altLang="en-US" dirty="0" smtClean="0"/>
              <a:t>지정한다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417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애플리케이션의 구성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6771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3" y="4149080"/>
            <a:ext cx="7858125" cy="9144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패키지 폴더의 설명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6476"/>
          <a:stretch/>
        </p:blipFill>
        <p:spPr>
          <a:xfrm>
            <a:off x="467544" y="1628801"/>
            <a:ext cx="782002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자동 생성된 소스 관찰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916832"/>
            <a:ext cx="8078489" cy="37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65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chap01 안드로이드(강의자료)</Template>
  <TotalTime>506</TotalTime>
  <Words>623</Words>
  <Application>Microsoft Office PowerPoint</Application>
  <PresentationFormat>화면 슬라이드 쇼(4:3)</PresentationFormat>
  <Paragraphs>108</Paragraphs>
  <Slides>46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6" baseType="lpstr">
      <vt:lpstr>HY얕은샘물M</vt:lpstr>
      <vt:lpstr>굴림</vt:lpstr>
      <vt:lpstr>맑은 고딕</vt:lpstr>
      <vt:lpstr>Arial</vt:lpstr>
      <vt:lpstr>Consolas</vt:lpstr>
      <vt:lpstr>Times New Roman</vt:lpstr>
      <vt:lpstr>Tw Cen MT</vt:lpstr>
      <vt:lpstr>Wingdings</vt:lpstr>
      <vt:lpstr>Wingdings 2</vt:lpstr>
      <vt:lpstr>가을</vt:lpstr>
      <vt:lpstr>CHAP 2. 애플리케이션 기본구조</vt:lpstr>
      <vt:lpstr>애플리케이션의 구성</vt:lpstr>
      <vt:lpstr>일반적인 애플리케이션 작성 절차</vt:lpstr>
      <vt:lpstr>1. 사용자 인터페이스 작성</vt:lpstr>
      <vt:lpstr>2. 자바 코드 작성</vt:lpstr>
      <vt:lpstr>3. 매니페스트 파일 작성</vt:lpstr>
      <vt:lpstr>애플리케이션의 구성</vt:lpstr>
      <vt:lpstr>패키지 폴더의 설명</vt:lpstr>
      <vt:lpstr>자동 생성된 소스 관찰</vt:lpstr>
      <vt:lpstr>package kr.co.company.hello;</vt:lpstr>
      <vt:lpstr>import android.support.v7.app.App...</vt:lpstr>
      <vt:lpstr>public class MainActivity extends AppCompatActivity { ... }</vt:lpstr>
      <vt:lpstr>@Override</vt:lpstr>
      <vt:lpstr>public void onCreate() { … }</vt:lpstr>
      <vt:lpstr>super.onCreate(savedInstanceState);</vt:lpstr>
      <vt:lpstr>setContentView(R.layout.activity_main);</vt:lpstr>
      <vt:lpstr>한글 사용하기</vt:lpstr>
      <vt:lpstr>비주얼 도구 사용하기</vt:lpstr>
      <vt:lpstr>버튼의 텍스트 변경</vt:lpstr>
      <vt:lpstr>onclick 속성 변경</vt:lpstr>
      <vt:lpstr>소스 추가</vt:lpstr>
      <vt:lpstr>변경된 앱 실행</vt:lpstr>
      <vt:lpstr>TIP</vt:lpstr>
      <vt:lpstr>안드로이드 애플리케이션의 실행이 시작되는 곳</vt:lpstr>
      <vt:lpstr>XML을 이용하여서 사용자 인터페이스 기술</vt:lpstr>
      <vt:lpstr>XML을 이용한 사용자 인터페이스 작성</vt:lpstr>
      <vt:lpstr>XML을 이용한 사용자 인터페이스 작성</vt:lpstr>
      <vt:lpstr>XML 파일의 분석</vt:lpstr>
      <vt:lpstr>&lt;TextView&gt;의 속성 설명</vt:lpstr>
      <vt:lpstr>XML</vt:lpstr>
      <vt:lpstr>XML 파일의 위치</vt:lpstr>
      <vt:lpstr>XML파일과 코드와의 연결</vt:lpstr>
      <vt:lpstr>실행 결과</vt:lpstr>
      <vt:lpstr>코드에서 리소스를 참조하는 방법</vt:lpstr>
      <vt:lpstr>리소스</vt:lpstr>
      <vt:lpstr>코드와 리소스를 분리하는 이유</vt:lpstr>
      <vt:lpstr>문자열 리소스</vt:lpstr>
      <vt:lpstr>매니페스트 파일</vt:lpstr>
      <vt:lpstr>매니페스트 파일의 분석</vt:lpstr>
      <vt:lpstr>에뮬레이터 로그캣</vt:lpstr>
      <vt:lpstr>실제 장치와의 연결</vt:lpstr>
      <vt:lpstr>장치에서 USB 디버깅 켜기</vt:lpstr>
      <vt:lpstr>실행할 장치 선택 화면</vt:lpstr>
      <vt:lpstr>Lab: 여러 가지 형식의 앱</vt:lpstr>
      <vt:lpstr>실행 결과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그림으로 쉽게 설명하는 안드로이드</dc:title>
  <dc:creator>chun</dc:creator>
  <cp:lastModifiedBy>Windows 사용자</cp:lastModifiedBy>
  <cp:revision>122</cp:revision>
  <dcterms:created xsi:type="dcterms:W3CDTF">2012-08-23T02:20:32Z</dcterms:created>
  <dcterms:modified xsi:type="dcterms:W3CDTF">2018-02-28T05:01:00Z</dcterms:modified>
</cp:coreProperties>
</file>