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318" r:id="rId3"/>
    <p:sldId id="257" r:id="rId4"/>
    <p:sldId id="258" r:id="rId5"/>
    <p:sldId id="259" r:id="rId6"/>
    <p:sldId id="260" r:id="rId7"/>
    <p:sldId id="272" r:id="rId8"/>
    <p:sldId id="284" r:id="rId9"/>
    <p:sldId id="283" r:id="rId10"/>
    <p:sldId id="264" r:id="rId11"/>
    <p:sldId id="265" r:id="rId12"/>
    <p:sldId id="266" r:id="rId13"/>
    <p:sldId id="273" r:id="rId14"/>
    <p:sldId id="267" r:id="rId15"/>
    <p:sldId id="278" r:id="rId16"/>
    <p:sldId id="275" r:id="rId17"/>
    <p:sldId id="268" r:id="rId18"/>
    <p:sldId id="280" r:id="rId19"/>
    <p:sldId id="281" r:id="rId20"/>
    <p:sldId id="269" r:id="rId21"/>
    <p:sldId id="277" r:id="rId22"/>
    <p:sldId id="276" r:id="rId23"/>
    <p:sldId id="270" r:id="rId24"/>
    <p:sldId id="271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9" r:id="rId37"/>
    <p:sldId id="301" r:id="rId38"/>
    <p:sldId id="302" r:id="rId39"/>
    <p:sldId id="306" r:id="rId40"/>
    <p:sldId id="314" r:id="rId41"/>
    <p:sldId id="304" r:id="rId42"/>
    <p:sldId id="315" r:id="rId43"/>
    <p:sldId id="316" r:id="rId44"/>
    <p:sldId id="317" r:id="rId45"/>
    <p:sldId id="310" r:id="rId46"/>
    <p:sldId id="311" r:id="rId47"/>
    <p:sldId id="312" r:id="rId48"/>
    <p:sldId id="313" r:id="rId49"/>
    <p:sldId id="282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66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8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444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46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94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68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593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1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1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013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522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CHAP 3. </a:t>
            </a:r>
            <a:r>
              <a:rPr lang="ko-KR" altLang="en-US" dirty="0" smtClean="0"/>
              <a:t>사용자 인터페이스 기초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View </a:t>
            </a:r>
            <a:r>
              <a:rPr lang="ko-KR" altLang="en-US" dirty="0"/>
              <a:t>클래스는 모든 </a:t>
            </a:r>
            <a:r>
              <a:rPr lang="ko-KR" altLang="en-US" dirty="0" err="1"/>
              <a:t>뷰들의</a:t>
            </a:r>
            <a:r>
              <a:rPr lang="ko-KR" altLang="en-US" dirty="0"/>
              <a:t> 부모 </a:t>
            </a:r>
            <a:r>
              <a:rPr lang="ko-KR" altLang="en-US" dirty="0" smtClean="0"/>
              <a:t>클래스이다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View </a:t>
            </a:r>
            <a:r>
              <a:rPr lang="ko-KR" altLang="en-US" dirty="0"/>
              <a:t>클래스가 가지고 있는 </a:t>
            </a:r>
            <a:r>
              <a:rPr lang="ko-KR" altLang="en-US" dirty="0" smtClean="0"/>
              <a:t>필드나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</a:t>
            </a:r>
            <a:r>
              <a:rPr lang="ko-KR" altLang="en-US" dirty="0"/>
              <a:t>모든 </a:t>
            </a:r>
            <a:r>
              <a:rPr lang="ko-KR" altLang="en-US" dirty="0" err="1"/>
              <a:t>뷰에서</a:t>
            </a:r>
            <a:r>
              <a:rPr lang="ko-KR" altLang="en-US" dirty="0"/>
              <a:t> 공통적으로 사용할 </a:t>
            </a:r>
            <a:r>
              <a:rPr lang="ko-KR" altLang="en-US" dirty="0" smtClean="0"/>
              <a:t>수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43910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뷰의</a:t>
            </a:r>
            <a:r>
              <a:rPr lang="ko-KR" altLang="en-US" dirty="0" smtClean="0"/>
              <a:t> 필드와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id</a:t>
            </a:r>
          </a:p>
          <a:p>
            <a:pPr lvl="1"/>
            <a:r>
              <a:rPr lang="ko-KR" altLang="en-US" dirty="0" err="1" smtClean="0"/>
              <a:t>뷰의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식별자</a:t>
            </a:r>
            <a:endParaRPr lang="en-US" altLang="ko-KR" dirty="0" smtClean="0"/>
          </a:p>
          <a:p>
            <a:r>
              <a:rPr lang="ko-KR" altLang="en-US" dirty="0" err="1"/>
              <a:t>뷰의</a:t>
            </a:r>
            <a:r>
              <a:rPr lang="ko-KR" altLang="en-US" dirty="0"/>
              <a:t> 위치와 크기</a:t>
            </a:r>
            <a:endParaRPr lang="en-US" altLang="ko-K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569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441351" cy="14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6401"/>
            <a:ext cx="5738128" cy="59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971600" y="33265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5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뷰의</a:t>
            </a:r>
            <a:r>
              <a:rPr lang="ko-KR" altLang="en-US" dirty="0" smtClean="0"/>
              <a:t> 크기 단위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533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1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진수로 투명도와 빛의 </a:t>
            </a:r>
            <a:r>
              <a:rPr lang="en-US" altLang="ko-KR" dirty="0"/>
              <a:t>3</a:t>
            </a:r>
            <a:r>
              <a:rPr lang="ko-KR" altLang="en-US" dirty="0"/>
              <a:t>원색인 </a:t>
            </a:r>
            <a:r>
              <a:rPr lang="en-US" altLang="ko-KR" dirty="0"/>
              <a:t>RGB</a:t>
            </a:r>
            <a:r>
              <a:rPr lang="ko-KR" altLang="en-US" dirty="0"/>
              <a:t>값을 </a:t>
            </a:r>
            <a:r>
              <a:rPr lang="ko-KR" altLang="en-US" dirty="0" smtClean="0"/>
              <a:t>표시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3531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1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마진과 </a:t>
            </a:r>
            <a:r>
              <a:rPr lang="ko-KR" altLang="en-US" dirty="0" err="1" smtClean="0"/>
              <a:t>패딩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패딩이란</a:t>
            </a:r>
            <a:r>
              <a:rPr lang="ko-KR" altLang="en-US" dirty="0"/>
              <a:t> </a:t>
            </a:r>
            <a:r>
              <a:rPr lang="ko-KR" altLang="en-US" dirty="0" err="1"/>
              <a:t>뷰의</a:t>
            </a:r>
            <a:r>
              <a:rPr lang="ko-KR" altLang="en-US" dirty="0"/>
              <a:t> 경계와 </a:t>
            </a:r>
            <a:r>
              <a:rPr lang="ko-KR" altLang="en-US" dirty="0" err="1"/>
              <a:t>뷰의</a:t>
            </a:r>
            <a:r>
              <a:rPr lang="ko-KR" altLang="en-US" dirty="0"/>
              <a:t> 내용물 사이의 </a:t>
            </a:r>
            <a:r>
              <a:rPr lang="ko-KR" altLang="en-US" dirty="0" smtClean="0"/>
              <a:t>간격</a:t>
            </a:r>
            <a:endParaRPr lang="en-US" altLang="ko-KR" dirty="0" smtClean="0"/>
          </a:p>
          <a:p>
            <a:r>
              <a:rPr lang="ko-KR" altLang="en-US" dirty="0" smtClean="0"/>
              <a:t>마진이란 </a:t>
            </a:r>
            <a:r>
              <a:rPr lang="ko-KR" altLang="en-US" dirty="0"/>
              <a:t>자식 </a:t>
            </a:r>
            <a:r>
              <a:rPr lang="ko-KR" altLang="en-US" dirty="0" err="1"/>
              <a:t>뷰</a:t>
            </a:r>
            <a:r>
              <a:rPr lang="ko-KR" altLang="en-US" dirty="0"/>
              <a:t> 주위의 </a:t>
            </a:r>
            <a:r>
              <a:rPr lang="ko-KR" altLang="en-US" dirty="0" smtClean="0"/>
              <a:t>여백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068960"/>
            <a:ext cx="57340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마진과 </a:t>
            </a:r>
            <a:r>
              <a:rPr lang="ko-KR" altLang="en-US" dirty="0" err="1" smtClean="0"/>
              <a:t>패딩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paddingLeft</a:t>
            </a:r>
            <a:r>
              <a:rPr lang="en-US" altLang="ko-KR" dirty="0"/>
              <a:t>, </a:t>
            </a:r>
            <a:r>
              <a:rPr lang="en-US" altLang="ko-KR" dirty="0" err="1"/>
              <a:t>paddingRight</a:t>
            </a:r>
            <a:r>
              <a:rPr lang="en-US" altLang="ko-KR" dirty="0"/>
              <a:t>, </a:t>
            </a:r>
            <a:r>
              <a:rPr lang="en-US" altLang="ko-KR" dirty="0" err="1"/>
              <a:t>paddingTop</a:t>
            </a:r>
            <a:r>
              <a:rPr lang="en-US" altLang="ko-KR" dirty="0"/>
              <a:t>, </a:t>
            </a:r>
            <a:r>
              <a:rPr lang="en-US" altLang="ko-KR" dirty="0" err="1" smtClean="0"/>
              <a:t>paddingBottom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layout_marginLeft</a:t>
            </a:r>
            <a:r>
              <a:rPr lang="en-US" altLang="ko-KR" dirty="0"/>
              <a:t>, </a:t>
            </a:r>
            <a:r>
              <a:rPr lang="en-US" altLang="ko-KR" dirty="0" err="1"/>
              <a:t>layout_marginRight</a:t>
            </a:r>
            <a:r>
              <a:rPr lang="en-US" altLang="ko-KR" dirty="0"/>
              <a:t>, </a:t>
            </a:r>
            <a:r>
              <a:rPr lang="en-US" altLang="ko-KR" dirty="0" err="1"/>
              <a:t>layout_marginTop</a:t>
            </a:r>
            <a:r>
              <a:rPr lang="en-US" altLang="ko-KR" dirty="0"/>
              <a:t>, </a:t>
            </a:r>
            <a:r>
              <a:rPr lang="en-US" altLang="ko-KR" dirty="0" err="1"/>
              <a:t>layout_marginBottom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73016"/>
            <a:ext cx="57340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텍스트뷰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37674"/>
            <a:ext cx="7429078" cy="54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에디트</a:t>
            </a:r>
            <a:r>
              <a:rPr lang="ko-KR" altLang="en-US" dirty="0" smtClean="0"/>
              <a:t> 텍스트</a:t>
            </a:r>
            <a:endParaRPr lang="ko-KR" altLang="en-US" dirty="0"/>
          </a:p>
        </p:txBody>
      </p:sp>
      <p:pic>
        <p:nvPicPr>
          <p:cNvPr id="3073" name="_x386972608" descr="EMB00005f003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263"/>
            <a:ext cx="77552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47" y="2639343"/>
            <a:ext cx="7354801" cy="3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에디트</a:t>
            </a:r>
            <a:r>
              <a:rPr lang="ko-KR" altLang="en-US" dirty="0" smtClean="0"/>
              <a:t> 텍스트의 </a:t>
            </a:r>
            <a:r>
              <a:rPr lang="en-US" altLang="ko-KR" dirty="0" err="1" smtClean="0"/>
              <a:t>inputType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913265" cy="21677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91" y="3771324"/>
            <a:ext cx="6936914" cy="24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주 목표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911539" cy="4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581128"/>
            <a:ext cx="5014828" cy="12345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에디트</a:t>
            </a:r>
            <a:r>
              <a:rPr lang="ko-KR" altLang="en-US" dirty="0" smtClean="0"/>
              <a:t> 텍스트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04664"/>
            <a:ext cx="4942820" cy="42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이미지뷰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아이콘과 같은 이미지들을 간단히 표시하는 데 사용</a:t>
            </a:r>
          </a:p>
          <a:p>
            <a:endParaRPr lang="ko-KR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2" y="2304276"/>
            <a:ext cx="716323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안드로이드에서</a:t>
            </a:r>
            <a:r>
              <a:rPr lang="ko-KR" altLang="en-US" dirty="0" smtClean="0"/>
              <a:t> 이미지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이미지를 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폴더로 복사한다</a:t>
            </a:r>
            <a:r>
              <a:rPr lang="en-US" altLang="ko-KR" dirty="0" smtClean="0"/>
              <a:t>.(</a:t>
            </a:r>
            <a:r>
              <a:rPr lang="en-US" altLang="ko-KR" dirty="0" err="1" smtClean="0"/>
              <a:t>Ctrl+C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Ctrl+V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291687" cy="43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이미지뷰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2603" cy="35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2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062117" cy="61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뷰들을</a:t>
            </a:r>
            <a:r>
              <a:rPr lang="ko-KR" altLang="en-US" dirty="0" smtClean="0"/>
              <a:t> 화면에 배치하는 방법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0888"/>
            <a:ext cx="6014814" cy="33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레이아웃의 종류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9" y="1916832"/>
            <a:ext cx="85820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 레이아웃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700212"/>
            <a:ext cx="7524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 레이아웃 클래스의 속성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3" y="1700808"/>
            <a:ext cx="84486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 레이아웃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114182" cy="52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인터페이스 기초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자바의 </a:t>
            </a:r>
            <a:r>
              <a:rPr lang="en-US" altLang="ko-KR" dirty="0" smtClean="0"/>
              <a:t>swing</a:t>
            </a:r>
            <a:r>
              <a:rPr lang="ko-KR" altLang="en-US" dirty="0" smtClean="0"/>
              <a:t> 은 사용하지 않음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너무 리소스를 많이 잡아먹음</a:t>
            </a:r>
            <a:r>
              <a:rPr lang="en-US" altLang="ko-KR" dirty="0" smtClean="0"/>
              <a:t>!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독자적인 사용자 인터페이스 컨트롤 사용</a:t>
            </a:r>
            <a:endParaRPr lang="en-US" altLang="ko-KR" dirty="0" smtClean="0"/>
          </a:p>
          <a:p>
            <a:pPr lvl="1"/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/>
              <a:t>스크롤 바</a:t>
            </a:r>
            <a:r>
              <a:rPr lang="en-US" altLang="ko-KR" dirty="0"/>
              <a:t>, </a:t>
            </a:r>
            <a:r>
              <a:rPr lang="ko-KR" altLang="en-US" dirty="0"/>
              <a:t>체크 박스</a:t>
            </a:r>
            <a:r>
              <a:rPr lang="en-US" altLang="ko-KR" dirty="0"/>
              <a:t>, </a:t>
            </a:r>
            <a:r>
              <a:rPr lang="ko-KR" altLang="en-US" dirty="0" smtClean="0"/>
              <a:t>메뉴</a:t>
            </a:r>
            <a:r>
              <a:rPr lang="en-US" altLang="ko-KR" dirty="0"/>
              <a:t>, </a:t>
            </a:r>
            <a:r>
              <a:rPr lang="ko-KR" altLang="en-US" dirty="0"/>
              <a:t>대화 </a:t>
            </a:r>
            <a:r>
              <a:rPr lang="ko-KR" altLang="en-US" dirty="0" smtClean="0"/>
              <a:t>상자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2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Gravity </a:t>
            </a:r>
            <a:r>
              <a:rPr lang="ko-KR" altLang="en-US" dirty="0" smtClean="0"/>
              <a:t>속성 값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372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Gravity</a:t>
            </a:r>
            <a:r>
              <a:rPr lang="ko-KR" altLang="en-US" dirty="0" smtClean="0"/>
              <a:t> 속성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74" y="1844824"/>
            <a:ext cx="7559947" cy="4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가중치</a:t>
            </a:r>
            <a:r>
              <a:rPr lang="en-US" altLang="ko-KR" dirty="0" smtClean="0"/>
              <a:t>(weight)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선형 레이아웃의 자식 </a:t>
            </a:r>
            <a:r>
              <a:rPr lang="ko-KR" altLang="en-US" dirty="0" err="1"/>
              <a:t>뷰들의</a:t>
            </a:r>
            <a:r>
              <a:rPr lang="ko-KR" altLang="en-US" dirty="0"/>
              <a:t> 가중치가 각각 </a:t>
            </a:r>
            <a:r>
              <a:rPr lang="en-US" altLang="ko-KR" dirty="0"/>
              <a:t>1, 2, 3</a:t>
            </a:r>
            <a:r>
              <a:rPr lang="ko-KR" altLang="en-US" dirty="0"/>
              <a:t>이면</a:t>
            </a:r>
            <a:r>
              <a:rPr lang="en-US" altLang="ko-KR" dirty="0"/>
              <a:t>, </a:t>
            </a:r>
            <a:r>
              <a:rPr lang="ko-KR" altLang="en-US" dirty="0"/>
              <a:t>남아있는 공간의 </a:t>
            </a:r>
            <a:r>
              <a:rPr lang="en-US" altLang="ko-KR" dirty="0"/>
              <a:t>1/6, 2/6, 3/6</a:t>
            </a:r>
            <a:r>
              <a:rPr lang="ko-KR" altLang="en-US" dirty="0"/>
              <a:t>을 각각 </a:t>
            </a:r>
            <a:r>
              <a:rPr lang="ko-KR" altLang="en-US" dirty="0" err="1"/>
              <a:t>할당받는다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28029536" descr="EMB000055c810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0"/>
          <a:stretch>
            <a:fillRect/>
          </a:stretch>
        </p:blipFill>
        <p:spPr bwMode="auto">
          <a:xfrm>
            <a:off x="2555776" y="3168392"/>
            <a:ext cx="3369734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가중치</a:t>
            </a:r>
            <a:r>
              <a:rPr lang="en-US" altLang="ko-KR" dirty="0" smtClean="0"/>
              <a:t>(weight)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가중치를 </a:t>
            </a:r>
            <a:r>
              <a:rPr lang="en-US" altLang="ko-KR" dirty="0"/>
              <a:t>1</a:t>
            </a:r>
            <a:r>
              <a:rPr lang="ko-KR" altLang="en-US" dirty="0"/>
              <a:t>로 선언한 </a:t>
            </a:r>
            <a:r>
              <a:rPr lang="en-US" altLang="ko-KR" dirty="0"/>
              <a:t>2</a:t>
            </a:r>
            <a:r>
              <a:rPr lang="ko-KR" altLang="en-US" dirty="0"/>
              <a:t>개의 텍스트 </a:t>
            </a:r>
            <a:r>
              <a:rPr lang="ko-KR" altLang="en-US" dirty="0" err="1"/>
              <a:t>뷰들은</a:t>
            </a:r>
            <a:r>
              <a:rPr lang="ko-KR" altLang="en-US" dirty="0"/>
              <a:t> 남아있는 공간을 동일하게 차지할 것이다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28029616" descr="EMB000055c810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7"/>
          <a:stretch>
            <a:fillRect/>
          </a:stretch>
        </p:blipFill>
        <p:spPr bwMode="auto">
          <a:xfrm>
            <a:off x="2123728" y="2996952"/>
            <a:ext cx="3528392" cy="1869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27" y="2781193"/>
            <a:ext cx="2554962" cy="4517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가중치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텍스트 </a:t>
            </a:r>
            <a:r>
              <a:rPr lang="ko-KR" altLang="en-US" dirty="0" err="1"/>
              <a:t>뷰</a:t>
            </a:r>
            <a:r>
              <a:rPr lang="en-US" altLang="ko-KR" dirty="0"/>
              <a:t>, </a:t>
            </a:r>
            <a:r>
              <a:rPr lang="ko-KR" altLang="en-US" dirty="0" err="1"/>
              <a:t>에디트</a:t>
            </a:r>
            <a:r>
              <a:rPr lang="ko-KR" altLang="en-US" dirty="0"/>
              <a:t> 텍스트 등의 </a:t>
            </a:r>
            <a:r>
              <a:rPr lang="ko-KR" altLang="en-US" dirty="0" err="1"/>
              <a:t>뷰들을</a:t>
            </a:r>
            <a:r>
              <a:rPr lang="ko-KR" altLang="en-US" dirty="0"/>
              <a:t> 가중치를 다르게 하여 배치한 </a:t>
            </a:r>
            <a:r>
              <a:rPr lang="ko-KR" altLang="en-US" dirty="0" smtClean="0"/>
              <a:t>예</a:t>
            </a:r>
            <a:endParaRPr lang="en-US" altLang="ko-KR" dirty="0" smtClean="0"/>
          </a:p>
          <a:p>
            <a:r>
              <a:rPr lang="ko-KR" altLang="en-US" dirty="0" err="1" smtClean="0"/>
              <a:t>에디트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텍스트만 가중치가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이고 나머지는 전부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5220072" y="4005064"/>
            <a:ext cx="2448272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2610196" y="2759825"/>
            <a:ext cx="2626822" cy="2470307"/>
          </a:xfrm>
          <a:custGeom>
            <a:avLst/>
            <a:gdLst>
              <a:gd name="connsiteX0" fmla="*/ 0 w 2626822"/>
              <a:gd name="connsiteY0" fmla="*/ 0 h 2470307"/>
              <a:gd name="connsiteX1" fmla="*/ 41564 w 2626822"/>
              <a:gd name="connsiteY1" fmla="*/ 8313 h 2470307"/>
              <a:gd name="connsiteX2" fmla="*/ 74815 w 2626822"/>
              <a:gd name="connsiteY2" fmla="*/ 33251 h 2470307"/>
              <a:gd name="connsiteX3" fmla="*/ 133004 w 2626822"/>
              <a:gd name="connsiteY3" fmla="*/ 91440 h 2470307"/>
              <a:gd name="connsiteX4" fmla="*/ 174568 w 2626822"/>
              <a:gd name="connsiteY4" fmla="*/ 133004 h 2470307"/>
              <a:gd name="connsiteX5" fmla="*/ 207819 w 2626822"/>
              <a:gd name="connsiteY5" fmla="*/ 174568 h 2470307"/>
              <a:gd name="connsiteX6" fmla="*/ 290946 w 2626822"/>
              <a:gd name="connsiteY6" fmla="*/ 257695 h 2470307"/>
              <a:gd name="connsiteX7" fmla="*/ 357448 w 2626822"/>
              <a:gd name="connsiteY7" fmla="*/ 340822 h 2470307"/>
              <a:gd name="connsiteX8" fmla="*/ 390699 w 2626822"/>
              <a:gd name="connsiteY8" fmla="*/ 382386 h 2470307"/>
              <a:gd name="connsiteX9" fmla="*/ 457200 w 2626822"/>
              <a:gd name="connsiteY9" fmla="*/ 482139 h 2470307"/>
              <a:gd name="connsiteX10" fmla="*/ 473826 w 2626822"/>
              <a:gd name="connsiteY10" fmla="*/ 540328 h 2470307"/>
              <a:gd name="connsiteX11" fmla="*/ 490451 w 2626822"/>
              <a:gd name="connsiteY11" fmla="*/ 573579 h 2470307"/>
              <a:gd name="connsiteX12" fmla="*/ 498764 w 2626822"/>
              <a:gd name="connsiteY12" fmla="*/ 673331 h 2470307"/>
              <a:gd name="connsiteX13" fmla="*/ 507077 w 2626822"/>
              <a:gd name="connsiteY13" fmla="*/ 756459 h 2470307"/>
              <a:gd name="connsiteX14" fmla="*/ 515389 w 2626822"/>
              <a:gd name="connsiteY14" fmla="*/ 872837 h 2470307"/>
              <a:gd name="connsiteX15" fmla="*/ 532015 w 2626822"/>
              <a:gd name="connsiteY15" fmla="*/ 1346662 h 2470307"/>
              <a:gd name="connsiteX16" fmla="*/ 540328 w 2626822"/>
              <a:gd name="connsiteY16" fmla="*/ 1388226 h 2470307"/>
              <a:gd name="connsiteX17" fmla="*/ 581891 w 2626822"/>
              <a:gd name="connsiteY17" fmla="*/ 1512917 h 2470307"/>
              <a:gd name="connsiteX18" fmla="*/ 623455 w 2626822"/>
              <a:gd name="connsiteY18" fmla="*/ 1579419 h 2470307"/>
              <a:gd name="connsiteX19" fmla="*/ 656706 w 2626822"/>
              <a:gd name="connsiteY19" fmla="*/ 1645920 h 2470307"/>
              <a:gd name="connsiteX20" fmla="*/ 681644 w 2626822"/>
              <a:gd name="connsiteY20" fmla="*/ 1704110 h 2470307"/>
              <a:gd name="connsiteX21" fmla="*/ 698269 w 2626822"/>
              <a:gd name="connsiteY21" fmla="*/ 1753986 h 2470307"/>
              <a:gd name="connsiteX22" fmla="*/ 731520 w 2626822"/>
              <a:gd name="connsiteY22" fmla="*/ 1795550 h 2470307"/>
              <a:gd name="connsiteX23" fmla="*/ 822960 w 2626822"/>
              <a:gd name="connsiteY23" fmla="*/ 1878677 h 2470307"/>
              <a:gd name="connsiteX24" fmla="*/ 947651 w 2626822"/>
              <a:gd name="connsiteY24" fmla="*/ 1970117 h 2470307"/>
              <a:gd name="connsiteX25" fmla="*/ 1014153 w 2626822"/>
              <a:gd name="connsiteY25" fmla="*/ 2003368 h 2470307"/>
              <a:gd name="connsiteX26" fmla="*/ 1072342 w 2626822"/>
              <a:gd name="connsiteY26" fmla="*/ 2036619 h 2470307"/>
              <a:gd name="connsiteX27" fmla="*/ 1147157 w 2626822"/>
              <a:gd name="connsiteY27" fmla="*/ 2069870 h 2470307"/>
              <a:gd name="connsiteX28" fmla="*/ 1205346 w 2626822"/>
              <a:gd name="connsiteY28" fmla="*/ 2103120 h 2470307"/>
              <a:gd name="connsiteX29" fmla="*/ 1263535 w 2626822"/>
              <a:gd name="connsiteY29" fmla="*/ 2128059 h 2470307"/>
              <a:gd name="connsiteX30" fmla="*/ 1396539 w 2626822"/>
              <a:gd name="connsiteY30" fmla="*/ 2177935 h 2470307"/>
              <a:gd name="connsiteX31" fmla="*/ 1521229 w 2626822"/>
              <a:gd name="connsiteY31" fmla="*/ 2227811 h 2470307"/>
              <a:gd name="connsiteX32" fmla="*/ 1704109 w 2626822"/>
              <a:gd name="connsiteY32" fmla="*/ 2310939 h 2470307"/>
              <a:gd name="connsiteX33" fmla="*/ 1870364 w 2626822"/>
              <a:gd name="connsiteY33" fmla="*/ 2360815 h 2470307"/>
              <a:gd name="connsiteX34" fmla="*/ 1945179 w 2626822"/>
              <a:gd name="connsiteY34" fmla="*/ 2377440 h 2470307"/>
              <a:gd name="connsiteX35" fmla="*/ 2078182 w 2626822"/>
              <a:gd name="connsiteY35" fmla="*/ 2419004 h 2470307"/>
              <a:gd name="connsiteX36" fmla="*/ 2136371 w 2626822"/>
              <a:gd name="connsiteY36" fmla="*/ 2427317 h 2470307"/>
              <a:gd name="connsiteX37" fmla="*/ 2194560 w 2626822"/>
              <a:gd name="connsiteY37" fmla="*/ 2443942 h 2470307"/>
              <a:gd name="connsiteX38" fmla="*/ 2485506 w 2626822"/>
              <a:gd name="connsiteY38" fmla="*/ 2460568 h 2470307"/>
              <a:gd name="connsiteX39" fmla="*/ 2626822 w 2626822"/>
              <a:gd name="connsiteY39" fmla="*/ 2468880 h 247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26822" h="2470307">
                <a:moveTo>
                  <a:pt x="0" y="0"/>
                </a:moveTo>
                <a:cubicBezTo>
                  <a:pt x="13855" y="2771"/>
                  <a:pt x="28653" y="2575"/>
                  <a:pt x="41564" y="8313"/>
                </a:cubicBezTo>
                <a:cubicBezTo>
                  <a:pt x="54224" y="13940"/>
                  <a:pt x="63541" y="25198"/>
                  <a:pt x="74815" y="33251"/>
                </a:cubicBezTo>
                <a:cubicBezTo>
                  <a:pt x="127061" y="70570"/>
                  <a:pt x="71233" y="22806"/>
                  <a:pt x="133004" y="91440"/>
                </a:cubicBezTo>
                <a:cubicBezTo>
                  <a:pt x="146111" y="106004"/>
                  <a:pt x="161461" y="118440"/>
                  <a:pt x="174568" y="133004"/>
                </a:cubicBezTo>
                <a:cubicBezTo>
                  <a:pt x="186437" y="146192"/>
                  <a:pt x="195713" y="161597"/>
                  <a:pt x="207819" y="174568"/>
                </a:cubicBezTo>
                <a:cubicBezTo>
                  <a:pt x="234557" y="203215"/>
                  <a:pt x="266466" y="227096"/>
                  <a:pt x="290946" y="257695"/>
                </a:cubicBezTo>
                <a:lnTo>
                  <a:pt x="357448" y="340822"/>
                </a:lnTo>
                <a:cubicBezTo>
                  <a:pt x="368532" y="354677"/>
                  <a:pt x="381296" y="367340"/>
                  <a:pt x="390699" y="382386"/>
                </a:cubicBezTo>
                <a:cubicBezTo>
                  <a:pt x="439605" y="460637"/>
                  <a:pt x="416578" y="427975"/>
                  <a:pt x="457200" y="482139"/>
                </a:cubicBezTo>
                <a:cubicBezTo>
                  <a:pt x="461419" y="499015"/>
                  <a:pt x="466670" y="523630"/>
                  <a:pt x="473826" y="540328"/>
                </a:cubicBezTo>
                <a:cubicBezTo>
                  <a:pt x="478707" y="551718"/>
                  <a:pt x="484909" y="562495"/>
                  <a:pt x="490451" y="573579"/>
                </a:cubicBezTo>
                <a:cubicBezTo>
                  <a:pt x="493222" y="606830"/>
                  <a:pt x="495743" y="640102"/>
                  <a:pt x="498764" y="673331"/>
                </a:cubicBezTo>
                <a:cubicBezTo>
                  <a:pt x="501285" y="701064"/>
                  <a:pt x="504764" y="728708"/>
                  <a:pt x="507077" y="756459"/>
                </a:cubicBezTo>
                <a:cubicBezTo>
                  <a:pt x="510307" y="795216"/>
                  <a:pt x="512618" y="834044"/>
                  <a:pt x="515389" y="872837"/>
                </a:cubicBezTo>
                <a:cubicBezTo>
                  <a:pt x="520931" y="1030779"/>
                  <a:pt x="524377" y="1188808"/>
                  <a:pt x="532015" y="1346662"/>
                </a:cubicBezTo>
                <a:cubicBezTo>
                  <a:pt x="532698" y="1360775"/>
                  <a:pt x="536268" y="1374693"/>
                  <a:pt x="540328" y="1388226"/>
                </a:cubicBezTo>
                <a:cubicBezTo>
                  <a:pt x="552917" y="1430190"/>
                  <a:pt x="558671" y="1475765"/>
                  <a:pt x="581891" y="1512917"/>
                </a:cubicBezTo>
                <a:cubicBezTo>
                  <a:pt x="595746" y="1535084"/>
                  <a:pt x="613747" y="1555148"/>
                  <a:pt x="623455" y="1579419"/>
                </a:cubicBezTo>
                <a:cubicBezTo>
                  <a:pt x="643790" y="1630258"/>
                  <a:pt x="631803" y="1608567"/>
                  <a:pt x="656706" y="1645920"/>
                </a:cubicBezTo>
                <a:cubicBezTo>
                  <a:pt x="682551" y="1775142"/>
                  <a:pt x="646156" y="1633132"/>
                  <a:pt x="681644" y="1704110"/>
                </a:cubicBezTo>
                <a:cubicBezTo>
                  <a:pt x="689481" y="1719785"/>
                  <a:pt x="689877" y="1738601"/>
                  <a:pt x="698269" y="1753986"/>
                </a:cubicBezTo>
                <a:cubicBezTo>
                  <a:pt x="706765" y="1769562"/>
                  <a:pt x="719651" y="1782362"/>
                  <a:pt x="731520" y="1795550"/>
                </a:cubicBezTo>
                <a:cubicBezTo>
                  <a:pt x="758264" y="1825265"/>
                  <a:pt x="791304" y="1854558"/>
                  <a:pt x="822960" y="1878677"/>
                </a:cubicBezTo>
                <a:cubicBezTo>
                  <a:pt x="863958" y="1909914"/>
                  <a:pt x="901551" y="1947067"/>
                  <a:pt x="947651" y="1970117"/>
                </a:cubicBezTo>
                <a:cubicBezTo>
                  <a:pt x="969818" y="1981201"/>
                  <a:pt x="992285" y="1991705"/>
                  <a:pt x="1014153" y="2003368"/>
                </a:cubicBezTo>
                <a:cubicBezTo>
                  <a:pt x="1033865" y="2013881"/>
                  <a:pt x="1052361" y="2026628"/>
                  <a:pt x="1072342" y="2036619"/>
                </a:cubicBezTo>
                <a:cubicBezTo>
                  <a:pt x="1096751" y="2048824"/>
                  <a:pt x="1122748" y="2057665"/>
                  <a:pt x="1147157" y="2069870"/>
                </a:cubicBezTo>
                <a:cubicBezTo>
                  <a:pt x="1167138" y="2079860"/>
                  <a:pt x="1185365" y="2093129"/>
                  <a:pt x="1205346" y="2103120"/>
                </a:cubicBezTo>
                <a:cubicBezTo>
                  <a:pt x="1224221" y="2112557"/>
                  <a:pt x="1243883" y="2120369"/>
                  <a:pt x="1263535" y="2128059"/>
                </a:cubicBezTo>
                <a:cubicBezTo>
                  <a:pt x="1307629" y="2145313"/>
                  <a:pt x="1357142" y="2151670"/>
                  <a:pt x="1396539" y="2177935"/>
                </a:cubicBezTo>
                <a:cubicBezTo>
                  <a:pt x="1467671" y="2225357"/>
                  <a:pt x="1426910" y="2206852"/>
                  <a:pt x="1521229" y="2227811"/>
                </a:cubicBezTo>
                <a:cubicBezTo>
                  <a:pt x="1574769" y="2254582"/>
                  <a:pt x="1657220" y="2296873"/>
                  <a:pt x="1704109" y="2310939"/>
                </a:cubicBezTo>
                <a:cubicBezTo>
                  <a:pt x="1759527" y="2327564"/>
                  <a:pt x="1813883" y="2348264"/>
                  <a:pt x="1870364" y="2360815"/>
                </a:cubicBezTo>
                <a:cubicBezTo>
                  <a:pt x="1895302" y="2366357"/>
                  <a:pt x="1920564" y="2370603"/>
                  <a:pt x="1945179" y="2377440"/>
                </a:cubicBezTo>
                <a:cubicBezTo>
                  <a:pt x="1999007" y="2392392"/>
                  <a:pt x="2025508" y="2407717"/>
                  <a:pt x="2078182" y="2419004"/>
                </a:cubicBezTo>
                <a:cubicBezTo>
                  <a:pt x="2097340" y="2423109"/>
                  <a:pt x="2117213" y="2423212"/>
                  <a:pt x="2136371" y="2427317"/>
                </a:cubicBezTo>
                <a:cubicBezTo>
                  <a:pt x="2156096" y="2431544"/>
                  <a:pt x="2174634" y="2440796"/>
                  <a:pt x="2194560" y="2443942"/>
                </a:cubicBezTo>
                <a:cubicBezTo>
                  <a:pt x="2251454" y="2452925"/>
                  <a:pt x="2464456" y="2459653"/>
                  <a:pt x="2485506" y="2460568"/>
                </a:cubicBezTo>
                <a:cubicBezTo>
                  <a:pt x="2559674" y="2475401"/>
                  <a:pt x="2512940" y="2468880"/>
                  <a:pt x="2626822" y="246888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3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400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레이아웃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335291" cy="50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상대적 레이아웃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9262"/>
            <a:ext cx="7620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상대적 레이아웃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6166479" cy="63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코드로 레이아웃 만들기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103986" cy="50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뷰그룹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3" y="1556792"/>
            <a:ext cx="6998707" cy="44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1772816"/>
            <a:ext cx="562770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코드로 속성 변경하기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486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</a:t>
            </a:r>
            <a:r>
              <a:rPr lang="en-US" altLang="ko-KR" dirty="0" err="1" smtClean="0"/>
              <a:t>ui</a:t>
            </a:r>
            <a:r>
              <a:rPr lang="ko-KR" altLang="en-US" dirty="0" smtClean="0"/>
              <a:t> 정의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91825" y="1600200"/>
            <a:ext cx="69952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코드로 속성 변경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4370" y="1600200"/>
            <a:ext cx="72502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화면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0475" y="2386012"/>
            <a:ext cx="6858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계산기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00276"/>
            <a:ext cx="6911539" cy="4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상단 구현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153548" cy="22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 구현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79199"/>
            <a:ext cx="7768356" cy="4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하단 구현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8" y="1772816"/>
            <a:ext cx="8118301" cy="14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계산기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631284" cy="42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Ui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작성하는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뷰그룹을</a:t>
            </a:r>
            <a:r>
              <a:rPr lang="ko-KR" altLang="en-US" dirty="0" smtClean="0"/>
              <a:t> 생성한다</a:t>
            </a:r>
            <a:r>
              <a:rPr lang="en-US" altLang="ko-K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필요한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추가한다</a:t>
            </a:r>
            <a:r>
              <a:rPr lang="en-US" altLang="ko-K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액티비티</a:t>
            </a:r>
            <a:r>
              <a:rPr lang="ko-KR" altLang="en-US" dirty="0" smtClean="0"/>
              <a:t> 화면으로 설정한다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23413"/>
            <a:ext cx="68008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</a:t>
            </a:r>
            <a:r>
              <a:rPr lang="ko-KR" altLang="en-US" dirty="0" smtClean="0"/>
              <a:t>를 작성하는 </a:t>
            </a:r>
            <a:r>
              <a:rPr lang="en-US" altLang="ko-KR" dirty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7151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</a:t>
            </a:r>
            <a:r>
              <a:rPr lang="en-US" altLang="ko-KR" dirty="0" err="1" smtClean="0"/>
              <a:t>ui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51" y="1484784"/>
            <a:ext cx="7230194" cy="49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코드는 변경하지 않는다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자동 생성된 코드 사용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6896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chap02 안드로이드(강의자료)</Template>
  <TotalTime>295</TotalTime>
  <Words>311</Words>
  <Application>Microsoft Office PowerPoint</Application>
  <PresentationFormat>화면 슬라이드 쇼(4:3)</PresentationFormat>
  <Paragraphs>75</Paragraphs>
  <Slides>49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가을</vt:lpstr>
      <vt:lpstr>CHAP 3. 사용자 인터페이스 기초</vt:lpstr>
      <vt:lpstr>2주 목표</vt:lpstr>
      <vt:lpstr>사용자 인터페이스 기초</vt:lpstr>
      <vt:lpstr>뷰와 뷰그룹</vt:lpstr>
      <vt:lpstr>Ui를 작성하는 절차</vt:lpstr>
      <vt:lpstr>UI를 작성하는 2가지 방법</vt:lpstr>
      <vt:lpstr>XML로 ui 작성 </vt:lpstr>
      <vt:lpstr>자바 코드는 변경하지 않는다!</vt:lpstr>
      <vt:lpstr>실행결과 </vt:lpstr>
      <vt:lpstr>뷰</vt:lpstr>
      <vt:lpstr>뷰의 필드와 메소드</vt:lpstr>
      <vt:lpstr>PowerPoint 프레젠테이션</vt:lpstr>
      <vt:lpstr>뷰의 크기 단위</vt:lpstr>
      <vt:lpstr>색상 </vt:lpstr>
      <vt:lpstr>마진과 패딩</vt:lpstr>
      <vt:lpstr>마진과 패딩</vt:lpstr>
      <vt:lpstr>텍스트뷰</vt:lpstr>
      <vt:lpstr>에디트 텍스트</vt:lpstr>
      <vt:lpstr>에디트 텍스트의 inputType 속성</vt:lpstr>
      <vt:lpstr>에디트 텍스트</vt:lpstr>
      <vt:lpstr>이미지뷰</vt:lpstr>
      <vt:lpstr>안드로이드에서 이미지 사용</vt:lpstr>
      <vt:lpstr>이미지뷰</vt:lpstr>
      <vt:lpstr>버튼</vt:lpstr>
      <vt:lpstr>레이아웃</vt:lpstr>
      <vt:lpstr>레이아웃의 종류</vt:lpstr>
      <vt:lpstr>선형 레이아웃</vt:lpstr>
      <vt:lpstr>선형 레이아웃 클래스의 속성</vt:lpstr>
      <vt:lpstr>선형 레이아웃</vt:lpstr>
      <vt:lpstr>Gravity 속성 값</vt:lpstr>
      <vt:lpstr>Gravity 속성 </vt:lpstr>
      <vt:lpstr>가중치(weight)</vt:lpstr>
      <vt:lpstr>가중치(weight)</vt:lpstr>
      <vt:lpstr>가중치 예제</vt:lpstr>
      <vt:lpstr>PowerPoint 프레젠테이션</vt:lpstr>
      <vt:lpstr>테이블 레이아웃</vt:lpstr>
      <vt:lpstr>상대적 레이아웃</vt:lpstr>
      <vt:lpstr>상대적 레이아웃</vt:lpstr>
      <vt:lpstr>코드로 레이아웃 만들기</vt:lpstr>
      <vt:lpstr>실행결과</vt:lpstr>
      <vt:lpstr>코드로 속성 변경하기</vt:lpstr>
      <vt:lpstr>XML로 ui 정의 </vt:lpstr>
      <vt:lpstr>코드로 속성 변경</vt:lpstr>
      <vt:lpstr>실행 화면</vt:lpstr>
      <vt:lpstr>Lab: 계산기 앱 작성</vt:lpstr>
      <vt:lpstr>상단 구현</vt:lpstr>
      <vt:lpstr>버튼 구현</vt:lpstr>
      <vt:lpstr>하단 구현</vt:lpstr>
      <vt:lpstr>Lab: 계산기 앱 작성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103</cp:revision>
  <dcterms:created xsi:type="dcterms:W3CDTF">2012-08-23T02:20:32Z</dcterms:created>
  <dcterms:modified xsi:type="dcterms:W3CDTF">2018-09-02T11:53:41Z</dcterms:modified>
</cp:coreProperties>
</file>