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385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7" r:id="rId13"/>
    <p:sldId id="257" r:id="rId14"/>
    <p:sldId id="25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46" r:id="rId23"/>
    <p:sldId id="347" r:id="rId24"/>
    <p:sldId id="336" r:id="rId25"/>
    <p:sldId id="337" r:id="rId26"/>
    <p:sldId id="338" r:id="rId27"/>
    <p:sldId id="339" r:id="rId28"/>
    <p:sldId id="340" r:id="rId29"/>
    <p:sldId id="341" r:id="rId30"/>
    <p:sldId id="384" r:id="rId31"/>
    <p:sldId id="344" r:id="rId32"/>
    <p:sldId id="345" r:id="rId33"/>
    <p:sldId id="386" r:id="rId34"/>
    <p:sldId id="349" r:id="rId35"/>
    <p:sldId id="259" r:id="rId36"/>
    <p:sldId id="260" r:id="rId37"/>
    <p:sldId id="261" r:id="rId38"/>
    <p:sldId id="283" r:id="rId39"/>
    <p:sldId id="356" r:id="rId40"/>
    <p:sldId id="357" r:id="rId41"/>
    <p:sldId id="373" r:id="rId42"/>
    <p:sldId id="358" r:id="rId43"/>
    <p:sldId id="359" r:id="rId44"/>
    <p:sldId id="360" r:id="rId45"/>
    <p:sldId id="372" r:id="rId46"/>
    <p:sldId id="361" r:id="rId47"/>
    <p:sldId id="362" r:id="rId48"/>
    <p:sldId id="363" r:id="rId49"/>
    <p:sldId id="364" r:id="rId50"/>
    <p:sldId id="378" r:id="rId51"/>
    <p:sldId id="379" r:id="rId52"/>
    <p:sldId id="380" r:id="rId53"/>
    <p:sldId id="381" r:id="rId54"/>
    <p:sldId id="382" r:id="rId5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3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70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80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82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855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22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81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085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1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31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974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4970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7918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CHAP 4. </a:t>
            </a:r>
            <a:r>
              <a:rPr lang="ko-KR" altLang="en-US" dirty="0" smtClean="0"/>
              <a:t>이벤트 처리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ImageButton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태그를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사용한 이미지 버튼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149169" cy="40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 처리 코드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140968"/>
            <a:ext cx="6916660" cy="327159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52255"/>
            <a:ext cx="7943433" cy="22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레이아웃 파일에 버튼을 정의한다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520757" y="2348880"/>
            <a:ext cx="7777162" cy="36004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Trebuchet MS" pitchFamily="34" charset="0"/>
              </a:rPr>
              <a:t>xml </a:t>
            </a:r>
            <a:r>
              <a:rPr lang="en-US" altLang="ko-KR" sz="1600" dirty="0">
                <a:solidFill>
                  <a:srgbClr val="7F007F"/>
                </a:solidFill>
                <a:latin typeface="Trebuchet MS" pitchFamily="34" charset="0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"1.0" </a:t>
            </a:r>
            <a:r>
              <a:rPr lang="en-US" altLang="ko-KR" sz="1600" i="1" dirty="0">
                <a:solidFill>
                  <a:srgbClr val="7F007F"/>
                </a:solidFill>
                <a:latin typeface="Trebuchet MS" pitchFamily="34" charset="0"/>
              </a:rPr>
              <a:t>encoding</a:t>
            </a:r>
            <a:r>
              <a:rPr lang="en-US" altLang="ko-KR" sz="1600" i="1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"utf-8"</a:t>
            </a:r>
            <a:r>
              <a:rPr lang="en-US" altLang="ko-KR" sz="1600" i="1" dirty="0">
                <a:solidFill>
                  <a:srgbClr val="008080"/>
                </a:solidFill>
                <a:latin typeface="Trebuchet MS" pitchFamily="34" charset="0"/>
              </a:rPr>
              <a:t>?&gt;</a:t>
            </a:r>
          </a:p>
          <a:p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latin typeface="Trebuchet MS" pitchFamily="34" charset="0"/>
              </a:rPr>
              <a:t>LinearLayout</a:t>
            </a:r>
            <a:r>
              <a:rPr lang="en-US" altLang="ko-KR" sz="1600" dirty="0">
                <a:solidFill>
                  <a:srgbClr val="3F7F7F"/>
                </a:solidFill>
                <a:latin typeface="Trebuchet MS" pitchFamily="34" charset="0"/>
              </a:rPr>
              <a:t>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itchFamily="34" charset="0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/res/android"</a:t>
            </a:r>
          </a:p>
          <a:p>
            <a:r>
              <a:rPr lang="en-US" altLang="ko-KR" sz="1600" dirty="0">
                <a:latin typeface="Trebuchet MS" pitchFamily="34" charset="0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android:layout_width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 pitchFamily="34" charset="0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 pitchFamily="34" charset="0"/>
            </a:endParaRPr>
          </a:p>
          <a:p>
            <a:r>
              <a:rPr lang="en-US" altLang="ko-KR" sz="1600" dirty="0">
                <a:latin typeface="Trebuchet MS" pitchFamily="34" charset="0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android:layout_height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 pitchFamily="34" charset="0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 pitchFamily="34" charset="0"/>
            </a:endParaRPr>
          </a:p>
          <a:p>
            <a:r>
              <a:rPr lang="en-US" altLang="ko-KR" sz="1600" dirty="0">
                <a:latin typeface="Trebuchet MS" pitchFamily="34" charset="0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android:orientation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"vertical" </a:t>
            </a:r>
            <a:r>
              <a:rPr lang="en-US" altLang="ko-KR" sz="1600" i="1" dirty="0">
                <a:solidFill>
                  <a:srgbClr val="008080"/>
                </a:solidFill>
                <a:latin typeface="Trebuchet MS" pitchFamily="34" charset="0"/>
              </a:rPr>
              <a:t>&gt;</a:t>
            </a:r>
          </a:p>
          <a:p>
            <a:endParaRPr lang="ko-KR" altLang="en-US" sz="1600" dirty="0" smtClean="0">
              <a:latin typeface="Trebuchet MS" pitchFamily="34" charset="0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itchFamily="34" charset="0"/>
              </a:rPr>
              <a:t>Button</a:t>
            </a:r>
          </a:p>
          <a:p>
            <a:r>
              <a:rPr lang="en-US" altLang="ko-KR" sz="1600" dirty="0">
                <a:latin typeface="Trebuchet MS" pitchFamily="34" charset="0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"@+id/button"</a:t>
            </a:r>
          </a:p>
          <a:p>
            <a:r>
              <a:rPr lang="en-US" altLang="ko-KR" sz="1600" dirty="0">
                <a:latin typeface="Trebuchet MS" pitchFamily="34" charset="0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itchFamily="34" charset="0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</a:t>
            </a:r>
          </a:p>
          <a:p>
            <a:r>
              <a:rPr lang="en-US" altLang="ko-KR" sz="1600" dirty="0">
                <a:latin typeface="Trebuchet MS" pitchFamily="34" charset="0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itchFamily="34" charset="0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</a:t>
            </a:r>
          </a:p>
          <a:p>
            <a:r>
              <a:rPr lang="en-US" altLang="ko-KR" sz="1600" dirty="0">
                <a:latin typeface="Trebuchet MS" pitchFamily="34" charset="0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android:background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"@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itchFamily="34" charset="0"/>
              </a:rPr>
              <a:t>drawable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/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itchFamily="34" charset="0"/>
              </a:rPr>
              <a:t>android_button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</a:t>
            </a:r>
          </a:p>
          <a:p>
            <a:r>
              <a:rPr lang="en-US" altLang="ko-KR" sz="1600" dirty="0">
                <a:latin typeface="Trebuchet MS" pitchFamily="34" charset="0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</a:rPr>
              <a:t>android:padding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</a:rPr>
              <a:t>"10dp" </a:t>
            </a:r>
            <a:r>
              <a:rPr lang="en-US" altLang="ko-KR" sz="1600" i="1" dirty="0">
                <a:solidFill>
                  <a:srgbClr val="008080"/>
                </a:solidFill>
                <a:latin typeface="Trebuchet MS" pitchFamily="34" charset="0"/>
              </a:rPr>
              <a:t>/&gt;</a:t>
            </a:r>
          </a:p>
          <a:p>
            <a:endParaRPr lang="ko-KR" altLang="en-US" sz="1600" dirty="0" smtClean="0">
              <a:latin typeface="Trebuchet MS" pitchFamily="34" charset="0"/>
            </a:endParaRPr>
          </a:p>
          <a:p>
            <a:r>
              <a:rPr lang="en-US" altLang="ko-KR" sz="1600" dirty="0" smtClean="0">
                <a:solidFill>
                  <a:srgbClr val="008080"/>
                </a:solidFill>
                <a:latin typeface="Trebuchet MS" pitchFamily="34" charset="0"/>
              </a:rPr>
              <a:t>&lt;/</a:t>
            </a:r>
            <a:r>
              <a:rPr lang="en-US" altLang="ko-KR" sz="1600" dirty="0" err="1">
                <a:solidFill>
                  <a:srgbClr val="3F7F7F"/>
                </a:solidFill>
                <a:latin typeface="Trebuchet MS" pitchFamily="34" charset="0"/>
              </a:rPr>
              <a:t>LinearLayout</a:t>
            </a:r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018166"/>
            <a:ext cx="287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solidFill>
                  <a:schemeClr val="accent1"/>
                </a:solidFill>
              </a:rPr>
              <a:t>/res/layout/activity_main.xml</a:t>
            </a:r>
            <a:endParaRPr lang="ko-KR" alt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폴링과</a:t>
            </a:r>
            <a:r>
              <a:rPr lang="ko-KR" altLang="en-US" dirty="0" smtClean="0"/>
              <a:t> 이벤트 구동 방식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44823"/>
            <a:ext cx="5688632" cy="45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안드로이드에서의</a:t>
            </a:r>
            <a:r>
              <a:rPr lang="ko-KR" altLang="en-US" dirty="0" smtClean="0"/>
              <a:t> 이벤트 처리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altLang="ko-KR" dirty="0"/>
              <a:t>XML </a:t>
            </a:r>
            <a:r>
              <a:rPr lang="ko-KR" altLang="en-US" dirty="0"/>
              <a:t>파일에 이벤트 처리 </a:t>
            </a:r>
            <a:r>
              <a:rPr lang="ko-KR" altLang="en-US" dirty="0" err="1"/>
              <a:t>메소드를</a:t>
            </a:r>
            <a:r>
              <a:rPr lang="ko-KR" altLang="en-US" dirty="0"/>
              <a:t> 등록하는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가장 쉬운 방법 </a:t>
            </a:r>
            <a:r>
              <a:rPr lang="en-US" altLang="ko-KR" dirty="0" smtClean="0"/>
              <a:t>&lt;- </a:t>
            </a:r>
            <a:r>
              <a:rPr lang="ko-KR" altLang="en-US" dirty="0" smtClean="0"/>
              <a:t>권장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앞에서 살펴보았음</a:t>
            </a:r>
            <a:r>
              <a:rPr lang="en-US" altLang="ko-KR" dirty="0" smtClean="0"/>
              <a:t>!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smtClean="0"/>
              <a:t>이벤트 </a:t>
            </a:r>
            <a:r>
              <a:rPr lang="ko-KR" altLang="en-US" dirty="0"/>
              <a:t>처리 객체를 생성하여 </a:t>
            </a:r>
            <a:r>
              <a:rPr lang="ko-KR" altLang="en-US" dirty="0" smtClean="0"/>
              <a:t>컴포넌트에 등록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일반적인 방법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err="1"/>
              <a:t>뷰</a:t>
            </a:r>
            <a:r>
              <a:rPr lang="ko-KR" altLang="en-US" dirty="0"/>
              <a:t> 클래스의 이벤트 처리 </a:t>
            </a:r>
            <a:r>
              <a:rPr lang="ko-KR" altLang="en-US" dirty="0" err="1"/>
              <a:t>메소드를</a:t>
            </a:r>
            <a:r>
              <a:rPr lang="ko-KR" altLang="en-US" dirty="0"/>
              <a:t> 재정의</a:t>
            </a:r>
            <a:endParaRPr lang="en-US" altLang="ko-KR" dirty="0"/>
          </a:p>
          <a:p>
            <a:pPr lvl="1"/>
            <a:r>
              <a:rPr lang="ko-KR" altLang="en-US" dirty="0" err="1"/>
              <a:t>커스텀</a:t>
            </a:r>
            <a:r>
              <a:rPr lang="ko-KR" altLang="en-US" dirty="0"/>
              <a:t> </a:t>
            </a:r>
            <a:r>
              <a:rPr lang="ko-KR" altLang="en-US" dirty="0" err="1"/>
              <a:t>뷰를</a:t>
            </a:r>
            <a:r>
              <a:rPr lang="ko-KR" altLang="en-US" dirty="0"/>
              <a:t> 작성하는 경우</a:t>
            </a:r>
            <a:r>
              <a:rPr lang="en-US" altLang="ko-KR" dirty="0"/>
              <a:t>: (</a:t>
            </a: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게임</a:t>
            </a:r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3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2" y="1844824"/>
            <a:ext cx="7677150" cy="29718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 처리 객체 사용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5301208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버튼에 붙은 </a:t>
            </a:r>
            <a:r>
              <a:rPr lang="ko-KR" altLang="en-US" dirty="0" err="1" smtClean="0">
                <a:solidFill>
                  <a:srgbClr val="FF0000"/>
                </a:solidFill>
              </a:rPr>
              <a:t>리스너</a:t>
            </a:r>
            <a:r>
              <a:rPr lang="ko-KR" altLang="en-US" dirty="0" smtClean="0">
                <a:solidFill>
                  <a:srgbClr val="FF0000"/>
                </a:solidFill>
              </a:rPr>
              <a:t> 객체가 이벤트를 처리한다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3790778" y="3503213"/>
            <a:ext cx="1797140" cy="1313411"/>
          </a:xfrm>
          <a:custGeom>
            <a:avLst/>
            <a:gdLst>
              <a:gd name="connsiteX0" fmla="*/ 34842 w 1797140"/>
              <a:gd name="connsiteY0" fmla="*/ 1313411 h 1313411"/>
              <a:gd name="connsiteX1" fmla="*/ 18216 w 1797140"/>
              <a:gd name="connsiteY1" fmla="*/ 1271847 h 1313411"/>
              <a:gd name="connsiteX2" fmla="*/ 18216 w 1797140"/>
              <a:gd name="connsiteY2" fmla="*/ 980902 h 1313411"/>
              <a:gd name="connsiteX3" fmla="*/ 34842 w 1797140"/>
              <a:gd name="connsiteY3" fmla="*/ 922713 h 1313411"/>
              <a:gd name="connsiteX4" fmla="*/ 51467 w 1797140"/>
              <a:gd name="connsiteY4" fmla="*/ 881149 h 1313411"/>
              <a:gd name="connsiteX5" fmla="*/ 59780 w 1797140"/>
              <a:gd name="connsiteY5" fmla="*/ 856211 h 1313411"/>
              <a:gd name="connsiteX6" fmla="*/ 93031 w 1797140"/>
              <a:gd name="connsiteY6" fmla="*/ 814647 h 1313411"/>
              <a:gd name="connsiteX7" fmla="*/ 117969 w 1797140"/>
              <a:gd name="connsiteY7" fmla="*/ 781396 h 1313411"/>
              <a:gd name="connsiteX8" fmla="*/ 159533 w 1797140"/>
              <a:gd name="connsiteY8" fmla="*/ 739833 h 1313411"/>
              <a:gd name="connsiteX9" fmla="*/ 217722 w 1797140"/>
              <a:gd name="connsiteY9" fmla="*/ 689956 h 1313411"/>
              <a:gd name="connsiteX10" fmla="*/ 242660 w 1797140"/>
              <a:gd name="connsiteY10" fmla="*/ 673331 h 1313411"/>
              <a:gd name="connsiteX11" fmla="*/ 292536 w 1797140"/>
              <a:gd name="connsiteY11" fmla="*/ 648393 h 1313411"/>
              <a:gd name="connsiteX12" fmla="*/ 317475 w 1797140"/>
              <a:gd name="connsiteY12" fmla="*/ 640080 h 1313411"/>
              <a:gd name="connsiteX13" fmla="*/ 359038 w 1797140"/>
              <a:gd name="connsiteY13" fmla="*/ 615142 h 1313411"/>
              <a:gd name="connsiteX14" fmla="*/ 433853 w 1797140"/>
              <a:gd name="connsiteY14" fmla="*/ 598516 h 1313411"/>
              <a:gd name="connsiteX15" fmla="*/ 500355 w 1797140"/>
              <a:gd name="connsiteY15" fmla="*/ 581891 h 1313411"/>
              <a:gd name="connsiteX16" fmla="*/ 666609 w 1797140"/>
              <a:gd name="connsiteY16" fmla="*/ 573578 h 1313411"/>
              <a:gd name="connsiteX17" fmla="*/ 699860 w 1797140"/>
              <a:gd name="connsiteY17" fmla="*/ 565265 h 1313411"/>
              <a:gd name="connsiteX18" fmla="*/ 866115 w 1797140"/>
              <a:gd name="connsiteY18" fmla="*/ 540327 h 1313411"/>
              <a:gd name="connsiteX19" fmla="*/ 915991 w 1797140"/>
              <a:gd name="connsiteY19" fmla="*/ 532014 h 1313411"/>
              <a:gd name="connsiteX20" fmla="*/ 1198624 w 1797140"/>
              <a:gd name="connsiteY20" fmla="*/ 515389 h 1313411"/>
              <a:gd name="connsiteX21" fmla="*/ 1298376 w 1797140"/>
              <a:gd name="connsiteY21" fmla="*/ 507076 h 1313411"/>
              <a:gd name="connsiteX22" fmla="*/ 1364878 w 1797140"/>
              <a:gd name="connsiteY22" fmla="*/ 490451 h 1313411"/>
              <a:gd name="connsiteX23" fmla="*/ 1389816 w 1797140"/>
              <a:gd name="connsiteY23" fmla="*/ 482138 h 1313411"/>
              <a:gd name="connsiteX24" fmla="*/ 1423067 w 1797140"/>
              <a:gd name="connsiteY24" fmla="*/ 457200 h 1313411"/>
              <a:gd name="connsiteX25" fmla="*/ 1472944 w 1797140"/>
              <a:gd name="connsiteY25" fmla="*/ 440574 h 1313411"/>
              <a:gd name="connsiteX26" fmla="*/ 1514507 w 1797140"/>
              <a:gd name="connsiteY26" fmla="*/ 415636 h 1313411"/>
              <a:gd name="connsiteX27" fmla="*/ 1564384 w 1797140"/>
              <a:gd name="connsiteY27" fmla="*/ 399011 h 1313411"/>
              <a:gd name="connsiteX28" fmla="*/ 1614260 w 1797140"/>
              <a:gd name="connsiteY28" fmla="*/ 374073 h 1313411"/>
              <a:gd name="connsiteX29" fmla="*/ 1639198 w 1797140"/>
              <a:gd name="connsiteY29" fmla="*/ 357447 h 1313411"/>
              <a:gd name="connsiteX30" fmla="*/ 1672449 w 1797140"/>
              <a:gd name="connsiteY30" fmla="*/ 324196 h 1313411"/>
              <a:gd name="connsiteX31" fmla="*/ 1680762 w 1797140"/>
              <a:gd name="connsiteY31" fmla="*/ 299258 h 1313411"/>
              <a:gd name="connsiteX32" fmla="*/ 1714013 w 1797140"/>
              <a:gd name="connsiteY32" fmla="*/ 257694 h 1313411"/>
              <a:gd name="connsiteX33" fmla="*/ 1738951 w 1797140"/>
              <a:gd name="connsiteY33" fmla="*/ 182880 h 1313411"/>
              <a:gd name="connsiteX34" fmla="*/ 1747264 w 1797140"/>
              <a:gd name="connsiteY34" fmla="*/ 157942 h 1313411"/>
              <a:gd name="connsiteX35" fmla="*/ 1763889 w 1797140"/>
              <a:gd name="connsiteY35" fmla="*/ 133004 h 1313411"/>
              <a:gd name="connsiteX36" fmla="*/ 1772202 w 1797140"/>
              <a:gd name="connsiteY36" fmla="*/ 91440 h 1313411"/>
              <a:gd name="connsiteX37" fmla="*/ 1788827 w 1797140"/>
              <a:gd name="connsiteY37" fmla="*/ 41564 h 1313411"/>
              <a:gd name="connsiteX38" fmla="*/ 1797140 w 1797140"/>
              <a:gd name="connsiteY38" fmla="*/ 0 h 131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97140" h="1313411">
                <a:moveTo>
                  <a:pt x="34842" y="1313411"/>
                </a:moveTo>
                <a:cubicBezTo>
                  <a:pt x="29300" y="1299556"/>
                  <a:pt x="23455" y="1285819"/>
                  <a:pt x="18216" y="1271847"/>
                </a:cubicBezTo>
                <a:cubicBezTo>
                  <a:pt x="-18160" y="1174844"/>
                  <a:pt x="9755" y="1133203"/>
                  <a:pt x="18216" y="980902"/>
                </a:cubicBezTo>
                <a:cubicBezTo>
                  <a:pt x="18786" y="970648"/>
                  <a:pt x="30485" y="934332"/>
                  <a:pt x="34842" y="922713"/>
                </a:cubicBezTo>
                <a:cubicBezTo>
                  <a:pt x="40081" y="908741"/>
                  <a:pt x="46228" y="895121"/>
                  <a:pt x="51467" y="881149"/>
                </a:cubicBezTo>
                <a:cubicBezTo>
                  <a:pt x="54544" y="872945"/>
                  <a:pt x="55861" y="864048"/>
                  <a:pt x="59780" y="856211"/>
                </a:cubicBezTo>
                <a:cubicBezTo>
                  <a:pt x="75193" y="825386"/>
                  <a:pt x="73703" y="837841"/>
                  <a:pt x="93031" y="814647"/>
                </a:cubicBezTo>
                <a:cubicBezTo>
                  <a:pt x="101900" y="804004"/>
                  <a:pt x="108764" y="791751"/>
                  <a:pt x="117969" y="781396"/>
                </a:cubicBezTo>
                <a:cubicBezTo>
                  <a:pt x="130986" y="766752"/>
                  <a:pt x="145678" y="753688"/>
                  <a:pt x="159533" y="739833"/>
                </a:cubicBezTo>
                <a:cubicBezTo>
                  <a:pt x="184498" y="714868"/>
                  <a:pt x="179559" y="718578"/>
                  <a:pt x="217722" y="689956"/>
                </a:cubicBezTo>
                <a:cubicBezTo>
                  <a:pt x="225714" y="683962"/>
                  <a:pt x="233927" y="678183"/>
                  <a:pt x="242660" y="673331"/>
                </a:cubicBezTo>
                <a:cubicBezTo>
                  <a:pt x="258909" y="664304"/>
                  <a:pt x="275550" y="655942"/>
                  <a:pt x="292536" y="648393"/>
                </a:cubicBezTo>
                <a:cubicBezTo>
                  <a:pt x="300543" y="644834"/>
                  <a:pt x="309637" y="643999"/>
                  <a:pt x="317475" y="640080"/>
                </a:cubicBezTo>
                <a:cubicBezTo>
                  <a:pt x="331926" y="632854"/>
                  <a:pt x="344274" y="621704"/>
                  <a:pt x="359038" y="615142"/>
                </a:cubicBezTo>
                <a:cubicBezTo>
                  <a:pt x="369409" y="610533"/>
                  <a:pt x="426334" y="600251"/>
                  <a:pt x="433853" y="598516"/>
                </a:cubicBezTo>
                <a:cubicBezTo>
                  <a:pt x="456117" y="593378"/>
                  <a:pt x="477534" y="583032"/>
                  <a:pt x="500355" y="581891"/>
                </a:cubicBezTo>
                <a:lnTo>
                  <a:pt x="666609" y="573578"/>
                </a:lnTo>
                <a:cubicBezTo>
                  <a:pt x="677693" y="570807"/>
                  <a:pt x="688657" y="567506"/>
                  <a:pt x="699860" y="565265"/>
                </a:cubicBezTo>
                <a:cubicBezTo>
                  <a:pt x="737522" y="557733"/>
                  <a:pt x="851317" y="542547"/>
                  <a:pt x="866115" y="540327"/>
                </a:cubicBezTo>
                <a:cubicBezTo>
                  <a:pt x="882783" y="537827"/>
                  <a:pt x="899212" y="533612"/>
                  <a:pt x="915991" y="532014"/>
                </a:cubicBezTo>
                <a:cubicBezTo>
                  <a:pt x="989360" y="525027"/>
                  <a:pt x="1130613" y="519777"/>
                  <a:pt x="1198624" y="515389"/>
                </a:cubicBezTo>
                <a:cubicBezTo>
                  <a:pt x="1231921" y="513241"/>
                  <a:pt x="1265125" y="509847"/>
                  <a:pt x="1298376" y="507076"/>
                </a:cubicBezTo>
                <a:cubicBezTo>
                  <a:pt x="1320543" y="501534"/>
                  <a:pt x="1342834" y="496463"/>
                  <a:pt x="1364878" y="490451"/>
                </a:cubicBezTo>
                <a:cubicBezTo>
                  <a:pt x="1373332" y="488145"/>
                  <a:pt x="1382208" y="486485"/>
                  <a:pt x="1389816" y="482138"/>
                </a:cubicBezTo>
                <a:cubicBezTo>
                  <a:pt x="1401845" y="475264"/>
                  <a:pt x="1410675" y="463396"/>
                  <a:pt x="1423067" y="457200"/>
                </a:cubicBezTo>
                <a:cubicBezTo>
                  <a:pt x="1438742" y="449363"/>
                  <a:pt x="1456990" y="447826"/>
                  <a:pt x="1472944" y="440574"/>
                </a:cubicBezTo>
                <a:cubicBezTo>
                  <a:pt x="1487653" y="433888"/>
                  <a:pt x="1499798" y="422322"/>
                  <a:pt x="1514507" y="415636"/>
                </a:cubicBezTo>
                <a:cubicBezTo>
                  <a:pt x="1530461" y="408384"/>
                  <a:pt x="1549803" y="408732"/>
                  <a:pt x="1564384" y="399011"/>
                </a:cubicBezTo>
                <a:cubicBezTo>
                  <a:pt x="1596613" y="377524"/>
                  <a:pt x="1579844" y="385544"/>
                  <a:pt x="1614260" y="374073"/>
                </a:cubicBezTo>
                <a:cubicBezTo>
                  <a:pt x="1622573" y="368531"/>
                  <a:pt x="1631613" y="363949"/>
                  <a:pt x="1639198" y="357447"/>
                </a:cubicBezTo>
                <a:cubicBezTo>
                  <a:pt x="1651099" y="347246"/>
                  <a:pt x="1672449" y="324196"/>
                  <a:pt x="1672449" y="324196"/>
                </a:cubicBezTo>
                <a:cubicBezTo>
                  <a:pt x="1675220" y="315883"/>
                  <a:pt x="1676843" y="307095"/>
                  <a:pt x="1680762" y="299258"/>
                </a:cubicBezTo>
                <a:cubicBezTo>
                  <a:pt x="1691249" y="278284"/>
                  <a:pt x="1698549" y="273158"/>
                  <a:pt x="1714013" y="257694"/>
                </a:cubicBezTo>
                <a:lnTo>
                  <a:pt x="1738951" y="182880"/>
                </a:lnTo>
                <a:cubicBezTo>
                  <a:pt x="1741722" y="174567"/>
                  <a:pt x="1742404" y="165233"/>
                  <a:pt x="1747264" y="157942"/>
                </a:cubicBezTo>
                <a:lnTo>
                  <a:pt x="1763889" y="133004"/>
                </a:lnTo>
                <a:cubicBezTo>
                  <a:pt x="1766660" y="119149"/>
                  <a:pt x="1768484" y="105071"/>
                  <a:pt x="1772202" y="91440"/>
                </a:cubicBezTo>
                <a:cubicBezTo>
                  <a:pt x="1776813" y="74533"/>
                  <a:pt x="1785390" y="58748"/>
                  <a:pt x="1788827" y="41564"/>
                </a:cubicBezTo>
                <a:lnTo>
                  <a:pt x="179714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 </a:t>
            </a:r>
            <a:r>
              <a:rPr lang="ko-KR" altLang="en-US" dirty="0" err="1" smtClean="0"/>
              <a:t>리스너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74147"/>
            <a:ext cx="8826771" cy="294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리스너의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85" y="1916832"/>
            <a:ext cx="77057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리스너</a:t>
            </a:r>
            <a:r>
              <a:rPr lang="ko-KR" altLang="en-US" dirty="0" smtClean="0"/>
              <a:t> 객체를 생성하는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리스너</a:t>
            </a:r>
            <a:r>
              <a:rPr lang="ko-KR" altLang="en-US" dirty="0"/>
              <a:t> 클래스를 내부 클래스로 정의한다</a:t>
            </a:r>
            <a:r>
              <a:rPr lang="en-US" altLang="ko-KR" dirty="0"/>
              <a:t>.</a:t>
            </a:r>
          </a:p>
          <a:p>
            <a:r>
              <a:rPr lang="ko-KR" altLang="en-US" dirty="0" err="1" smtClean="0">
                <a:solidFill>
                  <a:srgbClr val="FF0000"/>
                </a:solidFill>
              </a:rPr>
              <a:t>리스너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클래스를 무명 클래스로 정의한다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 err="1" smtClean="0"/>
              <a:t>리스너</a:t>
            </a:r>
            <a:r>
              <a:rPr lang="ko-KR" altLang="en-US" dirty="0" smtClean="0"/>
              <a:t> </a:t>
            </a:r>
            <a:r>
              <a:rPr lang="ko-KR" altLang="en-US" dirty="0"/>
              <a:t>인터페이스를 </a:t>
            </a:r>
            <a:r>
              <a:rPr lang="ko-KR" altLang="en-US" dirty="0" err="1"/>
              <a:t>액티비티</a:t>
            </a:r>
            <a:r>
              <a:rPr lang="ko-KR" altLang="en-US" dirty="0"/>
              <a:t> 클래스에 구현한다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4036422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가장 많이 사용되는 방법</a:t>
            </a:r>
            <a:r>
              <a:rPr lang="en-US" altLang="ko-KR" dirty="0" smtClean="0">
                <a:solidFill>
                  <a:srgbClr val="FF0000"/>
                </a:solidFill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5724128" y="2326428"/>
            <a:ext cx="1092390" cy="1729047"/>
          </a:xfrm>
          <a:custGeom>
            <a:avLst/>
            <a:gdLst>
              <a:gd name="connsiteX0" fmla="*/ 992637 w 1092390"/>
              <a:gd name="connsiteY0" fmla="*/ 1729047 h 1729047"/>
              <a:gd name="connsiteX1" fmla="*/ 942761 w 1092390"/>
              <a:gd name="connsiteY1" fmla="*/ 1704109 h 1729047"/>
              <a:gd name="connsiteX2" fmla="*/ 826383 w 1092390"/>
              <a:gd name="connsiteY2" fmla="*/ 1629295 h 1729047"/>
              <a:gd name="connsiteX3" fmla="*/ 726630 w 1092390"/>
              <a:gd name="connsiteY3" fmla="*/ 1554480 h 1729047"/>
              <a:gd name="connsiteX4" fmla="*/ 601939 w 1092390"/>
              <a:gd name="connsiteY4" fmla="*/ 1504604 h 1729047"/>
              <a:gd name="connsiteX5" fmla="*/ 468935 w 1092390"/>
              <a:gd name="connsiteY5" fmla="*/ 1421476 h 1729047"/>
              <a:gd name="connsiteX6" fmla="*/ 385808 w 1092390"/>
              <a:gd name="connsiteY6" fmla="*/ 1388226 h 1729047"/>
              <a:gd name="connsiteX7" fmla="*/ 327619 w 1092390"/>
              <a:gd name="connsiteY7" fmla="*/ 1346662 h 1729047"/>
              <a:gd name="connsiteX8" fmla="*/ 186303 w 1092390"/>
              <a:gd name="connsiteY8" fmla="*/ 1271847 h 1729047"/>
              <a:gd name="connsiteX9" fmla="*/ 86550 w 1092390"/>
              <a:gd name="connsiteY9" fmla="*/ 1205346 h 1729047"/>
              <a:gd name="connsiteX10" fmla="*/ 28361 w 1092390"/>
              <a:gd name="connsiteY10" fmla="*/ 1113906 h 1729047"/>
              <a:gd name="connsiteX11" fmla="*/ 11735 w 1092390"/>
              <a:gd name="connsiteY11" fmla="*/ 1088967 h 1729047"/>
              <a:gd name="connsiteX12" fmla="*/ 20048 w 1092390"/>
              <a:gd name="connsiteY12" fmla="*/ 955964 h 1729047"/>
              <a:gd name="connsiteX13" fmla="*/ 36674 w 1092390"/>
              <a:gd name="connsiteY13" fmla="*/ 914400 h 1729047"/>
              <a:gd name="connsiteX14" fmla="*/ 86550 w 1092390"/>
              <a:gd name="connsiteY14" fmla="*/ 847898 h 1729047"/>
              <a:gd name="connsiteX15" fmla="*/ 128114 w 1092390"/>
              <a:gd name="connsiteY15" fmla="*/ 814647 h 1729047"/>
              <a:gd name="connsiteX16" fmla="*/ 194615 w 1092390"/>
              <a:gd name="connsiteY16" fmla="*/ 798022 h 1729047"/>
              <a:gd name="connsiteX17" fmla="*/ 219554 w 1092390"/>
              <a:gd name="connsiteY17" fmla="*/ 789709 h 1729047"/>
              <a:gd name="connsiteX18" fmla="*/ 319306 w 1092390"/>
              <a:gd name="connsiteY18" fmla="*/ 756458 h 1729047"/>
              <a:gd name="connsiteX19" fmla="*/ 410746 w 1092390"/>
              <a:gd name="connsiteY19" fmla="*/ 739833 h 1729047"/>
              <a:gd name="connsiteX20" fmla="*/ 502186 w 1092390"/>
              <a:gd name="connsiteY20" fmla="*/ 706582 h 1729047"/>
              <a:gd name="connsiteX21" fmla="*/ 543750 w 1092390"/>
              <a:gd name="connsiteY21" fmla="*/ 698269 h 1729047"/>
              <a:gd name="connsiteX22" fmla="*/ 676754 w 1092390"/>
              <a:gd name="connsiteY22" fmla="*/ 689956 h 1729047"/>
              <a:gd name="connsiteX23" fmla="*/ 867946 w 1092390"/>
              <a:gd name="connsiteY23" fmla="*/ 656706 h 1729047"/>
              <a:gd name="connsiteX24" fmla="*/ 926135 w 1092390"/>
              <a:gd name="connsiteY24" fmla="*/ 640080 h 1729047"/>
              <a:gd name="connsiteX25" fmla="*/ 976012 w 1092390"/>
              <a:gd name="connsiteY25" fmla="*/ 615142 h 1729047"/>
              <a:gd name="connsiteX26" fmla="*/ 1000950 w 1092390"/>
              <a:gd name="connsiteY26" fmla="*/ 606829 h 1729047"/>
              <a:gd name="connsiteX27" fmla="*/ 1034201 w 1092390"/>
              <a:gd name="connsiteY27" fmla="*/ 581891 h 1729047"/>
              <a:gd name="connsiteX28" fmla="*/ 1059139 w 1092390"/>
              <a:gd name="connsiteY28" fmla="*/ 532015 h 1729047"/>
              <a:gd name="connsiteX29" fmla="*/ 1067452 w 1092390"/>
              <a:gd name="connsiteY29" fmla="*/ 498764 h 1729047"/>
              <a:gd name="connsiteX30" fmla="*/ 1084077 w 1092390"/>
              <a:gd name="connsiteY30" fmla="*/ 465513 h 1729047"/>
              <a:gd name="connsiteX31" fmla="*/ 1092390 w 1092390"/>
              <a:gd name="connsiteY31" fmla="*/ 440575 h 1729047"/>
              <a:gd name="connsiteX32" fmla="*/ 1084077 w 1092390"/>
              <a:gd name="connsiteY32" fmla="*/ 290946 h 1729047"/>
              <a:gd name="connsiteX33" fmla="*/ 1067452 w 1092390"/>
              <a:gd name="connsiteY33" fmla="*/ 274320 h 1729047"/>
              <a:gd name="connsiteX34" fmla="*/ 1034201 w 1092390"/>
              <a:gd name="connsiteY34" fmla="*/ 232756 h 1729047"/>
              <a:gd name="connsiteX35" fmla="*/ 1009263 w 1092390"/>
              <a:gd name="connsiteY35" fmla="*/ 199506 h 1729047"/>
              <a:gd name="connsiteX36" fmla="*/ 992637 w 1092390"/>
              <a:gd name="connsiteY36" fmla="*/ 174567 h 1729047"/>
              <a:gd name="connsiteX37" fmla="*/ 967699 w 1092390"/>
              <a:gd name="connsiteY37" fmla="*/ 157942 h 1729047"/>
              <a:gd name="connsiteX38" fmla="*/ 934448 w 1092390"/>
              <a:gd name="connsiteY38" fmla="*/ 116378 h 1729047"/>
              <a:gd name="connsiteX39" fmla="*/ 909510 w 1092390"/>
              <a:gd name="connsiteY39" fmla="*/ 108066 h 1729047"/>
              <a:gd name="connsiteX40" fmla="*/ 884572 w 1092390"/>
              <a:gd name="connsiteY40" fmla="*/ 91440 h 1729047"/>
              <a:gd name="connsiteX41" fmla="*/ 818070 w 1092390"/>
              <a:gd name="connsiteY41" fmla="*/ 41564 h 1729047"/>
              <a:gd name="connsiteX42" fmla="*/ 793132 w 1092390"/>
              <a:gd name="connsiteY42" fmla="*/ 33251 h 1729047"/>
              <a:gd name="connsiteX43" fmla="*/ 768194 w 1092390"/>
              <a:gd name="connsiteY43" fmla="*/ 16626 h 1729047"/>
              <a:gd name="connsiteX44" fmla="*/ 743255 w 1092390"/>
              <a:gd name="connsiteY44" fmla="*/ 8313 h 1729047"/>
              <a:gd name="connsiteX45" fmla="*/ 743255 w 1092390"/>
              <a:gd name="connsiteY45" fmla="*/ 0 h 17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2390" h="1729047">
                <a:moveTo>
                  <a:pt x="992637" y="1729047"/>
                </a:moveTo>
                <a:cubicBezTo>
                  <a:pt x="976012" y="1720734"/>
                  <a:pt x="958227" y="1714420"/>
                  <a:pt x="942761" y="1704109"/>
                </a:cubicBezTo>
                <a:cubicBezTo>
                  <a:pt x="820088" y="1622328"/>
                  <a:pt x="914320" y="1664469"/>
                  <a:pt x="826383" y="1629295"/>
                </a:cubicBezTo>
                <a:cubicBezTo>
                  <a:pt x="793125" y="1601580"/>
                  <a:pt x="764997" y="1575139"/>
                  <a:pt x="726630" y="1554480"/>
                </a:cubicBezTo>
                <a:cubicBezTo>
                  <a:pt x="670882" y="1524462"/>
                  <a:pt x="661049" y="1532189"/>
                  <a:pt x="601939" y="1504604"/>
                </a:cubicBezTo>
                <a:cubicBezTo>
                  <a:pt x="501819" y="1457882"/>
                  <a:pt x="583680" y="1481868"/>
                  <a:pt x="468935" y="1421476"/>
                </a:cubicBezTo>
                <a:cubicBezTo>
                  <a:pt x="442526" y="1407577"/>
                  <a:pt x="412183" y="1402189"/>
                  <a:pt x="385808" y="1388226"/>
                </a:cubicBezTo>
                <a:cubicBezTo>
                  <a:pt x="364742" y="1377073"/>
                  <a:pt x="348208" y="1358673"/>
                  <a:pt x="327619" y="1346662"/>
                </a:cubicBezTo>
                <a:cubicBezTo>
                  <a:pt x="281580" y="1319806"/>
                  <a:pt x="232580" y="1298291"/>
                  <a:pt x="186303" y="1271847"/>
                </a:cubicBezTo>
                <a:cubicBezTo>
                  <a:pt x="147386" y="1249609"/>
                  <a:pt x="118018" y="1236814"/>
                  <a:pt x="86550" y="1205346"/>
                </a:cubicBezTo>
                <a:cubicBezTo>
                  <a:pt x="47863" y="1166660"/>
                  <a:pt x="54764" y="1161431"/>
                  <a:pt x="28361" y="1113906"/>
                </a:cubicBezTo>
                <a:cubicBezTo>
                  <a:pt x="23509" y="1105172"/>
                  <a:pt x="17277" y="1097280"/>
                  <a:pt x="11735" y="1088967"/>
                </a:cubicBezTo>
                <a:cubicBezTo>
                  <a:pt x="-6950" y="1032908"/>
                  <a:pt x="-2698" y="1058322"/>
                  <a:pt x="20048" y="955964"/>
                </a:cubicBezTo>
                <a:cubicBezTo>
                  <a:pt x="23285" y="941397"/>
                  <a:pt x="29529" y="927500"/>
                  <a:pt x="36674" y="914400"/>
                </a:cubicBezTo>
                <a:cubicBezTo>
                  <a:pt x="49960" y="890042"/>
                  <a:pt x="65331" y="866085"/>
                  <a:pt x="86550" y="847898"/>
                </a:cubicBezTo>
                <a:cubicBezTo>
                  <a:pt x="100021" y="836351"/>
                  <a:pt x="112004" y="822082"/>
                  <a:pt x="128114" y="814647"/>
                </a:cubicBezTo>
                <a:cubicBezTo>
                  <a:pt x="148860" y="805072"/>
                  <a:pt x="172938" y="805248"/>
                  <a:pt x="194615" y="798022"/>
                </a:cubicBezTo>
                <a:cubicBezTo>
                  <a:pt x="202928" y="795251"/>
                  <a:pt x="211349" y="792786"/>
                  <a:pt x="219554" y="789709"/>
                </a:cubicBezTo>
                <a:cubicBezTo>
                  <a:pt x="276570" y="768328"/>
                  <a:pt x="251200" y="773484"/>
                  <a:pt x="319306" y="756458"/>
                </a:cubicBezTo>
                <a:cubicBezTo>
                  <a:pt x="342527" y="750653"/>
                  <a:pt x="388531" y="743536"/>
                  <a:pt x="410746" y="739833"/>
                </a:cubicBezTo>
                <a:cubicBezTo>
                  <a:pt x="442622" y="727082"/>
                  <a:pt x="468640" y="715731"/>
                  <a:pt x="502186" y="706582"/>
                </a:cubicBezTo>
                <a:cubicBezTo>
                  <a:pt x="515817" y="702864"/>
                  <a:pt x="529685" y="699609"/>
                  <a:pt x="543750" y="698269"/>
                </a:cubicBezTo>
                <a:cubicBezTo>
                  <a:pt x="587971" y="694057"/>
                  <a:pt x="632419" y="692727"/>
                  <a:pt x="676754" y="689956"/>
                </a:cubicBezTo>
                <a:cubicBezTo>
                  <a:pt x="728962" y="682498"/>
                  <a:pt x="832255" y="668603"/>
                  <a:pt x="867946" y="656706"/>
                </a:cubicBezTo>
                <a:cubicBezTo>
                  <a:pt x="927733" y="636776"/>
                  <a:pt x="853077" y="660954"/>
                  <a:pt x="926135" y="640080"/>
                </a:cubicBezTo>
                <a:cubicBezTo>
                  <a:pt x="974889" y="626150"/>
                  <a:pt x="927437" y="639430"/>
                  <a:pt x="976012" y="615142"/>
                </a:cubicBezTo>
                <a:cubicBezTo>
                  <a:pt x="983849" y="611223"/>
                  <a:pt x="992637" y="609600"/>
                  <a:pt x="1000950" y="606829"/>
                </a:cubicBezTo>
                <a:cubicBezTo>
                  <a:pt x="1012034" y="598516"/>
                  <a:pt x="1024404" y="591688"/>
                  <a:pt x="1034201" y="581891"/>
                </a:cubicBezTo>
                <a:cubicBezTo>
                  <a:pt x="1048773" y="567319"/>
                  <a:pt x="1053730" y="550944"/>
                  <a:pt x="1059139" y="532015"/>
                </a:cubicBezTo>
                <a:cubicBezTo>
                  <a:pt x="1062278" y="521030"/>
                  <a:pt x="1063441" y="509461"/>
                  <a:pt x="1067452" y="498764"/>
                </a:cubicBezTo>
                <a:cubicBezTo>
                  <a:pt x="1071803" y="487161"/>
                  <a:pt x="1079196" y="476903"/>
                  <a:pt x="1084077" y="465513"/>
                </a:cubicBezTo>
                <a:cubicBezTo>
                  <a:pt x="1087529" y="457459"/>
                  <a:pt x="1089619" y="448888"/>
                  <a:pt x="1092390" y="440575"/>
                </a:cubicBezTo>
                <a:cubicBezTo>
                  <a:pt x="1089619" y="390699"/>
                  <a:pt x="1091487" y="340347"/>
                  <a:pt x="1084077" y="290946"/>
                </a:cubicBezTo>
                <a:cubicBezTo>
                  <a:pt x="1082914" y="283195"/>
                  <a:pt x="1071484" y="281040"/>
                  <a:pt x="1067452" y="274320"/>
                </a:cubicBezTo>
                <a:cubicBezTo>
                  <a:pt x="1018907" y="193410"/>
                  <a:pt x="1108700" y="307255"/>
                  <a:pt x="1034201" y="232756"/>
                </a:cubicBezTo>
                <a:cubicBezTo>
                  <a:pt x="1024405" y="222960"/>
                  <a:pt x="1017316" y="210780"/>
                  <a:pt x="1009263" y="199506"/>
                </a:cubicBezTo>
                <a:cubicBezTo>
                  <a:pt x="1003456" y="191376"/>
                  <a:pt x="999702" y="181632"/>
                  <a:pt x="992637" y="174567"/>
                </a:cubicBezTo>
                <a:cubicBezTo>
                  <a:pt x="985573" y="167503"/>
                  <a:pt x="976012" y="163484"/>
                  <a:pt x="967699" y="157942"/>
                </a:cubicBezTo>
                <a:cubicBezTo>
                  <a:pt x="960148" y="146615"/>
                  <a:pt x="947610" y="124275"/>
                  <a:pt x="934448" y="116378"/>
                </a:cubicBezTo>
                <a:cubicBezTo>
                  <a:pt x="926934" y="111870"/>
                  <a:pt x="917823" y="110837"/>
                  <a:pt x="909510" y="108066"/>
                </a:cubicBezTo>
                <a:cubicBezTo>
                  <a:pt x="901197" y="102524"/>
                  <a:pt x="892373" y="97681"/>
                  <a:pt x="884572" y="91440"/>
                </a:cubicBezTo>
                <a:cubicBezTo>
                  <a:pt x="856440" y="68934"/>
                  <a:pt x="867779" y="58134"/>
                  <a:pt x="818070" y="41564"/>
                </a:cubicBezTo>
                <a:cubicBezTo>
                  <a:pt x="809757" y="38793"/>
                  <a:pt x="800969" y="37170"/>
                  <a:pt x="793132" y="33251"/>
                </a:cubicBezTo>
                <a:cubicBezTo>
                  <a:pt x="784196" y="28783"/>
                  <a:pt x="777130" y="21094"/>
                  <a:pt x="768194" y="16626"/>
                </a:cubicBezTo>
                <a:cubicBezTo>
                  <a:pt x="760356" y="12707"/>
                  <a:pt x="750546" y="13174"/>
                  <a:pt x="743255" y="8313"/>
                </a:cubicBezTo>
                <a:cubicBezTo>
                  <a:pt x="740949" y="6776"/>
                  <a:pt x="743255" y="2771"/>
                  <a:pt x="743255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무명 클래스로 이벤트를 처리하는 예제</a:t>
            </a:r>
            <a:endParaRPr lang="ko-KR" altLang="en-US" dirty="0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619730" y="1628800"/>
            <a:ext cx="7777162" cy="396044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...</a:t>
            </a:r>
          </a:p>
          <a:p>
            <a:pPr fontAlgn="base" latinLnBrk="0"/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MainActivity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AppCompatActivity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  <a:latin typeface="Trebuchet MS" pitchFamily="34" charset="0"/>
                <a:ea typeface="굴림" pitchFamily="50" charset="-127"/>
              </a:rPr>
              <a:t>@Override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  <a:ea typeface="굴림" pitchFamily="50" charset="-127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) 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.onCreate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);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setContentView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R.layout.activity_main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);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Button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button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= (Button)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R.id.button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);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button.setOnClickListener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OnClickListener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() 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  <a:ea typeface="굴림" pitchFamily="50" charset="-127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(View v) 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Toast.makeText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getApplicationContext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(), 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  <a:ea typeface="굴림" pitchFamily="50" charset="-127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</a:t>
            </a:r>
            <a:r>
              <a:rPr lang="en-US" altLang="ko-KR" sz="1600" kern="0" dirty="0" smtClean="0">
                <a:solidFill>
                  <a:srgbClr val="2A00FF"/>
                </a:solidFill>
                <a:latin typeface="Trebuchet MS" pitchFamily="34" charset="0"/>
                <a:ea typeface="굴림" pitchFamily="50" charset="-127"/>
              </a:rPr>
              <a:t>"</a:t>
            </a:r>
            <a:r>
              <a:rPr lang="ko-KR" altLang="en-US" sz="1600" kern="0" dirty="0">
                <a:solidFill>
                  <a:srgbClr val="2A00FF"/>
                </a:solidFill>
                <a:latin typeface="Trebuchet MS" pitchFamily="34" charset="0"/>
                <a:ea typeface="굴림" pitchFamily="50" charset="-127"/>
              </a:rPr>
              <a:t>버튼이 </a:t>
            </a:r>
            <a:r>
              <a:rPr lang="ko-KR" altLang="en-US" sz="1600" kern="0" dirty="0" smtClean="0">
                <a:solidFill>
                  <a:srgbClr val="2A00FF"/>
                </a:solidFill>
                <a:latin typeface="Trebuchet MS" pitchFamily="34" charset="0"/>
                <a:ea typeface="굴림" pitchFamily="50" charset="-127"/>
              </a:rPr>
              <a:t>눌려졌습니다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  <a:ea typeface="굴림" pitchFamily="50" charset="-127"/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Toast.LENGTH_SHORT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).show();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	}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	});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	}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  <a:ea typeface="굴림" pitchFamily="50" charset="-127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61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여론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조사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4676244" cy="40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무명 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클래스 몸체는 정의되지만 이름이 없는 </a:t>
            </a:r>
            <a:r>
              <a:rPr lang="ko-KR" altLang="en-US" dirty="0" smtClean="0"/>
              <a:t>클래스이다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무명 </a:t>
            </a:r>
            <a:r>
              <a:rPr lang="ko-KR" altLang="en-US" dirty="0"/>
              <a:t>클래스는 클래스를 정의하면서 동시에 객체를 생성하게 된다</a:t>
            </a:r>
            <a:r>
              <a:rPr lang="en-US" altLang="ko-KR" dirty="0" smtClean="0"/>
              <a:t>.</a:t>
            </a:r>
          </a:p>
          <a:p>
            <a:pPr marL="640080" lvl="2" indent="0" fontAlgn="base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068960"/>
            <a:ext cx="472437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2" indent="0" fontAlgn="base" latinLnBrk="0">
              <a:buNone/>
            </a:pPr>
            <a:r>
              <a:rPr lang="en-US" altLang="ko-KR" sz="1600" b="1" dirty="0" smtClean="0">
                <a:latin typeface="Trebuchet MS" pitchFamily="34" charset="0"/>
                <a:ea typeface="굴림" pitchFamily="50" charset="-127"/>
              </a:rPr>
              <a:t>class</a:t>
            </a:r>
            <a:r>
              <a:rPr lang="en-US" altLang="ko-KR" sz="1600" dirty="0" smtClean="0"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dirty="0" err="1">
                <a:latin typeface="Trebuchet MS" pitchFamily="34" charset="0"/>
                <a:ea typeface="굴림" pitchFamily="50" charset="-127"/>
              </a:rPr>
              <a:t>ClickListener</a:t>
            </a:r>
            <a:r>
              <a:rPr lang="en-US" altLang="ko-KR" sz="1600" dirty="0"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b="1" dirty="0">
                <a:latin typeface="Trebuchet MS" pitchFamily="34" charset="0"/>
                <a:ea typeface="굴림" pitchFamily="50" charset="-127"/>
              </a:rPr>
              <a:t>implements</a:t>
            </a:r>
            <a:r>
              <a:rPr lang="en-US" altLang="ko-KR" sz="1600" dirty="0"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dirty="0" err="1">
                <a:latin typeface="Trebuchet MS" pitchFamily="34" charset="0"/>
                <a:ea typeface="굴림" pitchFamily="50" charset="-127"/>
              </a:rPr>
              <a:t>OnClickListener</a:t>
            </a:r>
            <a:r>
              <a:rPr lang="en-US" altLang="ko-KR" sz="1600" dirty="0">
                <a:latin typeface="Trebuchet MS" pitchFamily="34" charset="0"/>
                <a:ea typeface="굴림" pitchFamily="50" charset="-127"/>
              </a:rPr>
              <a:t> {</a:t>
            </a:r>
          </a:p>
          <a:p>
            <a:pPr marL="0" lvl="2" indent="0" fontAlgn="base" latinLnBrk="0">
              <a:buNone/>
            </a:pPr>
            <a:r>
              <a:rPr lang="en-US" altLang="ko-KR" sz="1600" dirty="0">
                <a:latin typeface="Trebuchet MS" pitchFamily="34" charset="0"/>
                <a:ea typeface="굴림" pitchFamily="50" charset="-127"/>
              </a:rPr>
              <a:t>	...</a:t>
            </a:r>
          </a:p>
          <a:p>
            <a:pPr marL="0" lvl="2" indent="0" fontAlgn="base" latinLnBrk="0">
              <a:buNone/>
            </a:pPr>
            <a:r>
              <a:rPr lang="en-US" altLang="ko-KR" sz="1600" dirty="0">
                <a:latin typeface="Trebuchet MS" pitchFamily="34" charset="0"/>
                <a:ea typeface="굴림" pitchFamily="50" charset="-127"/>
              </a:rPr>
              <a:t>}</a:t>
            </a:r>
          </a:p>
          <a:p>
            <a:pPr marL="0" lvl="2" indent="0" fontAlgn="base" latinLnBrk="0">
              <a:buNone/>
            </a:pPr>
            <a:r>
              <a:rPr lang="en-US" altLang="ko-KR" sz="1600" dirty="0" err="1">
                <a:latin typeface="Trebuchet MS" pitchFamily="34" charset="0"/>
                <a:ea typeface="굴림" pitchFamily="50" charset="-127"/>
              </a:rPr>
              <a:t>obj</a:t>
            </a:r>
            <a:r>
              <a:rPr lang="en-US" altLang="ko-KR" sz="1600" dirty="0">
                <a:latin typeface="Trebuchet MS" pitchFamily="34" charset="0"/>
                <a:ea typeface="굴림" pitchFamily="50" charset="-127"/>
              </a:rPr>
              <a:t> = </a:t>
            </a:r>
            <a:r>
              <a:rPr lang="en-US" altLang="ko-KR" sz="1600" b="1" dirty="0">
                <a:latin typeface="Trebuchet MS" pitchFamily="34" charset="0"/>
                <a:ea typeface="굴림" pitchFamily="50" charset="-127"/>
              </a:rPr>
              <a:t>new</a:t>
            </a:r>
            <a:r>
              <a:rPr lang="en-US" altLang="ko-KR" sz="1600" dirty="0"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1600" dirty="0" err="1">
                <a:latin typeface="Trebuchet MS" pitchFamily="34" charset="0"/>
                <a:ea typeface="굴림" pitchFamily="50" charset="-127"/>
              </a:rPr>
              <a:t>ClickListener</a:t>
            </a:r>
            <a:r>
              <a:rPr lang="en-US" altLang="ko-KR" sz="1600" dirty="0" smtClean="0">
                <a:latin typeface="Trebuchet MS" pitchFamily="34" charset="0"/>
                <a:ea typeface="굴림" pitchFamily="50" charset="-127"/>
              </a:rPr>
              <a:t>();</a:t>
            </a:r>
            <a:endParaRPr lang="en-US" altLang="ko-KR" sz="1600" dirty="0">
              <a:latin typeface="Trebuchet MS" pitchFamily="34" charset="0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869160"/>
            <a:ext cx="47243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2" indent="0" fontAlgn="base" latinLnBrk="0">
              <a:buNone/>
            </a:pPr>
            <a:r>
              <a:rPr lang="en-US" altLang="ko-KR" dirty="0" err="1" smtClean="0">
                <a:latin typeface="Trebuchet MS" pitchFamily="34" charset="0"/>
              </a:rPr>
              <a:t>obj</a:t>
            </a:r>
            <a:r>
              <a:rPr lang="en-US" altLang="ko-KR" dirty="0" smtClean="0">
                <a:latin typeface="Trebuchet MS" pitchFamily="34" charset="0"/>
              </a:rPr>
              <a:t> </a:t>
            </a:r>
            <a:r>
              <a:rPr lang="en-US" altLang="ko-KR" dirty="0">
                <a:latin typeface="Trebuchet MS" pitchFamily="34" charset="0"/>
              </a:rPr>
              <a:t>= </a:t>
            </a:r>
            <a:r>
              <a:rPr lang="en-US" altLang="ko-KR" b="1" dirty="0">
                <a:latin typeface="Trebuchet MS" pitchFamily="34" charset="0"/>
              </a:rPr>
              <a:t>new </a:t>
            </a:r>
            <a:r>
              <a:rPr lang="en-US" altLang="ko-KR" dirty="0" err="1">
                <a:latin typeface="Trebuchet MS" pitchFamily="34" charset="0"/>
              </a:rPr>
              <a:t>OnClickListener</a:t>
            </a:r>
            <a:r>
              <a:rPr lang="en-US" altLang="ko-KR" dirty="0">
                <a:latin typeface="Trebuchet MS" pitchFamily="34" charset="0"/>
              </a:rPr>
              <a:t>() { .... </a:t>
            </a:r>
            <a:r>
              <a:rPr lang="en-US" altLang="ko-KR" dirty="0" smtClean="0">
                <a:latin typeface="Trebuchet MS" pitchFamily="34" charset="0"/>
              </a:rPr>
              <a:t>};</a:t>
            </a:r>
            <a:endParaRPr lang="en-US" altLang="ko-KR" dirty="0">
              <a:latin typeface="Trebuchet MS" pitchFamily="34" charset="0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785004" y="3597215"/>
            <a:ext cx="569343" cy="1388853"/>
          </a:xfrm>
          <a:custGeom>
            <a:avLst/>
            <a:gdLst>
              <a:gd name="connsiteX0" fmla="*/ 526211 w 569343"/>
              <a:gd name="connsiteY0" fmla="*/ 0 h 1388853"/>
              <a:gd name="connsiteX1" fmla="*/ 448573 w 569343"/>
              <a:gd name="connsiteY1" fmla="*/ 25879 h 1388853"/>
              <a:gd name="connsiteX2" fmla="*/ 422694 w 569343"/>
              <a:gd name="connsiteY2" fmla="*/ 34506 h 1388853"/>
              <a:gd name="connsiteX3" fmla="*/ 327804 w 569343"/>
              <a:gd name="connsiteY3" fmla="*/ 77638 h 1388853"/>
              <a:gd name="connsiteX4" fmla="*/ 250166 w 569343"/>
              <a:gd name="connsiteY4" fmla="*/ 94891 h 1388853"/>
              <a:gd name="connsiteX5" fmla="*/ 224287 w 569343"/>
              <a:gd name="connsiteY5" fmla="*/ 120770 h 1388853"/>
              <a:gd name="connsiteX6" fmla="*/ 189781 w 569343"/>
              <a:gd name="connsiteY6" fmla="*/ 129396 h 1388853"/>
              <a:gd name="connsiteX7" fmla="*/ 138022 w 569343"/>
              <a:gd name="connsiteY7" fmla="*/ 181155 h 1388853"/>
              <a:gd name="connsiteX8" fmla="*/ 94890 w 569343"/>
              <a:gd name="connsiteY8" fmla="*/ 232913 h 1388853"/>
              <a:gd name="connsiteX9" fmla="*/ 69011 w 569343"/>
              <a:gd name="connsiteY9" fmla="*/ 293298 h 1388853"/>
              <a:gd name="connsiteX10" fmla="*/ 60385 w 569343"/>
              <a:gd name="connsiteY10" fmla="*/ 319177 h 1388853"/>
              <a:gd name="connsiteX11" fmla="*/ 25879 w 569343"/>
              <a:gd name="connsiteY11" fmla="*/ 431321 h 1388853"/>
              <a:gd name="connsiteX12" fmla="*/ 17253 w 569343"/>
              <a:gd name="connsiteY12" fmla="*/ 474453 h 1388853"/>
              <a:gd name="connsiteX13" fmla="*/ 0 w 569343"/>
              <a:gd name="connsiteY13" fmla="*/ 526211 h 1388853"/>
              <a:gd name="connsiteX14" fmla="*/ 17253 w 569343"/>
              <a:gd name="connsiteY14" fmla="*/ 759125 h 1388853"/>
              <a:gd name="connsiteX15" fmla="*/ 69011 w 569343"/>
              <a:gd name="connsiteY15" fmla="*/ 854015 h 1388853"/>
              <a:gd name="connsiteX16" fmla="*/ 103517 w 569343"/>
              <a:gd name="connsiteY16" fmla="*/ 905774 h 1388853"/>
              <a:gd name="connsiteX17" fmla="*/ 129396 w 569343"/>
              <a:gd name="connsiteY17" fmla="*/ 948906 h 1388853"/>
              <a:gd name="connsiteX18" fmla="*/ 163902 w 569343"/>
              <a:gd name="connsiteY18" fmla="*/ 983411 h 1388853"/>
              <a:gd name="connsiteX19" fmla="*/ 241539 w 569343"/>
              <a:gd name="connsiteY19" fmla="*/ 1095555 h 1388853"/>
              <a:gd name="connsiteX20" fmla="*/ 267419 w 569343"/>
              <a:gd name="connsiteY20" fmla="*/ 1130060 h 1388853"/>
              <a:gd name="connsiteX21" fmla="*/ 284671 w 569343"/>
              <a:gd name="connsiteY21" fmla="*/ 1155940 h 1388853"/>
              <a:gd name="connsiteX22" fmla="*/ 336430 w 569343"/>
              <a:gd name="connsiteY22" fmla="*/ 1207698 h 1388853"/>
              <a:gd name="connsiteX23" fmla="*/ 362309 w 569343"/>
              <a:gd name="connsiteY23" fmla="*/ 1233577 h 1388853"/>
              <a:gd name="connsiteX24" fmla="*/ 388188 w 569343"/>
              <a:gd name="connsiteY24" fmla="*/ 1259457 h 1388853"/>
              <a:gd name="connsiteX25" fmla="*/ 414068 w 569343"/>
              <a:gd name="connsiteY25" fmla="*/ 1276710 h 1388853"/>
              <a:gd name="connsiteX26" fmla="*/ 483079 w 569343"/>
              <a:gd name="connsiteY26" fmla="*/ 1328468 h 1388853"/>
              <a:gd name="connsiteX27" fmla="*/ 508958 w 569343"/>
              <a:gd name="connsiteY27" fmla="*/ 1345721 h 1388853"/>
              <a:gd name="connsiteX28" fmla="*/ 543464 w 569343"/>
              <a:gd name="connsiteY28" fmla="*/ 1371600 h 1388853"/>
              <a:gd name="connsiteX29" fmla="*/ 569343 w 569343"/>
              <a:gd name="connsiteY29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9343" h="1388853">
                <a:moveTo>
                  <a:pt x="526211" y="0"/>
                </a:moveTo>
                <a:lnTo>
                  <a:pt x="448573" y="25879"/>
                </a:lnTo>
                <a:cubicBezTo>
                  <a:pt x="439947" y="28754"/>
                  <a:pt x="430972" y="30743"/>
                  <a:pt x="422694" y="34506"/>
                </a:cubicBezTo>
                <a:cubicBezTo>
                  <a:pt x="391064" y="48883"/>
                  <a:pt x="360598" y="66160"/>
                  <a:pt x="327804" y="77638"/>
                </a:cubicBezTo>
                <a:cubicBezTo>
                  <a:pt x="302782" y="86396"/>
                  <a:pt x="276045" y="89140"/>
                  <a:pt x="250166" y="94891"/>
                </a:cubicBezTo>
                <a:cubicBezTo>
                  <a:pt x="241540" y="103517"/>
                  <a:pt x="234879" y="114717"/>
                  <a:pt x="224287" y="120770"/>
                </a:cubicBezTo>
                <a:cubicBezTo>
                  <a:pt x="213993" y="126652"/>
                  <a:pt x="199494" y="122597"/>
                  <a:pt x="189781" y="129396"/>
                </a:cubicBezTo>
                <a:cubicBezTo>
                  <a:pt x="169792" y="143388"/>
                  <a:pt x="155275" y="163902"/>
                  <a:pt x="138022" y="181155"/>
                </a:cubicBezTo>
                <a:cubicBezTo>
                  <a:pt x="104812" y="214365"/>
                  <a:pt x="118910" y="196883"/>
                  <a:pt x="94890" y="232913"/>
                </a:cubicBezTo>
                <a:cubicBezTo>
                  <a:pt x="74662" y="293603"/>
                  <a:pt x="100988" y="218685"/>
                  <a:pt x="69011" y="293298"/>
                </a:cubicBezTo>
                <a:cubicBezTo>
                  <a:pt x="65429" y="301656"/>
                  <a:pt x="63578" y="310663"/>
                  <a:pt x="60385" y="319177"/>
                </a:cubicBezTo>
                <a:cubicBezTo>
                  <a:pt x="38346" y="377950"/>
                  <a:pt x="40732" y="357050"/>
                  <a:pt x="25879" y="431321"/>
                </a:cubicBezTo>
                <a:cubicBezTo>
                  <a:pt x="23004" y="445698"/>
                  <a:pt x="21111" y="460308"/>
                  <a:pt x="17253" y="474453"/>
                </a:cubicBezTo>
                <a:cubicBezTo>
                  <a:pt x="12468" y="491998"/>
                  <a:pt x="0" y="526211"/>
                  <a:pt x="0" y="526211"/>
                </a:cubicBezTo>
                <a:cubicBezTo>
                  <a:pt x="5751" y="603849"/>
                  <a:pt x="7885" y="681840"/>
                  <a:pt x="17253" y="759125"/>
                </a:cubicBezTo>
                <a:cubicBezTo>
                  <a:pt x="23531" y="810919"/>
                  <a:pt x="40150" y="814331"/>
                  <a:pt x="69011" y="854015"/>
                </a:cubicBezTo>
                <a:cubicBezTo>
                  <a:pt x="81207" y="870785"/>
                  <a:pt x="92849" y="887993"/>
                  <a:pt x="103517" y="905774"/>
                </a:cubicBezTo>
                <a:cubicBezTo>
                  <a:pt x="112143" y="920151"/>
                  <a:pt x="119102" y="935671"/>
                  <a:pt x="129396" y="948906"/>
                </a:cubicBezTo>
                <a:cubicBezTo>
                  <a:pt x="139382" y="961746"/>
                  <a:pt x="152400" y="971909"/>
                  <a:pt x="163902" y="983411"/>
                </a:cubicBezTo>
                <a:cubicBezTo>
                  <a:pt x="196361" y="1048333"/>
                  <a:pt x="171868" y="1004984"/>
                  <a:pt x="241539" y="1095555"/>
                </a:cubicBezTo>
                <a:cubicBezTo>
                  <a:pt x="250305" y="1106951"/>
                  <a:pt x="259444" y="1118097"/>
                  <a:pt x="267419" y="1130060"/>
                </a:cubicBezTo>
                <a:cubicBezTo>
                  <a:pt x="273170" y="1138687"/>
                  <a:pt x="277783" y="1148191"/>
                  <a:pt x="284671" y="1155940"/>
                </a:cubicBezTo>
                <a:cubicBezTo>
                  <a:pt x="300881" y="1174176"/>
                  <a:pt x="319177" y="1190445"/>
                  <a:pt x="336430" y="1207698"/>
                </a:cubicBezTo>
                <a:lnTo>
                  <a:pt x="362309" y="1233577"/>
                </a:lnTo>
                <a:cubicBezTo>
                  <a:pt x="370935" y="1242204"/>
                  <a:pt x="378037" y="1252690"/>
                  <a:pt x="388188" y="1259457"/>
                </a:cubicBezTo>
                <a:cubicBezTo>
                  <a:pt x="396815" y="1265208"/>
                  <a:pt x="405683" y="1270612"/>
                  <a:pt x="414068" y="1276710"/>
                </a:cubicBezTo>
                <a:cubicBezTo>
                  <a:pt x="437323" y="1293623"/>
                  <a:pt x="459154" y="1312518"/>
                  <a:pt x="483079" y="1328468"/>
                </a:cubicBezTo>
                <a:cubicBezTo>
                  <a:pt x="491705" y="1334219"/>
                  <a:pt x="500522" y="1339695"/>
                  <a:pt x="508958" y="1345721"/>
                </a:cubicBezTo>
                <a:cubicBezTo>
                  <a:pt x="520657" y="1354078"/>
                  <a:pt x="531765" y="1363243"/>
                  <a:pt x="543464" y="1371600"/>
                </a:cubicBezTo>
                <a:cubicBezTo>
                  <a:pt x="551900" y="1377626"/>
                  <a:pt x="569343" y="1388853"/>
                  <a:pt x="569343" y="138885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3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 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...</a:t>
            </a:r>
          </a:p>
          <a:p>
            <a:pPr marL="0" indent="0">
              <a:buNone/>
            </a:pPr>
            <a:r>
              <a:rPr lang="en-US" altLang="ko-KR" sz="1600" b="1" dirty="0">
                <a:solidFill>
                  <a:srgbClr val="7F0055"/>
                </a:solidFill>
              </a:rPr>
              <a:t>public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</a:rPr>
              <a:t>class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MainActivity</a:t>
            </a:r>
            <a:r>
              <a:rPr lang="en-US" altLang="ko-KR" sz="1600" dirty="0" smtClean="0">
                <a:solidFill>
                  <a:srgbClr val="000000"/>
                </a:solidFill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</a:rPr>
              <a:t>extends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AppCompatActivity</a:t>
            </a:r>
            <a:r>
              <a:rPr lang="en-US" altLang="ko-KR" sz="1600" dirty="0" smtClean="0">
                <a:solidFill>
                  <a:srgbClr val="000000"/>
                </a:solidFill>
              </a:rPr>
              <a:t> {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646464"/>
                </a:solidFill>
              </a:rPr>
              <a:t> @</a:t>
            </a:r>
            <a:r>
              <a:rPr lang="en-US" altLang="ko-KR" sz="1600" dirty="0">
                <a:solidFill>
                  <a:srgbClr val="646464"/>
                </a:solidFill>
              </a:rPr>
              <a:t>Override</a:t>
            </a:r>
          </a:p>
          <a:p>
            <a:pPr marL="0" indent="0">
              <a:buNone/>
            </a:pPr>
            <a:r>
              <a:rPr lang="en-US" altLang="ko-KR" sz="1600" b="1" dirty="0" smtClean="0">
                <a:solidFill>
                  <a:srgbClr val="7F0055"/>
                </a:solidFill>
              </a:rPr>
              <a:t> public</a:t>
            </a:r>
            <a:r>
              <a:rPr lang="en-US" altLang="ko-KR" sz="1600" dirty="0" smtClean="0">
                <a:solidFill>
                  <a:srgbClr val="000000"/>
                </a:solidFill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</a:rPr>
              <a:t>onCreate</a:t>
            </a:r>
            <a:r>
              <a:rPr lang="en-US" altLang="ko-KR" sz="1600" dirty="0">
                <a:solidFill>
                  <a:srgbClr val="000000"/>
                </a:solidFill>
              </a:rPr>
              <a:t>(Bundle </a:t>
            </a:r>
            <a:r>
              <a:rPr lang="en-US" altLang="ko-KR" sz="1600" dirty="0" err="1">
                <a:solidFill>
                  <a:srgbClr val="000000"/>
                </a:solidFill>
              </a:rPr>
              <a:t>savedInstanceState</a:t>
            </a:r>
            <a:r>
              <a:rPr lang="en-US" altLang="ko-KR" sz="1600" dirty="0">
                <a:solidFill>
                  <a:srgbClr val="000000"/>
                </a:solidFill>
              </a:rPr>
              <a:t>) </a:t>
            </a:r>
            <a:r>
              <a:rPr lang="en-US" altLang="ko-KR" sz="1600" dirty="0" smtClean="0">
                <a:solidFill>
                  <a:srgbClr val="000000"/>
                </a:solidFill>
              </a:rPr>
              <a:t>{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	</a:t>
            </a:r>
            <a:r>
              <a:rPr lang="en-US" altLang="ko-KR" sz="1600" b="1" dirty="0" err="1">
                <a:solidFill>
                  <a:srgbClr val="7F0055"/>
                </a:solidFill>
              </a:rPr>
              <a:t>super</a:t>
            </a:r>
            <a:r>
              <a:rPr lang="en-US" altLang="ko-KR" sz="1600" dirty="0" err="1">
                <a:solidFill>
                  <a:srgbClr val="000000"/>
                </a:solidFill>
              </a:rPr>
              <a:t>.onCreate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</a:rPr>
              <a:t>savedInstanceState</a:t>
            </a:r>
            <a:r>
              <a:rPr lang="en-US" altLang="ko-KR" sz="1600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	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setContentView</a:t>
            </a:r>
            <a:r>
              <a:rPr lang="en-US" altLang="ko-KR" sz="1600" dirty="0" smtClean="0">
                <a:solidFill>
                  <a:srgbClr val="000000"/>
                </a:solidFill>
              </a:rPr>
              <a:t>(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R.layout.activity_main</a:t>
            </a:r>
            <a:r>
              <a:rPr lang="en-US" altLang="ko-KR" sz="1600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	Button </a:t>
            </a:r>
            <a:r>
              <a:rPr lang="en-US" altLang="ko-KR" sz="1600" dirty="0" err="1">
                <a:solidFill>
                  <a:srgbClr val="000000"/>
                </a:solidFill>
              </a:rPr>
              <a:t>button</a:t>
            </a:r>
            <a:r>
              <a:rPr lang="en-US" altLang="ko-KR" sz="1600" dirty="0">
                <a:solidFill>
                  <a:srgbClr val="000000"/>
                </a:solidFill>
              </a:rPr>
              <a:t> = (Button) </a:t>
            </a:r>
            <a:r>
              <a:rPr lang="en-US" altLang="ko-KR" sz="1600" dirty="0" err="1">
                <a:solidFill>
                  <a:srgbClr val="000000"/>
                </a:solidFill>
              </a:rPr>
              <a:t>findViewById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</a:rPr>
              <a:t>R.id.button</a:t>
            </a:r>
            <a:r>
              <a:rPr lang="en-US" altLang="ko-KR" sz="1600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	</a:t>
            </a:r>
            <a:r>
              <a:rPr lang="en-US" altLang="ko-KR" sz="1600" dirty="0" err="1">
                <a:solidFill>
                  <a:srgbClr val="000000"/>
                </a:solidFill>
              </a:rPr>
              <a:t>button.setOnClickListener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b="1" dirty="0">
                <a:solidFill>
                  <a:srgbClr val="7F0055"/>
                </a:solidFill>
              </a:rPr>
              <a:t>new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</a:rPr>
              <a:t>OnClickListener</a:t>
            </a:r>
            <a:r>
              <a:rPr lang="en-US" altLang="ko-KR" sz="1600" dirty="0">
                <a:solidFill>
                  <a:srgbClr val="000000"/>
                </a:solidFill>
              </a:rPr>
              <a:t>() </a:t>
            </a:r>
            <a:r>
              <a:rPr lang="en-US" altLang="ko-KR" sz="1600" dirty="0" smtClean="0">
                <a:solidFill>
                  <a:srgbClr val="000000"/>
                </a:solidFill>
              </a:rPr>
              <a:t>{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		</a:t>
            </a:r>
            <a:r>
              <a:rPr lang="en-US" altLang="ko-KR" sz="1600" b="1" dirty="0">
                <a:solidFill>
                  <a:srgbClr val="7F0055"/>
                </a:solidFill>
              </a:rPr>
              <a:t>public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</a:rPr>
              <a:t>onClick</a:t>
            </a:r>
            <a:r>
              <a:rPr lang="en-US" altLang="ko-KR" sz="1600" dirty="0">
                <a:solidFill>
                  <a:srgbClr val="000000"/>
                </a:solidFill>
              </a:rPr>
              <a:t>(View v) </a:t>
            </a:r>
            <a:r>
              <a:rPr lang="en-US" altLang="ko-KR" sz="1600" dirty="0" smtClean="0">
                <a:solidFill>
                  <a:srgbClr val="000000"/>
                </a:solidFill>
              </a:rPr>
              <a:t>{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			</a:t>
            </a:r>
            <a:r>
              <a:rPr lang="en-US" altLang="ko-KR" sz="1600" dirty="0" err="1">
                <a:solidFill>
                  <a:srgbClr val="000000"/>
                </a:solidFill>
              </a:rPr>
              <a:t>Toast.makeText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</a:rPr>
              <a:t>getApplicationContext</a:t>
            </a:r>
            <a:r>
              <a:rPr lang="en-US" altLang="ko-KR" sz="1600" dirty="0">
                <a:solidFill>
                  <a:srgbClr val="000000"/>
                </a:solidFill>
              </a:rPr>
              <a:t>(), </a:t>
            </a:r>
            <a:r>
              <a:rPr lang="en-US" altLang="ko-KR" sz="1600" dirty="0">
                <a:solidFill>
                  <a:srgbClr val="2A00FF"/>
                </a:solidFill>
              </a:rPr>
              <a:t>"</a:t>
            </a:r>
            <a:r>
              <a:rPr lang="ko-KR" altLang="en-US" sz="1600" dirty="0" smtClean="0">
                <a:solidFill>
                  <a:srgbClr val="2A00FF"/>
                </a:solidFill>
                <a:ea typeface="바탕"/>
              </a:rPr>
              <a:t>버튼 </a:t>
            </a:r>
            <a:endParaRPr lang="ko-KR" altLang="en-US" sz="1600" dirty="0">
              <a:solidFill>
                <a:srgbClr val="2A00FF"/>
              </a:solidFill>
              <a:ea typeface="바탕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2A00FF"/>
                </a:solidFill>
                <a:ea typeface="바탕"/>
              </a:rPr>
              <a:t>			눌려졌습니다</a:t>
            </a:r>
            <a:r>
              <a:rPr lang="en-US" altLang="ko-KR" sz="1600" dirty="0">
                <a:solidFill>
                  <a:srgbClr val="2A00FF"/>
                </a:solidFill>
                <a:ea typeface="바탕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ea typeface="바탕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ea typeface="바탕"/>
              </a:rPr>
              <a:t>Toast.LENGTH_SHORT</a:t>
            </a:r>
            <a:r>
              <a:rPr lang="en-US" altLang="ko-KR" sz="1600" dirty="0">
                <a:solidFill>
                  <a:srgbClr val="000000"/>
                </a:solidFill>
                <a:ea typeface="바탕"/>
              </a:rPr>
              <a:t>).show();</a:t>
            </a: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00"/>
                </a:solidFill>
              </a:rPr>
              <a:t>		}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	</a:t>
            </a:r>
            <a:r>
              <a:rPr lang="en-US" altLang="ko-KR" sz="1600" dirty="0" smtClean="0">
                <a:solidFill>
                  <a:srgbClr val="000000"/>
                </a:solidFill>
              </a:rPr>
              <a:t>}</a:t>
            </a:r>
            <a:r>
              <a:rPr lang="en-US" altLang="ko-KR" sz="1600" dirty="0" smtClean="0">
                <a:solidFill>
                  <a:srgbClr val="000000"/>
                </a:solidFill>
                <a:ea typeface="바탕"/>
              </a:rPr>
              <a:t>);</a:t>
            </a:r>
            <a:endParaRPr lang="ko-KR" altLang="en-US" sz="1600" dirty="0">
              <a:solidFill>
                <a:srgbClr val="000000"/>
              </a:solidFill>
              <a:ea typeface="바탕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00"/>
                </a:solidFill>
              </a:rPr>
              <a:t> 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}</a:t>
            </a:r>
            <a:endParaRPr lang="ko-KR" altLang="en-US" sz="1600" dirty="0">
              <a:solidFill>
                <a:srgbClr val="000000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259632" y="3789040"/>
            <a:ext cx="6480720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6450676" y="1330036"/>
            <a:ext cx="1047404" cy="2461142"/>
          </a:xfrm>
          <a:custGeom>
            <a:avLst/>
            <a:gdLst>
              <a:gd name="connsiteX0" fmla="*/ 731520 w 1047404"/>
              <a:gd name="connsiteY0" fmla="*/ 0 h 2461142"/>
              <a:gd name="connsiteX1" fmla="*/ 673331 w 1047404"/>
              <a:gd name="connsiteY1" fmla="*/ 124691 h 2461142"/>
              <a:gd name="connsiteX2" fmla="*/ 648393 w 1047404"/>
              <a:gd name="connsiteY2" fmla="*/ 174568 h 2461142"/>
              <a:gd name="connsiteX3" fmla="*/ 606829 w 1047404"/>
              <a:gd name="connsiteY3" fmla="*/ 299259 h 2461142"/>
              <a:gd name="connsiteX4" fmla="*/ 565266 w 1047404"/>
              <a:gd name="connsiteY4" fmla="*/ 357448 h 2461142"/>
              <a:gd name="connsiteX5" fmla="*/ 523702 w 1047404"/>
              <a:gd name="connsiteY5" fmla="*/ 432262 h 2461142"/>
              <a:gd name="connsiteX6" fmla="*/ 482139 w 1047404"/>
              <a:gd name="connsiteY6" fmla="*/ 515389 h 2461142"/>
              <a:gd name="connsiteX7" fmla="*/ 440575 w 1047404"/>
              <a:gd name="connsiteY7" fmla="*/ 573579 h 2461142"/>
              <a:gd name="connsiteX8" fmla="*/ 399011 w 1047404"/>
              <a:gd name="connsiteY8" fmla="*/ 640080 h 2461142"/>
              <a:gd name="connsiteX9" fmla="*/ 315884 w 1047404"/>
              <a:gd name="connsiteY9" fmla="*/ 756459 h 2461142"/>
              <a:gd name="connsiteX10" fmla="*/ 274320 w 1047404"/>
              <a:gd name="connsiteY10" fmla="*/ 806335 h 2461142"/>
              <a:gd name="connsiteX11" fmla="*/ 241069 w 1047404"/>
              <a:gd name="connsiteY11" fmla="*/ 856211 h 2461142"/>
              <a:gd name="connsiteX12" fmla="*/ 199506 w 1047404"/>
              <a:gd name="connsiteY12" fmla="*/ 906088 h 2461142"/>
              <a:gd name="connsiteX13" fmla="*/ 133004 w 1047404"/>
              <a:gd name="connsiteY13" fmla="*/ 1014153 h 2461142"/>
              <a:gd name="connsiteX14" fmla="*/ 66502 w 1047404"/>
              <a:gd name="connsiteY14" fmla="*/ 1122219 h 2461142"/>
              <a:gd name="connsiteX15" fmla="*/ 16626 w 1047404"/>
              <a:gd name="connsiteY15" fmla="*/ 1246909 h 2461142"/>
              <a:gd name="connsiteX16" fmla="*/ 0 w 1047404"/>
              <a:gd name="connsiteY16" fmla="*/ 1313411 h 2461142"/>
              <a:gd name="connsiteX17" fmla="*/ 24939 w 1047404"/>
              <a:gd name="connsiteY17" fmla="*/ 1562793 h 2461142"/>
              <a:gd name="connsiteX18" fmla="*/ 49877 w 1047404"/>
              <a:gd name="connsiteY18" fmla="*/ 1579419 h 2461142"/>
              <a:gd name="connsiteX19" fmla="*/ 74815 w 1047404"/>
              <a:gd name="connsiteY19" fmla="*/ 1612669 h 2461142"/>
              <a:gd name="connsiteX20" fmla="*/ 149629 w 1047404"/>
              <a:gd name="connsiteY20" fmla="*/ 1662546 h 2461142"/>
              <a:gd name="connsiteX21" fmla="*/ 207819 w 1047404"/>
              <a:gd name="connsiteY21" fmla="*/ 1695797 h 2461142"/>
              <a:gd name="connsiteX22" fmla="*/ 257695 w 1047404"/>
              <a:gd name="connsiteY22" fmla="*/ 1745673 h 2461142"/>
              <a:gd name="connsiteX23" fmla="*/ 307571 w 1047404"/>
              <a:gd name="connsiteY23" fmla="*/ 1770611 h 2461142"/>
              <a:gd name="connsiteX24" fmla="*/ 407324 w 1047404"/>
              <a:gd name="connsiteY24" fmla="*/ 1853739 h 2461142"/>
              <a:gd name="connsiteX25" fmla="*/ 457200 w 1047404"/>
              <a:gd name="connsiteY25" fmla="*/ 1878677 h 2461142"/>
              <a:gd name="connsiteX26" fmla="*/ 523702 w 1047404"/>
              <a:gd name="connsiteY26" fmla="*/ 1920240 h 2461142"/>
              <a:gd name="connsiteX27" fmla="*/ 673331 w 1047404"/>
              <a:gd name="connsiteY27" fmla="*/ 1978429 h 2461142"/>
              <a:gd name="connsiteX28" fmla="*/ 856211 w 1047404"/>
              <a:gd name="connsiteY28" fmla="*/ 2036619 h 2461142"/>
              <a:gd name="connsiteX29" fmla="*/ 914400 w 1047404"/>
              <a:gd name="connsiteY29" fmla="*/ 2053244 h 2461142"/>
              <a:gd name="connsiteX30" fmla="*/ 972589 w 1047404"/>
              <a:gd name="connsiteY30" fmla="*/ 2061557 h 2461142"/>
              <a:gd name="connsiteX31" fmla="*/ 1005840 w 1047404"/>
              <a:gd name="connsiteY31" fmla="*/ 2078182 h 2461142"/>
              <a:gd name="connsiteX32" fmla="*/ 1030779 w 1047404"/>
              <a:gd name="connsiteY32" fmla="*/ 2086495 h 2461142"/>
              <a:gd name="connsiteX33" fmla="*/ 1047404 w 1047404"/>
              <a:gd name="connsiteY33" fmla="*/ 2111433 h 2461142"/>
              <a:gd name="connsiteX34" fmla="*/ 1022466 w 1047404"/>
              <a:gd name="connsiteY34" fmla="*/ 2177935 h 2461142"/>
              <a:gd name="connsiteX35" fmla="*/ 1005840 w 1047404"/>
              <a:gd name="connsiteY35" fmla="*/ 2194560 h 2461142"/>
              <a:gd name="connsiteX36" fmla="*/ 989215 w 1047404"/>
              <a:gd name="connsiteY36" fmla="*/ 2219499 h 2461142"/>
              <a:gd name="connsiteX37" fmla="*/ 964277 w 1047404"/>
              <a:gd name="connsiteY37" fmla="*/ 2227811 h 2461142"/>
              <a:gd name="connsiteX38" fmla="*/ 922713 w 1047404"/>
              <a:gd name="connsiteY38" fmla="*/ 2269375 h 2461142"/>
              <a:gd name="connsiteX39" fmla="*/ 897775 w 1047404"/>
              <a:gd name="connsiteY39" fmla="*/ 2319251 h 2461142"/>
              <a:gd name="connsiteX40" fmla="*/ 881149 w 1047404"/>
              <a:gd name="connsiteY40" fmla="*/ 2352502 h 2461142"/>
              <a:gd name="connsiteX41" fmla="*/ 822960 w 1047404"/>
              <a:gd name="connsiteY41" fmla="*/ 2394066 h 2461142"/>
              <a:gd name="connsiteX42" fmla="*/ 806335 w 1047404"/>
              <a:gd name="connsiteY42" fmla="*/ 2419004 h 2461142"/>
              <a:gd name="connsiteX43" fmla="*/ 798022 w 1047404"/>
              <a:gd name="connsiteY43" fmla="*/ 2443942 h 2461142"/>
              <a:gd name="connsiteX44" fmla="*/ 781397 w 1047404"/>
              <a:gd name="connsiteY44" fmla="*/ 2460568 h 2461142"/>
              <a:gd name="connsiteX45" fmla="*/ 781397 w 1047404"/>
              <a:gd name="connsiteY45" fmla="*/ 2435629 h 24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7404" h="2461142">
                <a:moveTo>
                  <a:pt x="731520" y="0"/>
                </a:moveTo>
                <a:cubicBezTo>
                  <a:pt x="703389" y="70331"/>
                  <a:pt x="721571" y="28212"/>
                  <a:pt x="673331" y="124691"/>
                </a:cubicBezTo>
                <a:cubicBezTo>
                  <a:pt x="665018" y="141317"/>
                  <a:pt x="653499" y="156695"/>
                  <a:pt x="648393" y="174568"/>
                </a:cubicBezTo>
                <a:cubicBezTo>
                  <a:pt x="638555" y="209003"/>
                  <a:pt x="623253" y="268464"/>
                  <a:pt x="606829" y="299259"/>
                </a:cubicBezTo>
                <a:cubicBezTo>
                  <a:pt x="595612" y="320291"/>
                  <a:pt x="577899" y="337235"/>
                  <a:pt x="565266" y="357448"/>
                </a:cubicBezTo>
                <a:cubicBezTo>
                  <a:pt x="550146" y="381640"/>
                  <a:pt x="536989" y="407017"/>
                  <a:pt x="523702" y="432262"/>
                </a:cubicBezTo>
                <a:cubicBezTo>
                  <a:pt x="509273" y="459676"/>
                  <a:pt x="497846" y="488687"/>
                  <a:pt x="482139" y="515389"/>
                </a:cubicBezTo>
                <a:cubicBezTo>
                  <a:pt x="470053" y="535935"/>
                  <a:pt x="453797" y="553746"/>
                  <a:pt x="440575" y="573579"/>
                </a:cubicBezTo>
                <a:cubicBezTo>
                  <a:pt x="426075" y="595329"/>
                  <a:pt x="413737" y="618482"/>
                  <a:pt x="399011" y="640080"/>
                </a:cubicBezTo>
                <a:cubicBezTo>
                  <a:pt x="372155" y="679468"/>
                  <a:pt x="346404" y="719836"/>
                  <a:pt x="315884" y="756459"/>
                </a:cubicBezTo>
                <a:cubicBezTo>
                  <a:pt x="302029" y="773084"/>
                  <a:pt x="287305" y="789022"/>
                  <a:pt x="274320" y="806335"/>
                </a:cubicBezTo>
                <a:cubicBezTo>
                  <a:pt x="262331" y="822320"/>
                  <a:pt x="253058" y="840226"/>
                  <a:pt x="241069" y="856211"/>
                </a:cubicBezTo>
                <a:cubicBezTo>
                  <a:pt x="228084" y="873524"/>
                  <a:pt x="212491" y="888775"/>
                  <a:pt x="199506" y="906088"/>
                </a:cubicBezTo>
                <a:cubicBezTo>
                  <a:pt x="163395" y="954237"/>
                  <a:pt x="165512" y="961328"/>
                  <a:pt x="133004" y="1014153"/>
                </a:cubicBezTo>
                <a:cubicBezTo>
                  <a:pt x="97883" y="1071225"/>
                  <a:pt x="97903" y="1059417"/>
                  <a:pt x="66502" y="1122219"/>
                </a:cubicBezTo>
                <a:cubicBezTo>
                  <a:pt x="54571" y="1146081"/>
                  <a:pt x="23919" y="1223572"/>
                  <a:pt x="16626" y="1246909"/>
                </a:cubicBezTo>
                <a:cubicBezTo>
                  <a:pt x="9810" y="1268718"/>
                  <a:pt x="5542" y="1291244"/>
                  <a:pt x="0" y="1313411"/>
                </a:cubicBezTo>
                <a:cubicBezTo>
                  <a:pt x="8313" y="1396538"/>
                  <a:pt x="9543" y="1480682"/>
                  <a:pt x="24939" y="1562793"/>
                </a:cubicBezTo>
                <a:cubicBezTo>
                  <a:pt x="26780" y="1572613"/>
                  <a:pt x="42813" y="1572355"/>
                  <a:pt x="49877" y="1579419"/>
                </a:cubicBezTo>
                <a:cubicBezTo>
                  <a:pt x="59673" y="1589215"/>
                  <a:pt x="65019" y="1602873"/>
                  <a:pt x="74815" y="1612669"/>
                </a:cubicBezTo>
                <a:cubicBezTo>
                  <a:pt x="93264" y="1631118"/>
                  <a:pt x="128520" y="1649353"/>
                  <a:pt x="149629" y="1662546"/>
                </a:cubicBezTo>
                <a:cubicBezTo>
                  <a:pt x="196623" y="1691917"/>
                  <a:pt x="151065" y="1667419"/>
                  <a:pt x="207819" y="1695797"/>
                </a:cubicBezTo>
                <a:cubicBezTo>
                  <a:pt x="227173" y="1724828"/>
                  <a:pt x="223325" y="1725051"/>
                  <a:pt x="257695" y="1745673"/>
                </a:cubicBezTo>
                <a:cubicBezTo>
                  <a:pt x="273634" y="1755236"/>
                  <a:pt x="292502" y="1759728"/>
                  <a:pt x="307571" y="1770611"/>
                </a:cubicBezTo>
                <a:cubicBezTo>
                  <a:pt x="342660" y="1795953"/>
                  <a:pt x="368610" y="1834382"/>
                  <a:pt x="407324" y="1853739"/>
                </a:cubicBezTo>
                <a:cubicBezTo>
                  <a:pt x="423949" y="1862052"/>
                  <a:pt x="441061" y="1869455"/>
                  <a:pt x="457200" y="1878677"/>
                </a:cubicBezTo>
                <a:cubicBezTo>
                  <a:pt x="479896" y="1891646"/>
                  <a:pt x="499967" y="1909286"/>
                  <a:pt x="523702" y="1920240"/>
                </a:cubicBezTo>
                <a:cubicBezTo>
                  <a:pt x="572292" y="1942666"/>
                  <a:pt x="622335" y="1962203"/>
                  <a:pt x="673331" y="1978429"/>
                </a:cubicBezTo>
                <a:cubicBezTo>
                  <a:pt x="734291" y="1997826"/>
                  <a:pt x="794701" y="2019045"/>
                  <a:pt x="856211" y="2036619"/>
                </a:cubicBezTo>
                <a:cubicBezTo>
                  <a:pt x="875607" y="2042161"/>
                  <a:pt x="894675" y="2049017"/>
                  <a:pt x="914400" y="2053244"/>
                </a:cubicBezTo>
                <a:cubicBezTo>
                  <a:pt x="933558" y="2057349"/>
                  <a:pt x="953193" y="2058786"/>
                  <a:pt x="972589" y="2061557"/>
                </a:cubicBezTo>
                <a:cubicBezTo>
                  <a:pt x="983673" y="2067099"/>
                  <a:pt x="994450" y="2073301"/>
                  <a:pt x="1005840" y="2078182"/>
                </a:cubicBezTo>
                <a:cubicBezTo>
                  <a:pt x="1013894" y="2081634"/>
                  <a:pt x="1023936" y="2081021"/>
                  <a:pt x="1030779" y="2086495"/>
                </a:cubicBezTo>
                <a:cubicBezTo>
                  <a:pt x="1038580" y="2092736"/>
                  <a:pt x="1041862" y="2103120"/>
                  <a:pt x="1047404" y="2111433"/>
                </a:cubicBezTo>
                <a:cubicBezTo>
                  <a:pt x="1040094" y="2140673"/>
                  <a:pt x="1039853" y="2151855"/>
                  <a:pt x="1022466" y="2177935"/>
                </a:cubicBezTo>
                <a:cubicBezTo>
                  <a:pt x="1018119" y="2184456"/>
                  <a:pt x="1010736" y="2188440"/>
                  <a:pt x="1005840" y="2194560"/>
                </a:cubicBezTo>
                <a:cubicBezTo>
                  <a:pt x="999599" y="2202362"/>
                  <a:pt x="997016" y="2213258"/>
                  <a:pt x="989215" y="2219499"/>
                </a:cubicBezTo>
                <a:cubicBezTo>
                  <a:pt x="982373" y="2224973"/>
                  <a:pt x="972590" y="2225040"/>
                  <a:pt x="964277" y="2227811"/>
                </a:cubicBezTo>
                <a:cubicBezTo>
                  <a:pt x="950422" y="2241666"/>
                  <a:pt x="928909" y="2250787"/>
                  <a:pt x="922713" y="2269375"/>
                </a:cubicBezTo>
                <a:cubicBezTo>
                  <a:pt x="907472" y="2315096"/>
                  <a:pt x="923557" y="2274132"/>
                  <a:pt x="897775" y="2319251"/>
                </a:cubicBezTo>
                <a:cubicBezTo>
                  <a:pt x="891627" y="2330010"/>
                  <a:pt x="889214" y="2343093"/>
                  <a:pt x="881149" y="2352502"/>
                </a:cubicBezTo>
                <a:cubicBezTo>
                  <a:pt x="874274" y="2360523"/>
                  <a:pt x="834642" y="2386278"/>
                  <a:pt x="822960" y="2394066"/>
                </a:cubicBezTo>
                <a:cubicBezTo>
                  <a:pt x="817418" y="2402379"/>
                  <a:pt x="810803" y="2410068"/>
                  <a:pt x="806335" y="2419004"/>
                </a:cubicBezTo>
                <a:cubicBezTo>
                  <a:pt x="802416" y="2426841"/>
                  <a:pt x="802530" y="2436428"/>
                  <a:pt x="798022" y="2443942"/>
                </a:cubicBezTo>
                <a:cubicBezTo>
                  <a:pt x="793990" y="2450662"/>
                  <a:pt x="788407" y="2464073"/>
                  <a:pt x="781397" y="2460568"/>
                </a:cubicBezTo>
                <a:cubicBezTo>
                  <a:pt x="773962" y="2456850"/>
                  <a:pt x="781397" y="2443942"/>
                  <a:pt x="781397" y="243562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04248" y="98072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무명 클래스 사용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필드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텍스트 필드</a:t>
            </a:r>
            <a:r>
              <a:rPr lang="en-US" altLang="ko-KR" b="1" dirty="0"/>
              <a:t>(text field)</a:t>
            </a:r>
            <a:r>
              <a:rPr lang="ko-KR" altLang="en-US" dirty="0"/>
              <a:t>를 사용하면 사용자가 </a:t>
            </a:r>
            <a:r>
              <a:rPr lang="ko-KR" altLang="en-US" dirty="0" err="1"/>
              <a:t>앱에</a:t>
            </a:r>
            <a:r>
              <a:rPr lang="ko-KR" altLang="en-US" dirty="0"/>
              <a:t> 텍스트를 타이핑하여 입력할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단일 </a:t>
            </a:r>
            <a:r>
              <a:rPr lang="ko-KR" altLang="en-US" dirty="0"/>
              <a:t>라인이거나 멀티 라인일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68960"/>
            <a:ext cx="57150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키보드 종류 지정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33" y="3789040"/>
            <a:ext cx="5770984" cy="20295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33" y="1600200"/>
            <a:ext cx="7678638" cy="17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에디트</a:t>
            </a:r>
            <a:r>
              <a:rPr lang="ko-KR" altLang="en-US" dirty="0" smtClean="0"/>
              <a:t> 텍스트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8184295" cy="32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에디트</a:t>
            </a:r>
            <a:r>
              <a:rPr lang="ko-KR" altLang="en-US" dirty="0" smtClean="0"/>
              <a:t> 텍스트의 이벤트 처리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0728"/>
            <a:ext cx="6775474" cy="57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체크 박스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로 체크 박스를 선언한다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4050"/>
            <a:ext cx="7857547" cy="51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체크박스의 이벤트 처리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999446"/>
            <a:ext cx="6471245" cy="54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라디오 버튼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20757"/>
          <a:stretch/>
        </p:blipFill>
        <p:spPr>
          <a:xfrm>
            <a:off x="539552" y="1052736"/>
            <a:ext cx="6480720" cy="12430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2856"/>
            <a:ext cx="7208645" cy="43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라디오 버튼의 이벤트 처리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" y="1484784"/>
            <a:ext cx="7821703" cy="46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 </a:t>
            </a:r>
            <a:r>
              <a:rPr lang="ko-KR" altLang="en-US" dirty="0" err="1" smtClean="0"/>
              <a:t>위젯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텍스트 필드</a:t>
            </a:r>
            <a:r>
              <a:rPr lang="en-US" altLang="ko-KR" dirty="0"/>
              <a:t>, </a:t>
            </a:r>
            <a:r>
              <a:rPr lang="ko-KR" altLang="en-US" dirty="0" err="1"/>
              <a:t>시크</a:t>
            </a:r>
            <a:r>
              <a:rPr lang="ko-KR" altLang="en-US" dirty="0"/>
              <a:t> 바</a:t>
            </a:r>
            <a:r>
              <a:rPr lang="en-US" altLang="ko-KR" dirty="0"/>
              <a:t>, </a:t>
            </a:r>
            <a:r>
              <a:rPr lang="ko-KR" altLang="en-US" dirty="0"/>
              <a:t>체크 박스</a:t>
            </a:r>
            <a:r>
              <a:rPr lang="en-US" altLang="ko-KR" dirty="0"/>
              <a:t>, </a:t>
            </a:r>
            <a:r>
              <a:rPr lang="ko-KR" altLang="en-US" dirty="0"/>
              <a:t>줌 버튼</a:t>
            </a:r>
            <a:r>
              <a:rPr lang="en-US" altLang="ko-KR" dirty="0"/>
              <a:t>, </a:t>
            </a:r>
            <a:r>
              <a:rPr lang="ko-KR" altLang="en-US" dirty="0" err="1"/>
              <a:t>토글</a:t>
            </a:r>
            <a:r>
              <a:rPr lang="ko-KR" altLang="en-US" dirty="0"/>
              <a:t> 버튼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10" y="2708920"/>
            <a:ext cx="76104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라디오 버튼의 이벤트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13311"/>
            <a:ext cx="7150050" cy="42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레이팅바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XML</a:t>
            </a:r>
            <a:r>
              <a:rPr lang="ko-KR" altLang="en-US" dirty="0"/>
              <a:t>로 라디오 버튼을 정의한다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520757" y="2420889"/>
            <a:ext cx="7777162" cy="208823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...</a:t>
            </a:r>
          </a:p>
          <a:p>
            <a:pPr fontAlgn="base" latinLnBrk="0"/>
            <a:r>
              <a:rPr lang="en-US" altLang="ko-KR" sz="1600" kern="0" dirty="0">
                <a:solidFill>
                  <a:srgbClr val="008080"/>
                </a:solidFill>
                <a:latin typeface="Trebuchet MS" pitchFamily="34" charset="0"/>
              </a:rPr>
              <a:t>&lt;</a:t>
            </a:r>
            <a:r>
              <a:rPr lang="en-US" altLang="ko-KR" sz="1600" kern="0" dirty="0" err="1">
                <a:solidFill>
                  <a:srgbClr val="3F7F7F"/>
                </a:solidFill>
                <a:latin typeface="Trebuchet MS" pitchFamily="34" charset="0"/>
              </a:rPr>
              <a:t>RatingBar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7F007F"/>
                </a:solidFill>
                <a:latin typeface="Trebuchet MS" pitchFamily="34" charset="0"/>
              </a:rPr>
              <a:t>android:id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"@+id/</a:t>
            </a:r>
            <a:r>
              <a:rPr lang="en-US" altLang="ko-KR" sz="1600" i="1" kern="0" dirty="0" err="1">
                <a:solidFill>
                  <a:srgbClr val="2A00FF"/>
                </a:solidFill>
                <a:latin typeface="Trebuchet MS" pitchFamily="34" charset="0"/>
              </a:rPr>
              <a:t>ratingbar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7F007F"/>
                </a:solidFill>
                <a:latin typeface="Trebuchet MS" pitchFamily="34" charset="0"/>
              </a:rPr>
              <a:t>android:layout_width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i="1" kern="0" dirty="0" err="1">
                <a:solidFill>
                  <a:srgbClr val="2A00FF"/>
                </a:solidFill>
                <a:latin typeface="Trebuchet MS" pitchFamily="34" charset="0"/>
              </a:rPr>
              <a:t>wrap_content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7F007F"/>
                </a:solidFill>
                <a:latin typeface="Trebuchet MS" pitchFamily="34" charset="0"/>
              </a:rPr>
              <a:t>android:layout_height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i="1" kern="0" dirty="0" err="1">
                <a:solidFill>
                  <a:srgbClr val="2A00FF"/>
                </a:solidFill>
                <a:latin typeface="Trebuchet MS" pitchFamily="34" charset="0"/>
              </a:rPr>
              <a:t>wrap_content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7F007F"/>
                </a:solidFill>
                <a:latin typeface="Trebuchet MS" pitchFamily="34" charset="0"/>
              </a:rPr>
              <a:t>android:numStars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"5"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7F007F"/>
                </a:solidFill>
                <a:latin typeface="Trebuchet MS" pitchFamily="34" charset="0"/>
              </a:rPr>
              <a:t>android:stepSize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altLang="ko-KR" sz="1600" i="1" kern="0" dirty="0">
                <a:solidFill>
                  <a:srgbClr val="2A00FF"/>
                </a:solidFill>
                <a:latin typeface="Trebuchet MS" pitchFamily="34" charset="0"/>
              </a:rPr>
              <a:t>"1.0"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fontAlgn="base" latinLnBrk="0"/>
            <a:r>
              <a:rPr lang="en-US" altLang="ko-KR" sz="1600" kern="0" dirty="0">
                <a:solidFill>
                  <a:srgbClr val="008080"/>
                </a:solidFill>
                <a:latin typeface="Trebuchet MS" pitchFamily="34" charset="0"/>
              </a:rPr>
              <a:t>/&gt;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86" y="2780928"/>
            <a:ext cx="2645733" cy="1571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0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레이팅바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520757" y="1412776"/>
            <a:ext cx="7777162" cy="446449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…</a:t>
            </a: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public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class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MainActivity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extends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AppCompatActivity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{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</a:t>
            </a:r>
            <a:r>
              <a:rPr lang="en-US" altLang="ko-KR" sz="1600" dirty="0">
                <a:solidFill>
                  <a:srgbClr val="646464"/>
                </a:solidFill>
                <a:latin typeface="Trebuchet MS" pitchFamily="34" charset="0"/>
                <a:ea typeface="맑은 고딕"/>
                <a:cs typeface="Times New Roman"/>
              </a:rPr>
              <a:t>@Override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public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onCreate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(Bundle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savedInstanceState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) {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</a:t>
            </a:r>
            <a:r>
              <a:rPr lang="en-US" altLang="ko-KR" sz="1600" b="1" dirty="0" err="1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super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.onCreate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savedInstanceState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);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setContentView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R.layout.</a:t>
            </a:r>
            <a:r>
              <a:rPr lang="en-US" altLang="ko-KR" sz="1600" i="1" dirty="0" err="1">
                <a:solidFill>
                  <a:srgbClr val="0000C0"/>
                </a:solidFill>
                <a:latin typeface="Trebuchet MS" pitchFamily="34" charset="0"/>
                <a:ea typeface="맑은 고딕"/>
                <a:cs typeface="Times New Roman"/>
              </a:rPr>
              <a:t>activity_main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);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final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RatingBar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ratingbar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= 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RatingBar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)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findViewById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R.id.</a:t>
            </a:r>
            <a:r>
              <a:rPr lang="en-US" altLang="ko-KR" sz="1600" i="1" dirty="0" err="1">
                <a:solidFill>
                  <a:srgbClr val="0000C0"/>
                </a:solidFill>
                <a:latin typeface="Trebuchet MS" pitchFamily="34" charset="0"/>
                <a:ea typeface="맑은 고딕"/>
                <a:cs typeface="Times New Roman"/>
              </a:rPr>
              <a:t>ratingbar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);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ratingbar.setOnRatingBarChangeListener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new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OnRatingBarChangeListener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() {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	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public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onRatingChanged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RatingBar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ratingBar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,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float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rating,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			</a:t>
            </a:r>
            <a:r>
              <a:rPr lang="en-US" altLang="ko-KR" sz="1600" b="1" dirty="0" err="1">
                <a:solidFill>
                  <a:srgbClr val="7F0055"/>
                </a:solidFill>
                <a:latin typeface="Trebuchet MS" pitchFamily="34" charset="0"/>
                <a:ea typeface="맑은 고딕"/>
                <a:cs typeface="Times New Roman"/>
              </a:rPr>
              <a:t>boolean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fromUser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) {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		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Toast.</a:t>
            </a:r>
            <a:r>
              <a:rPr lang="en-US" altLang="ko-KR" sz="1600" i="1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makeText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getApplicationContext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(),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				</a:t>
            </a:r>
            <a:r>
              <a:rPr lang="en-US" altLang="ko-KR" sz="1600" dirty="0">
                <a:solidFill>
                  <a:srgbClr val="2A00FF"/>
                </a:solidFill>
                <a:latin typeface="Trebuchet MS" pitchFamily="34" charset="0"/>
                <a:ea typeface="맑은 고딕"/>
                <a:cs typeface="Times New Roman"/>
              </a:rPr>
              <a:t>"New Rating: "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 + rating,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Toast.</a:t>
            </a:r>
            <a:r>
              <a:rPr lang="en-US" altLang="ko-KR" sz="1600" i="1" dirty="0" err="1">
                <a:solidFill>
                  <a:srgbClr val="0000C0"/>
                </a:solidFill>
                <a:latin typeface="Trebuchet MS" pitchFamily="34" charset="0"/>
                <a:ea typeface="맑은 고딕"/>
                <a:cs typeface="Times New Roman"/>
              </a:rPr>
              <a:t>LENGTH_SHORT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).show();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	}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	});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0"/>
              </a:spcAft>
            </a:pPr>
            <a:r>
              <a:rPr lang="en-US" altLang="ko-KR" sz="1600" dirty="0">
                <a:latin typeface="Trebuchet MS" pitchFamily="34" charset="0"/>
                <a:ea typeface="맑은 고딕"/>
                <a:cs typeface="Times New Roman"/>
              </a:rPr>
              <a:t> 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	}</a:t>
            </a:r>
            <a:endParaRPr lang="ko-KR" altLang="ko-KR" sz="1600" i="1" dirty="0">
              <a:latin typeface="Trebuchet MS" pitchFamily="34" charset="0"/>
              <a:ea typeface="맑은 고딕"/>
              <a:cs typeface="Times New Roman"/>
            </a:endParaRPr>
          </a:p>
          <a:p>
            <a:pPr defTabSz="252000">
              <a:lnSpc>
                <a:spcPts val="2200"/>
              </a:lnSpc>
              <a:spcAft>
                <a:spcPts val="40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맑은 고딕"/>
                <a:cs typeface="Times New Roman"/>
              </a:rPr>
              <a:t>}</a:t>
            </a:r>
            <a:endParaRPr lang="ko-KR" altLang="ko-KR" sz="1600" i="1" dirty="0">
              <a:effectLst/>
              <a:latin typeface="Trebuchet MS" pitchFamily="34" charset="0"/>
              <a:ea typeface="맑은 고딕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992" y="39277"/>
            <a:ext cx="5060032" cy="17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주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그림판</a:t>
            </a:r>
            <a:r>
              <a:rPr lang="ko-KR" altLang="en-US" dirty="0" smtClean="0"/>
              <a:t> 만들기</a:t>
            </a:r>
            <a:endParaRPr lang="ko-KR" altLang="en-US" dirty="0"/>
          </a:p>
        </p:txBody>
      </p:sp>
      <p:pic>
        <p:nvPicPr>
          <p:cNvPr id="1025" name="_x436766304" descr="EMB0000240cba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2232248" cy="39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커스텀</a:t>
            </a:r>
            <a:r>
              <a:rPr lang="ko-KR" altLang="en-US" dirty="0" smtClean="0"/>
              <a:t> 컴포넌트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개발자가 직접 </a:t>
            </a:r>
            <a:r>
              <a:rPr lang="en-US" altLang="ko-KR" dirty="0"/>
              <a:t>View </a:t>
            </a:r>
            <a:r>
              <a:rPr lang="ko-KR" altLang="en-US" dirty="0"/>
              <a:t>클래스를 상속받아서 필요한 </a:t>
            </a:r>
            <a:r>
              <a:rPr lang="ko-KR" altLang="en-US" dirty="0" err="1"/>
              <a:t>위젯을</a:t>
            </a:r>
            <a:r>
              <a:rPr lang="ko-KR" altLang="en-US" dirty="0"/>
              <a:t> 개발</a:t>
            </a:r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140968"/>
            <a:ext cx="25527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6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이벤트 처리 </a:t>
            </a:r>
            <a:r>
              <a:rPr lang="ko-KR" altLang="en-US" dirty="0" err="1"/>
              <a:t>메소드</a:t>
            </a:r>
            <a:r>
              <a:rPr lang="ko-KR" altLang="en-US" dirty="0"/>
              <a:t> 재정의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88840"/>
            <a:ext cx="66008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재정의할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 있는 </a:t>
            </a:r>
            <a:r>
              <a:rPr lang="ko-KR" altLang="en-US" dirty="0" err="1" smtClean="0"/>
              <a:t>콜백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err="1" smtClean="0"/>
              <a:t>onKeyDown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/>
              <a:t>, </a:t>
            </a:r>
            <a:r>
              <a:rPr lang="en-US" altLang="ko-KR" dirty="0" err="1" smtClean="0"/>
              <a:t>KeyEvent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err="1" smtClean="0"/>
              <a:t>onKeyUp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/>
              <a:t>, </a:t>
            </a:r>
            <a:r>
              <a:rPr lang="en-US" altLang="ko-KR" dirty="0" err="1"/>
              <a:t>KeyEvent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err="1" smtClean="0"/>
              <a:t>onTrackballEvent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MotionEvent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err="1" smtClean="0"/>
              <a:t>onTouchEvent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MotionEvent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err="1" smtClean="0"/>
              <a:t>onFocusChanged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boolean</a:t>
            </a:r>
            <a:r>
              <a:rPr lang="en-US" altLang="ko-KR" dirty="0"/>
              <a:t>, </a:t>
            </a:r>
            <a:r>
              <a:rPr lang="en-US" altLang="ko-KR" dirty="0" err="1"/>
              <a:t>int</a:t>
            </a:r>
            <a:r>
              <a:rPr lang="en-US" altLang="ko-KR" dirty="0"/>
              <a:t>, </a:t>
            </a:r>
            <a:r>
              <a:rPr lang="en-US" altLang="ko-KR" dirty="0" err="1"/>
              <a:t>Rect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95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8" y="973435"/>
            <a:ext cx="8509280" cy="58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8459291" cy="19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터치 이벤트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일반적으로 </a:t>
            </a:r>
            <a:r>
              <a:rPr lang="ko-KR" altLang="en-US" dirty="0" err="1" smtClean="0"/>
              <a:t>커스텀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뷰를</a:t>
            </a:r>
            <a:r>
              <a:rPr lang="ko-KR" altLang="en-US" dirty="0" smtClean="0"/>
              <a:t> 정의하고 </a:t>
            </a:r>
            <a:r>
              <a:rPr lang="en-US" altLang="ko-KR" dirty="0" err="1" smtClean="0"/>
              <a:t>onTouchEvent</a:t>
            </a:r>
            <a:r>
              <a:rPr lang="en-US" altLang="ko-KR" dirty="0" smtClean="0"/>
              <a:t>() </a:t>
            </a:r>
            <a:r>
              <a:rPr lang="ko-KR" altLang="en-US" dirty="0" smtClean="0"/>
              <a:t>재정의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87016" y="2535890"/>
            <a:ext cx="7056784" cy="254929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360000" fontAlgn="base" latinLnBrk="0">
              <a:lnSpc>
                <a:spcPct val="130000"/>
              </a:lnSpc>
            </a:pPr>
            <a:r>
              <a:rPr lang="en-US" altLang="ko-KR" sz="1600" b="1" dirty="0" smtClean="0">
                <a:solidFill>
                  <a:srgbClr val="7F0055"/>
                </a:solidFill>
                <a:latin typeface="Trebuchet MS" pitchFamily="34" charset="0"/>
              </a:rPr>
              <a:t>class</a:t>
            </a:r>
            <a:r>
              <a:rPr lang="en-US" altLang="ko-KR" sz="1600" dirty="0" smtClean="0">
                <a:latin typeface="Trebuchet MS" pitchFamily="34" charset="0"/>
              </a:rPr>
              <a:t> </a:t>
            </a:r>
            <a:r>
              <a:rPr lang="en-US" altLang="ko-KR" sz="1600" dirty="0" err="1">
                <a:latin typeface="Trebuchet MS" pitchFamily="34" charset="0"/>
              </a:rPr>
              <a:t>MyView</a:t>
            </a:r>
            <a:r>
              <a:rPr lang="en-US" altLang="ko-KR" sz="1600" dirty="0">
                <a:latin typeface="Trebuchet MS" pitchFamily="34" charset="0"/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</a:rPr>
              <a:t>extends</a:t>
            </a:r>
            <a:r>
              <a:rPr lang="en-US" altLang="ko-KR" sz="1600" dirty="0">
                <a:latin typeface="Trebuchet MS" pitchFamily="34" charset="0"/>
              </a:rPr>
              <a:t> View {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...</a:t>
            </a: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>
                <a:solidFill>
                  <a:srgbClr val="646464"/>
                </a:solidFill>
                <a:latin typeface="Trebuchet MS" pitchFamily="34" charset="0"/>
              </a:rPr>
              <a:t>@Override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boolean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onTouchEvent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MotionEvent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event) {</a:t>
            </a: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kern="0" dirty="0">
                <a:solidFill>
                  <a:srgbClr val="0000C0"/>
                </a:solidFill>
                <a:latin typeface="Trebuchet MS" pitchFamily="34" charset="0"/>
              </a:rPr>
              <a:t>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(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event.getX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();</a:t>
            </a: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kern="0" dirty="0">
                <a:solidFill>
                  <a:srgbClr val="0000C0"/>
                </a:solidFill>
                <a:latin typeface="Trebuchet MS" pitchFamily="34" charset="0"/>
              </a:rPr>
              <a:t>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(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event.getY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();</a:t>
            </a: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...</a:t>
            </a: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}</a:t>
            </a: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5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 </a:t>
            </a:r>
            <a:r>
              <a:rPr lang="ko-KR" altLang="en-US" dirty="0" err="1" smtClean="0"/>
              <a:t>위젯의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676032" cy="47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터치 이벤트의 종류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6467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46293" cy="16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90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터치로 원</a:t>
            </a:r>
            <a:r>
              <a:rPr lang="en-US" altLang="ko-KR" dirty="0" smtClean="0"/>
              <a:t> </a:t>
            </a:r>
            <a:r>
              <a:rPr lang="ko-KR" altLang="en-US" dirty="0" smtClean="0"/>
              <a:t> 움직이기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66359520" descr="EMB000056200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2592288" cy="46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03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터치 이벤트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467544" y="1484784"/>
            <a:ext cx="8064896" cy="410445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/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MainActivity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AppCompatActivity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protected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MyView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View 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>
                <a:solidFill>
                  <a:srgbClr val="0000C0"/>
                </a:solidFill>
                <a:latin typeface="Trebuchet MS" pitchFamily="34" charset="0"/>
              </a:rPr>
              <a:t>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100, </a:t>
            </a:r>
            <a:r>
              <a:rPr lang="en-US" altLang="ko-KR" sz="1600" kern="0" dirty="0">
                <a:solidFill>
                  <a:srgbClr val="0000C0"/>
                </a:solidFill>
                <a:latin typeface="Trebuchet MS" pitchFamily="34" charset="0"/>
              </a:rPr>
              <a:t>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100;</a:t>
            </a:r>
          </a:p>
          <a:p>
            <a:pPr fontAlgn="base" latinLnBrk="0"/>
            <a:r>
              <a:rPr lang="ko-KR" altLang="en-US" sz="1600" dirty="0">
                <a:latin typeface="Trebuchet MS" pitchFamily="34" charset="0"/>
              </a:rPr>
              <a:t>		</a:t>
            </a:r>
            <a:r>
              <a:rPr lang="en-US" altLang="ko-KR" sz="1600" dirty="0">
                <a:latin typeface="Trebuchet MS" pitchFamily="34" charset="0"/>
              </a:rPr>
              <a:t>String </a:t>
            </a:r>
            <a:r>
              <a:rPr lang="en-US" altLang="ko-KR" sz="1600" dirty="0" err="1">
                <a:solidFill>
                  <a:srgbClr val="0000C0"/>
                </a:solidFill>
                <a:latin typeface="Trebuchet MS" pitchFamily="34" charset="0"/>
              </a:rPr>
              <a:t>str</a:t>
            </a:r>
            <a:r>
              <a:rPr lang="en-US" altLang="ko-KR" sz="1600" dirty="0">
                <a:solidFill>
                  <a:srgbClr val="0000C0"/>
                </a:solidFill>
                <a:latin typeface="Trebuchet MS" pitchFamily="34" charset="0"/>
              </a:rPr>
              <a:t>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MyView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(Context context) 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super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(context);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setBackgroundColor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Color.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YELLOW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}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>
                <a:solidFill>
                  <a:srgbClr val="646464"/>
                </a:solidFill>
                <a:latin typeface="Trebuchet MS" pitchFamily="34" charset="0"/>
              </a:rPr>
              <a:t>@Override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protected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onDraw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(Canvas canvas) {</a:t>
            </a: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Paint </a:t>
            </a:r>
            <a:r>
              <a:rPr lang="en-US" altLang="ko-KR" sz="1600" kern="0" dirty="0" err="1">
                <a:solidFill>
                  <a:srgbClr val="000000"/>
                </a:solidFill>
                <a:latin typeface="한양신명조"/>
                <a:ea typeface="휴먼명조"/>
              </a:rPr>
              <a:t>paint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 = </a:t>
            </a:r>
            <a:r>
              <a:rPr lang="en-US" altLang="ko-KR" sz="1600" b="1" kern="0" dirty="0">
                <a:solidFill>
                  <a:srgbClr val="7F0055"/>
                </a:solidFill>
                <a:latin typeface="한양신명조"/>
                <a:ea typeface="휴먼명조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 Paint();</a:t>
            </a:r>
            <a:endParaRPr lang="en-US" altLang="ko-KR" sz="1600" kern="0" dirty="0">
              <a:solidFill>
                <a:srgbClr val="000000"/>
              </a:solidFill>
              <a:latin typeface="한양신명조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한양신명조"/>
              </a:rPr>
              <a:t>			</a:t>
            </a:r>
            <a:r>
              <a:rPr lang="en-US" altLang="ko-KR" sz="1600" kern="0" dirty="0" err="1">
                <a:solidFill>
                  <a:srgbClr val="000000"/>
                </a:solidFill>
                <a:latin typeface="한양신명조"/>
                <a:ea typeface="휴먼명조"/>
              </a:rPr>
              <a:t>paint.setColor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한양신명조"/>
                <a:ea typeface="휴먼명조"/>
              </a:rPr>
              <a:t>Color.</a:t>
            </a:r>
            <a:r>
              <a:rPr lang="en-US" altLang="ko-KR" sz="1600" i="1" kern="0" dirty="0" err="1">
                <a:solidFill>
                  <a:srgbClr val="0000C0"/>
                </a:solidFill>
                <a:latin typeface="한양신명조"/>
                <a:ea typeface="휴먼명조"/>
              </a:rPr>
              <a:t>RED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);</a:t>
            </a:r>
            <a:endParaRPr lang="en-US" altLang="ko-KR" sz="1600" kern="0" dirty="0">
              <a:solidFill>
                <a:srgbClr val="000000"/>
              </a:solidFill>
              <a:latin typeface="한양신명조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한양신명조"/>
              </a:rPr>
              <a:t>			</a:t>
            </a:r>
            <a:r>
              <a:rPr lang="en-US" altLang="ko-KR" sz="1600" kern="0" dirty="0" err="1">
                <a:solidFill>
                  <a:srgbClr val="000000"/>
                </a:solidFill>
                <a:latin typeface="한양신명조"/>
                <a:ea typeface="휴먼명조"/>
              </a:rPr>
              <a:t>canvas.drawCircle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(</a:t>
            </a:r>
            <a:r>
              <a:rPr lang="en-US" altLang="ko-KR" sz="1600" kern="0" dirty="0">
                <a:solidFill>
                  <a:srgbClr val="0000C0"/>
                </a:solidFill>
                <a:latin typeface="한양신명조"/>
                <a:ea typeface="휴먼명조"/>
              </a:rPr>
              <a:t>x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, </a:t>
            </a:r>
            <a:r>
              <a:rPr lang="en-US" altLang="ko-KR" sz="1600" kern="0" dirty="0">
                <a:solidFill>
                  <a:srgbClr val="0000C0"/>
                </a:solidFill>
                <a:latin typeface="한양신명조"/>
                <a:ea typeface="휴먼명조"/>
              </a:rPr>
              <a:t>y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, 100, paint);</a:t>
            </a:r>
            <a:endParaRPr lang="en-US" altLang="ko-KR" sz="1600" kern="0" dirty="0">
              <a:solidFill>
                <a:srgbClr val="000000"/>
              </a:solidFill>
              <a:latin typeface="한양신명조"/>
            </a:endParaRPr>
          </a:p>
          <a:p>
            <a:pPr fontAlgn="base" latinLnBrk="0"/>
            <a:r>
              <a:rPr lang="en-US" altLang="ko-KR" sz="1600" kern="0" dirty="0" err="1">
                <a:solidFill>
                  <a:srgbClr val="000000"/>
                </a:solidFill>
                <a:latin typeface="한양신명조"/>
                <a:ea typeface="휴먼명조"/>
              </a:rPr>
              <a:t>paint.setTextSize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(50);</a:t>
            </a:r>
            <a:endParaRPr lang="en-US" altLang="ko-KR" sz="1600" kern="0" dirty="0">
              <a:solidFill>
                <a:srgbClr val="000000"/>
              </a:solidFill>
              <a:latin typeface="한양신명조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한양신명조"/>
              </a:rPr>
              <a:t>			</a:t>
            </a:r>
            <a:r>
              <a:rPr lang="en-US" altLang="ko-KR" sz="1600" kern="0" dirty="0" err="1">
                <a:solidFill>
                  <a:srgbClr val="000000"/>
                </a:solidFill>
                <a:latin typeface="한양신명조"/>
                <a:ea typeface="휴먼명조"/>
              </a:rPr>
              <a:t>canvas.drawText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  <a:latin typeface="한양신명조"/>
                <a:ea typeface="휴먼명조"/>
              </a:rPr>
              <a:t>"</a:t>
            </a:r>
            <a:r>
              <a:rPr lang="ko-KR" altLang="en-US" sz="1600" kern="0" dirty="0">
                <a:solidFill>
                  <a:srgbClr val="2A00FF"/>
                </a:solidFill>
                <a:latin typeface="휴먼명조"/>
                <a:ea typeface="휴먼명조"/>
              </a:rPr>
              <a:t>액션의 종류</a:t>
            </a:r>
            <a:r>
              <a:rPr lang="en-US" altLang="ko-KR" sz="1600" kern="0" dirty="0">
                <a:solidFill>
                  <a:srgbClr val="2A00FF"/>
                </a:solidFill>
                <a:latin typeface="한양신명조"/>
                <a:ea typeface="휴먼명조"/>
              </a:rPr>
              <a:t>: "</a:t>
            </a:r>
            <a:r>
              <a:rPr lang="ko-KR" altLang="en-US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+ </a:t>
            </a:r>
            <a:r>
              <a:rPr lang="en-US" altLang="ko-KR" sz="1600" kern="0" dirty="0" err="1">
                <a:solidFill>
                  <a:srgbClr val="0000C0"/>
                </a:solidFill>
                <a:latin typeface="한양신명조"/>
                <a:ea typeface="휴먼명조"/>
              </a:rPr>
              <a:t>str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, 0, 100, paint);</a:t>
            </a:r>
            <a:endParaRPr lang="en-US" altLang="ko-KR" sz="1600" kern="0" dirty="0">
              <a:solidFill>
                <a:srgbClr val="000000"/>
              </a:solidFill>
              <a:latin typeface="한양신명조"/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한양신명조"/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한양신명조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4051076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터치 이벤트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460096" y="1268760"/>
            <a:ext cx="8064896" cy="518457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360000" fontAlgn="base" latinLnBrk="0"/>
            <a:r>
              <a:rPr lang="en-US" altLang="ko-KR" sz="1600" kern="0" dirty="0" smtClean="0">
                <a:solidFill>
                  <a:srgbClr val="646464"/>
                </a:solidFill>
                <a:latin typeface="Trebuchet MS" pitchFamily="34" charset="0"/>
              </a:rPr>
              <a:t>		@</a:t>
            </a:r>
            <a:r>
              <a:rPr lang="en-US" altLang="ko-KR" sz="1600" kern="0" dirty="0">
                <a:solidFill>
                  <a:srgbClr val="646464"/>
                </a:solidFill>
                <a:latin typeface="Trebuchet MS" pitchFamily="34" charset="0"/>
              </a:rPr>
              <a:t>Override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boolean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onTouchEvent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MotionEvent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event) {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kern="0" dirty="0">
                <a:solidFill>
                  <a:srgbClr val="0000C0"/>
                </a:solidFill>
                <a:latin typeface="Trebuchet MS" pitchFamily="34" charset="0"/>
              </a:rPr>
              <a:t>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(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event.getX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kern="0" dirty="0">
                <a:solidFill>
                  <a:srgbClr val="0000C0"/>
                </a:solidFill>
                <a:latin typeface="Trebuchet MS" pitchFamily="34" charset="0"/>
              </a:rPr>
              <a:t>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(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event.getY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if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event.getAction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 ==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MotionEvent.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ACTION_DOWN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	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str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"ACTION_DOWN";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if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event.getAction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 ==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MotionEvent.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ACTION_MOVE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</a:t>
            </a:r>
          </a:p>
          <a:p>
            <a:pPr defTabSz="360000" fontAlgn="base" latinLnBrk="0"/>
            <a:r>
              <a:rPr lang="ko-KR" altLang="en-US" sz="1600" dirty="0">
                <a:latin typeface="Trebuchet MS" pitchFamily="34" charset="0"/>
              </a:rPr>
              <a:t>				</a:t>
            </a:r>
            <a:r>
              <a:rPr lang="en-US" altLang="ko-KR" sz="1600" dirty="0" err="1">
                <a:solidFill>
                  <a:srgbClr val="0000C0"/>
                </a:solidFill>
                <a:latin typeface="Trebuchet MS" pitchFamily="34" charset="0"/>
              </a:rPr>
              <a:t>str</a:t>
            </a:r>
            <a:r>
              <a:rPr lang="en-US" altLang="ko-KR" sz="1600" dirty="0">
                <a:latin typeface="Trebuchet MS" pitchFamily="34" charset="0"/>
              </a:rPr>
              <a:t> = </a:t>
            </a:r>
            <a:r>
              <a:rPr lang="en-US" altLang="ko-KR" sz="1600" dirty="0">
                <a:solidFill>
                  <a:srgbClr val="2A00FF"/>
                </a:solidFill>
                <a:latin typeface="Trebuchet MS" pitchFamily="34" charset="0"/>
              </a:rPr>
              <a:t>"ACTION_MOVE";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b="1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 smtClean="0">
                <a:solidFill>
                  <a:srgbClr val="7F0055"/>
                </a:solidFill>
                <a:latin typeface="Trebuchet MS" pitchFamily="34" charset="0"/>
              </a:rPr>
              <a:t>if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event.getAction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 ==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MotionEvent.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ACTION_UP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</a:t>
            </a:r>
          </a:p>
          <a:p>
            <a:pPr defTabSz="360000" fontAlgn="base" latinLnBrk="0"/>
            <a:r>
              <a:rPr lang="ko-KR" altLang="en-US" sz="1600" dirty="0">
                <a:latin typeface="Trebuchet MS" pitchFamily="34" charset="0"/>
              </a:rPr>
              <a:t>				</a:t>
            </a:r>
            <a:r>
              <a:rPr lang="en-US" altLang="ko-KR" sz="1600" dirty="0" err="1">
                <a:solidFill>
                  <a:srgbClr val="0000C0"/>
                </a:solidFill>
                <a:latin typeface="Trebuchet MS" pitchFamily="34" charset="0"/>
              </a:rPr>
              <a:t>str</a:t>
            </a:r>
            <a:r>
              <a:rPr lang="en-US" altLang="ko-KR" sz="1600" dirty="0">
                <a:latin typeface="Trebuchet MS" pitchFamily="34" charset="0"/>
              </a:rPr>
              <a:t> = </a:t>
            </a:r>
            <a:r>
              <a:rPr lang="en-US" altLang="ko-KR" sz="1600" dirty="0">
                <a:solidFill>
                  <a:srgbClr val="2A00FF"/>
                </a:solidFill>
                <a:latin typeface="Trebuchet MS" pitchFamily="34" charset="0"/>
              </a:rPr>
              <a:t>"ACTION_UP";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	</a:t>
            </a:r>
            <a:r>
              <a:rPr lang="en-US" altLang="ko-KR" sz="16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		invalidate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();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true;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ko-KR" altLang="en-US" sz="1600" dirty="0">
                <a:latin typeface="Trebuchet MS" pitchFamily="34" charset="0"/>
              </a:rPr>
              <a:t>		</a:t>
            </a:r>
            <a:r>
              <a:rPr lang="en-US" altLang="ko-KR" sz="1600" dirty="0">
                <a:latin typeface="Trebuchet MS" pitchFamily="34" charset="0"/>
              </a:rPr>
              <a:t>}</a:t>
            </a:r>
            <a:r>
              <a:rPr lang="ko-KR" altLang="en-US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}</a:t>
            </a:r>
            <a:endParaRPr lang="ko-KR" altLang="en-US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ko-KR" altLang="en-US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  <a:latin typeface="Trebuchet MS" pitchFamily="34" charset="0"/>
              </a:rPr>
              <a:t>@Override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{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.onCreate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MyView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w =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MyView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this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setContentView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(w);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}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52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_x366359520" descr="EMB000056200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2592288" cy="46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97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터치로 곡선 그리기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24384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터치로</a:t>
            </a:r>
            <a:r>
              <a:rPr lang="en-US" altLang="ko-KR" dirty="0"/>
              <a:t> </a:t>
            </a:r>
            <a:r>
              <a:rPr lang="ko-KR" altLang="en-US" dirty="0"/>
              <a:t>곡선 그리기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814512"/>
            <a:ext cx="8677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8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터치로</a:t>
            </a:r>
            <a:r>
              <a:rPr lang="en-US" altLang="ko-KR" dirty="0"/>
              <a:t> </a:t>
            </a:r>
            <a:r>
              <a:rPr lang="ko-KR" altLang="en-US" dirty="0"/>
              <a:t>곡선 그리기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509712"/>
            <a:ext cx="86963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5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터치로</a:t>
            </a:r>
            <a:r>
              <a:rPr lang="en-US" altLang="ko-KR" dirty="0"/>
              <a:t> </a:t>
            </a:r>
            <a:r>
              <a:rPr lang="ko-KR" altLang="en-US" dirty="0"/>
              <a:t>곡선 그리기 </a:t>
            </a:r>
            <a:r>
              <a:rPr lang="en-US" altLang="ko-KR" dirty="0" smtClean="0"/>
              <a:t>#3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37674"/>
            <a:ext cx="7436122" cy="48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1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65585368" descr="EMB0000562007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5"/>
          <a:stretch>
            <a:fillRect/>
          </a:stretch>
        </p:blipFill>
        <p:spPr bwMode="auto">
          <a:xfrm>
            <a:off x="1763688" y="2708920"/>
            <a:ext cx="3024336" cy="26833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1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 </a:t>
            </a:r>
            <a:r>
              <a:rPr lang="ko-KR" altLang="en-US" dirty="0" err="1" smtClean="0"/>
              <a:t>위젯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5372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여론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조사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4676244" cy="40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9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 처리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8" y="1319212"/>
            <a:ext cx="7391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1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0201"/>
            <a:ext cx="8509019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7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온도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섭씨 온도를 받아서 화씨 온도로 변환하는 </a:t>
            </a:r>
            <a:r>
              <a:rPr lang="ko-KR" altLang="en-US" dirty="0" err="1"/>
              <a:t>앱을</a:t>
            </a:r>
            <a:r>
              <a:rPr lang="ko-KR" altLang="en-US" dirty="0"/>
              <a:t> 작성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20888"/>
            <a:ext cx="6057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98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핵심 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1" y="1565083"/>
            <a:ext cx="7817287" cy="52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텍스트 버튼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이미지 버튼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486775" cy="1562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5" y="4437112"/>
            <a:ext cx="85629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ko-KR" altLang="en-US" dirty="0"/>
              <a:t>텍스트와 이미지를 동시에 가지는 버튼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5344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버튼의 이벤트 처리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63305"/>
            <a:ext cx="6834906" cy="41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이벤트를 처리하는 가장 간단한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레이아웃 안의 </a:t>
            </a:r>
            <a:r>
              <a:rPr lang="en-US" altLang="ko-KR" dirty="0"/>
              <a:t>&lt;Button&gt; </a:t>
            </a:r>
            <a:r>
              <a:rPr lang="ko-KR" altLang="en-US" dirty="0"/>
              <a:t>요소에 </a:t>
            </a:r>
            <a:r>
              <a:rPr lang="en-US" altLang="ko-KR" b="1" dirty="0" err="1"/>
              <a:t>onClick</a:t>
            </a:r>
            <a:r>
              <a:rPr lang="en-US" altLang="ko-KR" b="1" dirty="0"/>
              <a:t> </a:t>
            </a:r>
            <a:r>
              <a:rPr lang="ko-KR" altLang="en-US" b="1" dirty="0"/>
              <a:t>속성</a:t>
            </a:r>
            <a:r>
              <a:rPr lang="ko-KR" altLang="en-US" dirty="0"/>
              <a:t>을 추가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7671023" cy="18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chap03 안드로이드(강의자료)</Template>
  <TotalTime>613</TotalTime>
  <Words>495</Words>
  <Application>Microsoft Office PowerPoint</Application>
  <PresentationFormat>화면 슬라이드 쇼(4:3)</PresentationFormat>
  <Paragraphs>214</Paragraphs>
  <Slides>54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가을</vt:lpstr>
      <vt:lpstr>CHAP 4. 이벤트 처리</vt:lpstr>
      <vt:lpstr>Lab: 여론 조사 앱 작성</vt:lpstr>
      <vt:lpstr>입력 위젯</vt:lpstr>
      <vt:lpstr>입력 위젯의 종류</vt:lpstr>
      <vt:lpstr>입력 위젯</vt:lpstr>
      <vt:lpstr>버튼</vt:lpstr>
      <vt:lpstr>버튼</vt:lpstr>
      <vt:lpstr>버튼의 이벤트 처리</vt:lpstr>
      <vt:lpstr>이벤트를 처리하는 가장 간단한 방법</vt:lpstr>
      <vt:lpstr>&lt;ImageButton&gt; 태그를 사용한 이미지 버튼</vt:lpstr>
      <vt:lpstr>이벤트 처리 코드</vt:lpstr>
      <vt:lpstr>레이아웃 파일</vt:lpstr>
      <vt:lpstr>폴링과 이벤트 구동 방식</vt:lpstr>
      <vt:lpstr>안드로이드에서의 이벤트 처리 방법</vt:lpstr>
      <vt:lpstr>이벤트 처리 객체 사용</vt:lpstr>
      <vt:lpstr>이벤트 리스너</vt:lpstr>
      <vt:lpstr>리스너의 종류</vt:lpstr>
      <vt:lpstr>리스너 객체를 생성하는 방법</vt:lpstr>
      <vt:lpstr>무명 클래스로 이벤트를 처리하는 예제</vt:lpstr>
      <vt:lpstr>무명 클래스</vt:lpstr>
      <vt:lpstr>코드 분석</vt:lpstr>
      <vt:lpstr>텍스트 필드</vt:lpstr>
      <vt:lpstr>키보드 종류 지정</vt:lpstr>
      <vt:lpstr>에디트 텍스트</vt:lpstr>
      <vt:lpstr>에디트 텍스트의 이벤트 처리</vt:lpstr>
      <vt:lpstr>체크 박스</vt:lpstr>
      <vt:lpstr>체크박스의 이벤트 처리</vt:lpstr>
      <vt:lpstr>라디오 버튼</vt:lpstr>
      <vt:lpstr>라디오 버튼의 이벤트 처리</vt:lpstr>
      <vt:lpstr>라디오 버튼의 이벤트 처리</vt:lpstr>
      <vt:lpstr>레이팅바 </vt:lpstr>
      <vt:lpstr>레이팅바</vt:lpstr>
      <vt:lpstr>4주 목표</vt:lpstr>
      <vt:lpstr>커스텀 컴포넌트</vt:lpstr>
      <vt:lpstr>이벤트 처리 메소드 재정의</vt:lpstr>
      <vt:lpstr>재정의할 수 있는 콜백 메소드</vt:lpstr>
      <vt:lpstr>예제</vt:lpstr>
      <vt:lpstr>예제</vt:lpstr>
      <vt:lpstr>터치 이벤트</vt:lpstr>
      <vt:lpstr>터치 이벤트의 종류</vt:lpstr>
      <vt:lpstr>터치로 원  움직이기</vt:lpstr>
      <vt:lpstr>터치 이벤트 예제</vt:lpstr>
      <vt:lpstr>터치 이벤트 예제</vt:lpstr>
      <vt:lpstr>실행결과</vt:lpstr>
      <vt:lpstr>터치로 곡선 그리기</vt:lpstr>
      <vt:lpstr>터치로 곡선 그리기 #1</vt:lpstr>
      <vt:lpstr>터치로 곡선 그리기 #2</vt:lpstr>
      <vt:lpstr>터치로 곡선 그리기 #3</vt:lpstr>
      <vt:lpstr>실행결과</vt:lpstr>
      <vt:lpstr>Lab: 여론 조사 앱 작성</vt:lpstr>
      <vt:lpstr>이벤트 처리</vt:lpstr>
      <vt:lpstr>이벤트 처리</vt:lpstr>
      <vt:lpstr>Lab: 온도 변환기 앱 작성</vt:lpstr>
      <vt:lpstr>핵심 코드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Woong Jin Han</cp:lastModifiedBy>
  <cp:revision>167</cp:revision>
  <dcterms:created xsi:type="dcterms:W3CDTF">2012-08-23T02:20:32Z</dcterms:created>
  <dcterms:modified xsi:type="dcterms:W3CDTF">2018-09-14T12:04:02Z</dcterms:modified>
</cp:coreProperties>
</file>