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  <p:sldId id="304" r:id="rId5"/>
    <p:sldId id="259" r:id="rId6"/>
    <p:sldId id="260" r:id="rId7"/>
    <p:sldId id="305" r:id="rId8"/>
    <p:sldId id="262" r:id="rId9"/>
    <p:sldId id="306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267" r:id="rId18"/>
    <p:sldId id="268" r:id="rId19"/>
    <p:sldId id="293" r:id="rId20"/>
    <p:sldId id="310" r:id="rId21"/>
    <p:sldId id="311" r:id="rId22"/>
    <p:sldId id="270" r:id="rId23"/>
    <p:sldId id="320" r:id="rId24"/>
    <p:sldId id="321" r:id="rId25"/>
    <p:sldId id="322" r:id="rId26"/>
    <p:sldId id="323" r:id="rId27"/>
    <p:sldId id="324" r:id="rId28"/>
    <p:sldId id="277" r:id="rId29"/>
    <p:sldId id="278" r:id="rId30"/>
    <p:sldId id="295" r:id="rId31"/>
    <p:sldId id="280" r:id="rId32"/>
    <p:sldId id="312" r:id="rId33"/>
    <p:sldId id="281" r:id="rId34"/>
    <p:sldId id="282" r:id="rId35"/>
    <p:sldId id="283" r:id="rId36"/>
    <p:sldId id="342" r:id="rId37"/>
    <p:sldId id="284" r:id="rId38"/>
    <p:sldId id="334" r:id="rId39"/>
    <p:sldId id="335" r:id="rId40"/>
    <p:sldId id="344" r:id="rId41"/>
    <p:sldId id="343" r:id="rId42"/>
    <p:sldId id="336" r:id="rId43"/>
    <p:sldId id="337" r:id="rId44"/>
    <p:sldId id="345" r:id="rId45"/>
    <p:sldId id="338" r:id="rId46"/>
    <p:sldId id="346" r:id="rId47"/>
    <p:sldId id="347" r:id="rId48"/>
    <p:sldId id="348" r:id="rId49"/>
    <p:sldId id="349" r:id="rId50"/>
    <p:sldId id="350" r:id="rId51"/>
    <p:sldId id="351" r:id="rId52"/>
    <p:sldId id="352" r:id="rId53"/>
    <p:sldId id="353" r:id="rId54"/>
    <p:sldId id="339" r:id="rId55"/>
    <p:sldId id="340" r:id="rId56"/>
    <p:sldId id="341" r:id="rId5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클릭하여 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1CF782E-5BF2-49ED-B2AF-B771D8C29065}" type="datetimeFigureOut">
              <a:rPr lang="ko-KR" altLang="en-US" smtClean="0"/>
              <a:t>2018-03-09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9075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2018-03-09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62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1CF782E-5BF2-49ED-B2AF-B771D8C29065}" type="datetimeFigureOut">
              <a:rPr lang="ko-KR" altLang="en-US" smtClean="0"/>
              <a:t>2018-03-09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8738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2018-03-09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7435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2018-03-09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0996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1CF782E-5BF2-49ED-B2AF-B771D8C29065}" type="datetimeFigureOut">
              <a:rPr lang="ko-KR" altLang="en-US" smtClean="0"/>
              <a:t>2018-03-09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967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1CF782E-5BF2-49ED-B2AF-B771D8C29065}" type="datetimeFigureOut">
              <a:rPr lang="ko-KR" altLang="en-US" smtClean="0"/>
              <a:t>2018-03-09</a:t>
            </a:fld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795397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2018-03-09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5300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2018-03-09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0817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82E-5BF2-49ED-B2AF-B771D8C29065}" type="datetimeFigureOut">
              <a:rPr lang="ko-KR" altLang="en-US" smtClean="0"/>
              <a:t>2018-03-09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6844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1CF782E-5BF2-49ED-B2AF-B771D8C29065}" type="datetimeFigureOut">
              <a:rPr lang="ko-KR" altLang="en-US" smtClean="0"/>
              <a:t>2018-03-09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31941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1CF782E-5BF2-49ED-B2AF-B771D8C29065}" type="datetimeFigureOut">
              <a:rPr lang="ko-KR" altLang="en-US" smtClean="0"/>
              <a:t>2018-03-09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C6F3025-D0D9-4440-A07F-C98EC61505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  <p:sp>
        <p:nvSpPr>
          <p:cNvPr id="18" name="Rectangle 6"/>
          <p:cNvSpPr>
            <a:spLocks noChangeArrowheads="1"/>
          </p:cNvSpPr>
          <p:nvPr userDrawn="1"/>
        </p:nvSpPr>
        <p:spPr bwMode="auto">
          <a:xfrm>
            <a:off x="539552" y="626364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2012 </a:t>
            </a:r>
            <a:r>
              <a:rPr lang="ko-KR" altLang="en-US" sz="1000" dirty="0" err="1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pitchFamily="34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15745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base"/>
            <a:r>
              <a:rPr lang="en-US" altLang="ko-KR" smtClean="0"/>
              <a:t>CHAP </a:t>
            </a:r>
            <a:r>
              <a:rPr lang="en-US" altLang="ko-KR" smtClean="0"/>
              <a:t>7. </a:t>
            </a:r>
            <a:r>
              <a:rPr lang="ko-KR" altLang="en-US" dirty="0"/>
              <a:t>고급 </a:t>
            </a:r>
            <a:r>
              <a:rPr lang="ko-KR" altLang="en-US" dirty="0" err="1" smtClean="0"/>
              <a:t>위젯과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프래그먼트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77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커스텀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뷰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682877"/>
            <a:ext cx="56388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31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리스튜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뷰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16832"/>
            <a:ext cx="740092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23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뷰의</a:t>
            </a:r>
            <a:r>
              <a:rPr lang="ko-KR" altLang="en-US" dirty="0" smtClean="0"/>
              <a:t> 레이아웃 설계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348880"/>
            <a:ext cx="56007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27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레이아웃 파일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41" y="1844824"/>
            <a:ext cx="89916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8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리스트의 항목을 나타내는 </a:t>
            </a:r>
            <a:r>
              <a:rPr lang="ko-KR" altLang="en-US" dirty="0" err="1" smtClean="0"/>
              <a:t>뷰</a:t>
            </a:r>
            <a:r>
              <a:rPr lang="ko-KR" altLang="en-US" dirty="0" smtClean="0"/>
              <a:t> 설계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97" y="1340768"/>
            <a:ext cx="8113053" cy="536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72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뷰의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id </a:t>
            </a:r>
            <a:r>
              <a:rPr lang="ko-KR" altLang="en-US" dirty="0" smtClean="0"/>
              <a:t>부여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00200"/>
            <a:ext cx="68675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2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8378"/>
            <a:ext cx="7067128" cy="680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70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그리드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ko-KR" altLang="en-US" dirty="0"/>
              <a:t>차원의 </a:t>
            </a:r>
            <a:r>
              <a:rPr lang="ko-KR" altLang="en-US" dirty="0" err="1"/>
              <a:t>그리드에</a:t>
            </a:r>
            <a:r>
              <a:rPr lang="ko-KR" altLang="en-US" dirty="0"/>
              <a:t> 항목들을 표시하는 </a:t>
            </a:r>
            <a:r>
              <a:rPr lang="ko-KR" altLang="en-US" dirty="0" err="1"/>
              <a:t>뷰그룹</a:t>
            </a:r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576512"/>
            <a:ext cx="371475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3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그리드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뷰</a:t>
            </a:r>
            <a:r>
              <a:rPr lang="ko-KR" altLang="en-US" dirty="0" smtClean="0"/>
              <a:t> 예제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66" y="1700808"/>
            <a:ext cx="8327082" cy="34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1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그리드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뷰</a:t>
            </a:r>
            <a:r>
              <a:rPr lang="ko-KR" altLang="en-US" dirty="0" smtClean="0"/>
              <a:t> 예제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340768"/>
            <a:ext cx="7826390" cy="480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7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어댑터 </a:t>
            </a:r>
            <a:r>
              <a:rPr lang="ko-KR" altLang="en-US" dirty="0" err="1" smtClean="0"/>
              <a:t>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b="1" dirty="0"/>
              <a:t>어댑터 </a:t>
            </a:r>
            <a:r>
              <a:rPr lang="ko-KR" altLang="en-US" b="1" dirty="0" err="1"/>
              <a:t>뷰</a:t>
            </a:r>
            <a:r>
              <a:rPr lang="en-US" altLang="ko-KR" b="1" dirty="0"/>
              <a:t>(</a:t>
            </a:r>
            <a:r>
              <a:rPr lang="en-US" altLang="ko-KR" b="1" dirty="0" err="1"/>
              <a:t>AdapterView</a:t>
            </a:r>
            <a:r>
              <a:rPr lang="en-US" altLang="ko-KR" b="1" dirty="0"/>
              <a:t>)</a:t>
            </a:r>
            <a:r>
              <a:rPr lang="ko-KR" altLang="en-US" dirty="0"/>
              <a:t>는 배열이나 파일</a:t>
            </a:r>
            <a:r>
              <a:rPr lang="en-US" altLang="ko-KR" dirty="0"/>
              <a:t>, </a:t>
            </a:r>
            <a:r>
              <a:rPr lang="ko-KR" altLang="en-US" dirty="0"/>
              <a:t>데이터베이스에 저장된 데이터를 화면에 표시할 때 유용한 </a:t>
            </a:r>
            <a:r>
              <a:rPr lang="ko-KR" altLang="en-US" dirty="0" err="1"/>
              <a:t>뷰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4944"/>
            <a:ext cx="546346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02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200800" cy="45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356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152716" cy="626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161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실행결과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562" y="814387"/>
            <a:ext cx="319087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0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스피너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b="1" dirty="0" err="1"/>
              <a:t>스피너</a:t>
            </a:r>
            <a:r>
              <a:rPr lang="en-US" altLang="ko-KR" b="1" dirty="0"/>
              <a:t>(Spinner)</a:t>
            </a:r>
            <a:r>
              <a:rPr lang="ko-KR" altLang="en-US" dirty="0"/>
              <a:t>는 항목을 선택하기 위한 </a:t>
            </a:r>
            <a:r>
              <a:rPr lang="ko-KR" altLang="en-US" dirty="0" err="1"/>
              <a:t>드롭</a:t>
            </a:r>
            <a:r>
              <a:rPr lang="ko-KR" altLang="en-US" dirty="0"/>
              <a:t> 다운 </a:t>
            </a:r>
            <a:r>
              <a:rPr lang="ko-KR" altLang="en-US" dirty="0" smtClean="0"/>
              <a:t>리스트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008376"/>
            <a:ext cx="41243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11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스피너</a:t>
            </a:r>
            <a:r>
              <a:rPr lang="ko-KR" altLang="en-US" dirty="0" smtClean="0"/>
              <a:t> 예제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Rectangle 165"/>
          <p:cNvSpPr>
            <a:spLocks noChangeArrowheads="1"/>
          </p:cNvSpPr>
          <p:nvPr/>
        </p:nvSpPr>
        <p:spPr bwMode="auto">
          <a:xfrm>
            <a:off x="539552" y="1268760"/>
            <a:ext cx="7848872" cy="4824536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 sz="1600" dirty="0">
                <a:solidFill>
                  <a:srgbClr val="008080"/>
                </a:solidFill>
                <a:latin typeface="Trebuchet MS"/>
                <a:ea typeface="휴먼명조"/>
              </a:rPr>
              <a:t>&lt;?</a:t>
            </a:r>
            <a:r>
              <a:rPr lang="en-US" altLang="ko-KR" sz="1600" dirty="0">
                <a:solidFill>
                  <a:srgbClr val="3F7F7F"/>
                </a:solidFill>
                <a:latin typeface="Trebuchet MS"/>
                <a:ea typeface="휴먼명조"/>
              </a:rPr>
              <a:t>xml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  <a:ea typeface="휴먼명조"/>
              </a:rPr>
              <a:t> </a:t>
            </a:r>
            <a:r>
              <a:rPr lang="en-US" altLang="ko-KR" sz="1600" dirty="0">
                <a:solidFill>
                  <a:srgbClr val="7F007F"/>
                </a:solidFill>
                <a:latin typeface="Trebuchet MS"/>
                <a:ea typeface="휴먼명조"/>
              </a:rPr>
              <a:t>version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"1.0" </a:t>
            </a:r>
            <a:r>
              <a:rPr lang="en-US" altLang="ko-KR" sz="1600" dirty="0">
                <a:solidFill>
                  <a:srgbClr val="7F007F"/>
                </a:solidFill>
                <a:latin typeface="Trebuchet MS"/>
                <a:ea typeface="휴먼명조"/>
              </a:rPr>
              <a:t>encoding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"utf-8"</a:t>
            </a:r>
            <a:r>
              <a:rPr lang="en-US" altLang="ko-KR" sz="1600" dirty="0">
                <a:solidFill>
                  <a:srgbClr val="008080"/>
                </a:solidFill>
                <a:latin typeface="Trebuchet MS"/>
                <a:ea typeface="휴먼명조"/>
              </a:rPr>
              <a:t>?&gt;</a:t>
            </a:r>
          </a:p>
          <a:p>
            <a:r>
              <a:rPr lang="en-US" altLang="ko-KR" sz="1600" dirty="0">
                <a:solidFill>
                  <a:srgbClr val="008080"/>
                </a:solidFill>
                <a:latin typeface="Trebuchet MS"/>
                <a:ea typeface="휴먼명조"/>
              </a:rPr>
              <a:t>&lt;</a:t>
            </a:r>
            <a:r>
              <a:rPr lang="en-US" altLang="ko-KR" sz="1600" dirty="0" err="1">
                <a:solidFill>
                  <a:srgbClr val="3F7F7F"/>
                </a:solidFill>
                <a:latin typeface="Trebuchet MS"/>
                <a:ea typeface="휴먼명조"/>
              </a:rPr>
              <a:t>LinearLayout</a:t>
            </a:r>
            <a:r>
              <a:rPr lang="en-US" altLang="ko-KR" sz="1600" dirty="0">
                <a:solidFill>
                  <a:srgbClr val="3F7F7F"/>
                </a:solidFill>
                <a:latin typeface="Trebuchet MS"/>
                <a:ea typeface="휴먼명조"/>
              </a:rPr>
              <a:t> </a:t>
            </a:r>
            <a:r>
              <a:rPr lang="en-US" altLang="ko-KR" sz="1600" dirty="0" err="1">
                <a:solidFill>
                  <a:srgbClr val="7F007F"/>
                </a:solidFill>
                <a:latin typeface="Trebuchet MS"/>
                <a:ea typeface="휴먼명조"/>
              </a:rPr>
              <a:t>xmlns:android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"http://schemas.android.com/</a:t>
            </a:r>
            <a:r>
              <a:rPr lang="en-US" altLang="ko-KR" sz="1600" i="1" dirty="0" err="1">
                <a:solidFill>
                  <a:srgbClr val="2A00FF"/>
                </a:solidFill>
                <a:latin typeface="Trebuchet MS"/>
                <a:ea typeface="휴먼명조"/>
              </a:rPr>
              <a:t>apk</a:t>
            </a:r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/res/android"</a:t>
            </a:r>
          </a:p>
          <a:p>
            <a:r>
              <a:rPr lang="en-US" altLang="ko-KR" sz="1600" i="1" dirty="0" smtClean="0">
                <a:solidFill>
                  <a:srgbClr val="2A00FF"/>
                </a:solidFill>
                <a:latin typeface="Trebuchet MS"/>
                <a:ea typeface="휴먼명조"/>
              </a:rPr>
              <a:t>    </a:t>
            </a:r>
            <a:r>
              <a:rPr lang="en-US" altLang="ko-KR" sz="1600" dirty="0" err="1">
                <a:solidFill>
                  <a:srgbClr val="7F007F"/>
                </a:solidFill>
                <a:latin typeface="Trebuchet MS"/>
                <a:ea typeface="휴먼명조"/>
              </a:rPr>
              <a:t>android:orientation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"vertical"</a:t>
            </a:r>
          </a:p>
          <a:p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    </a:t>
            </a:r>
            <a:r>
              <a:rPr lang="en-US" altLang="ko-KR" sz="1600" dirty="0" err="1">
                <a:solidFill>
                  <a:srgbClr val="7F007F"/>
                </a:solidFill>
                <a:latin typeface="Trebuchet MS"/>
                <a:ea typeface="휴먼명조"/>
              </a:rPr>
              <a:t>android:padding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"10dip"</a:t>
            </a:r>
          </a:p>
          <a:p>
            <a:r>
              <a:rPr lang="en-US" altLang="ko-KR" sz="1600" i="1" dirty="0" smtClean="0">
                <a:solidFill>
                  <a:srgbClr val="2A00FF"/>
                </a:solidFill>
                <a:latin typeface="Trebuchet MS"/>
                <a:ea typeface="휴먼명조"/>
              </a:rPr>
              <a:t>    </a:t>
            </a:r>
            <a:r>
              <a:rPr lang="en-US" altLang="ko-KR" sz="1600" dirty="0" err="1">
                <a:solidFill>
                  <a:srgbClr val="7F007F"/>
                </a:solidFill>
                <a:latin typeface="Trebuchet MS"/>
                <a:ea typeface="휴먼명조"/>
              </a:rPr>
              <a:t>android:layout_width</a:t>
            </a:r>
            <a:r>
              <a:rPr lang="en-US" altLang="ko-KR" sz="1600" dirty="0" smtClean="0">
                <a:solidFill>
                  <a:srgbClr val="000000"/>
                </a:solidFill>
                <a:latin typeface="Trebuchet MS"/>
                <a:ea typeface="휴먼명조"/>
              </a:rPr>
              <a:t>=</a:t>
            </a:r>
            <a:r>
              <a:rPr lang="en-US" altLang="ko-KR" sz="1600" i="1" dirty="0" smtClean="0">
                <a:solidFill>
                  <a:srgbClr val="2A00FF"/>
                </a:solidFill>
                <a:latin typeface="Trebuchet MS"/>
                <a:ea typeface="휴먼명조"/>
              </a:rPr>
              <a:t>"</a:t>
            </a:r>
            <a:r>
              <a:rPr lang="en-US" altLang="ko-KR" sz="1600" i="1" dirty="0" err="1" smtClean="0">
                <a:solidFill>
                  <a:srgbClr val="2A00FF"/>
                </a:solidFill>
                <a:latin typeface="Trebuchet MS"/>
                <a:ea typeface="휴먼명조"/>
              </a:rPr>
              <a:t>match_parent</a:t>
            </a:r>
            <a:r>
              <a:rPr lang="en-US" altLang="ko-KR" sz="1600" i="1" dirty="0" smtClean="0">
                <a:solidFill>
                  <a:srgbClr val="2A00FF"/>
                </a:solidFill>
                <a:latin typeface="Trebuchet MS"/>
                <a:ea typeface="휴먼명조"/>
              </a:rPr>
              <a:t>"</a:t>
            </a:r>
            <a:endParaRPr lang="en-US" altLang="ko-KR" sz="1600" i="1" dirty="0">
              <a:solidFill>
                <a:srgbClr val="2A00FF"/>
              </a:solidFill>
              <a:latin typeface="Trebuchet MS"/>
              <a:ea typeface="휴먼명조"/>
            </a:endParaRPr>
          </a:p>
          <a:p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    </a:t>
            </a:r>
            <a:r>
              <a:rPr lang="en-US" altLang="ko-KR" sz="1600" dirty="0" err="1">
                <a:solidFill>
                  <a:srgbClr val="7F007F"/>
                </a:solidFill>
                <a:latin typeface="Trebuchet MS"/>
                <a:ea typeface="휴먼명조"/>
              </a:rPr>
              <a:t>android:layout_height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"</a:t>
            </a:r>
            <a:r>
              <a:rPr lang="en-US" altLang="ko-KR" sz="1600" i="1" dirty="0" err="1">
                <a:solidFill>
                  <a:srgbClr val="2A00FF"/>
                </a:solidFill>
                <a:latin typeface="Trebuchet MS"/>
                <a:ea typeface="휴먼명조"/>
              </a:rPr>
              <a:t>wrap_content</a:t>
            </a:r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"</a:t>
            </a:r>
            <a:r>
              <a:rPr lang="en-US" altLang="ko-KR" sz="1600" dirty="0">
                <a:solidFill>
                  <a:srgbClr val="008080"/>
                </a:solidFill>
                <a:latin typeface="Trebuchet MS"/>
                <a:ea typeface="휴먼명조"/>
              </a:rPr>
              <a:t>&gt;</a:t>
            </a:r>
          </a:p>
          <a:p>
            <a:r>
              <a:rPr lang="en-US" altLang="ko-KR" sz="1600" dirty="0" smtClean="0">
                <a:solidFill>
                  <a:srgbClr val="000000"/>
                </a:solidFill>
                <a:latin typeface="Trebuchet MS"/>
                <a:ea typeface="휴먼명조"/>
              </a:rPr>
              <a:t>    </a:t>
            </a:r>
            <a:r>
              <a:rPr lang="en-US" altLang="ko-KR" sz="1600" dirty="0">
                <a:solidFill>
                  <a:srgbClr val="008080"/>
                </a:solidFill>
                <a:latin typeface="Trebuchet MS"/>
                <a:ea typeface="휴먼명조"/>
              </a:rPr>
              <a:t>&lt;</a:t>
            </a:r>
            <a:r>
              <a:rPr lang="en-US" altLang="ko-KR" sz="1600" dirty="0" err="1">
                <a:solidFill>
                  <a:srgbClr val="3F7F7F"/>
                </a:solidFill>
                <a:latin typeface="Trebuchet MS"/>
                <a:ea typeface="휴먼명조"/>
              </a:rPr>
              <a:t>TextView</a:t>
            </a:r>
            <a:endParaRPr lang="en-US" altLang="ko-KR" sz="1600" dirty="0">
              <a:solidFill>
                <a:srgbClr val="3F7F7F"/>
              </a:solidFill>
              <a:latin typeface="Trebuchet MS"/>
              <a:ea typeface="휴먼명조"/>
            </a:endParaRPr>
          </a:p>
          <a:p>
            <a:r>
              <a:rPr lang="en-US" altLang="ko-KR" sz="1600" dirty="0">
                <a:solidFill>
                  <a:srgbClr val="3F7F7F"/>
                </a:solidFill>
                <a:latin typeface="Trebuchet MS"/>
                <a:ea typeface="휴먼명조"/>
              </a:rPr>
              <a:t>        </a:t>
            </a:r>
            <a:r>
              <a:rPr lang="en-US" altLang="ko-KR" sz="1600" dirty="0" err="1">
                <a:solidFill>
                  <a:srgbClr val="7F007F"/>
                </a:solidFill>
                <a:latin typeface="Trebuchet MS"/>
                <a:ea typeface="휴먼명조"/>
              </a:rPr>
              <a:t>android:layout_width</a:t>
            </a:r>
            <a:r>
              <a:rPr lang="en-US" altLang="ko-KR" sz="1600" dirty="0" smtClean="0">
                <a:solidFill>
                  <a:srgbClr val="000000"/>
                </a:solidFill>
                <a:latin typeface="Trebuchet MS"/>
                <a:ea typeface="휴먼명조"/>
              </a:rPr>
              <a:t>=</a:t>
            </a:r>
            <a:r>
              <a:rPr lang="en-US" altLang="ko-KR" sz="1600" i="1" dirty="0" smtClean="0">
                <a:solidFill>
                  <a:srgbClr val="2A00FF"/>
                </a:solidFill>
                <a:latin typeface="Trebuchet MS"/>
                <a:ea typeface="휴먼명조"/>
              </a:rPr>
              <a:t>"</a:t>
            </a:r>
            <a:r>
              <a:rPr lang="en-US" altLang="ko-KR" sz="1600" i="1" dirty="0" err="1" smtClean="0">
                <a:solidFill>
                  <a:srgbClr val="2A00FF"/>
                </a:solidFill>
                <a:latin typeface="Trebuchet MS"/>
                <a:ea typeface="휴먼명조"/>
              </a:rPr>
              <a:t>match_parent</a:t>
            </a:r>
            <a:r>
              <a:rPr lang="en-US" altLang="ko-KR" sz="1600" i="1" dirty="0" smtClean="0">
                <a:solidFill>
                  <a:srgbClr val="2A00FF"/>
                </a:solidFill>
                <a:latin typeface="Trebuchet MS"/>
                <a:ea typeface="휴먼명조"/>
              </a:rPr>
              <a:t>"</a:t>
            </a:r>
            <a:endParaRPr lang="en-US" altLang="ko-KR" sz="1600" i="1" dirty="0">
              <a:solidFill>
                <a:srgbClr val="2A00FF"/>
              </a:solidFill>
              <a:latin typeface="Trebuchet MS"/>
              <a:ea typeface="휴먼명조"/>
            </a:endParaRPr>
          </a:p>
          <a:p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        </a:t>
            </a:r>
            <a:r>
              <a:rPr lang="en-US" altLang="ko-KR" sz="1600" dirty="0" err="1">
                <a:solidFill>
                  <a:srgbClr val="7F007F"/>
                </a:solidFill>
                <a:latin typeface="Trebuchet MS"/>
                <a:ea typeface="휴먼명조"/>
              </a:rPr>
              <a:t>android:layout_height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"</a:t>
            </a:r>
            <a:r>
              <a:rPr lang="en-US" altLang="ko-KR" sz="1600" i="1" dirty="0" err="1">
                <a:solidFill>
                  <a:srgbClr val="2A00FF"/>
                </a:solidFill>
                <a:latin typeface="Trebuchet MS"/>
                <a:ea typeface="휴먼명조"/>
              </a:rPr>
              <a:t>wrap_content</a:t>
            </a:r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"</a:t>
            </a:r>
          </a:p>
          <a:p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        </a:t>
            </a:r>
            <a:r>
              <a:rPr lang="en-US" altLang="ko-KR" sz="1600" dirty="0" err="1">
                <a:solidFill>
                  <a:srgbClr val="7F007F"/>
                </a:solidFill>
                <a:latin typeface="Trebuchet MS"/>
                <a:ea typeface="휴먼명조"/>
              </a:rPr>
              <a:t>android:layout_marginTop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"10dip"</a:t>
            </a:r>
          </a:p>
          <a:p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        </a:t>
            </a:r>
            <a:r>
              <a:rPr lang="en-US" altLang="ko-KR" sz="1600" dirty="0" err="1">
                <a:solidFill>
                  <a:srgbClr val="7F007F"/>
                </a:solidFill>
                <a:latin typeface="Trebuchet MS"/>
                <a:ea typeface="휴먼명조"/>
              </a:rPr>
              <a:t>android:text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  <a:ea typeface="휴먼명조"/>
              </a:rPr>
              <a:t>=</a:t>
            </a:r>
            <a:r>
              <a:rPr lang="en-US" altLang="ko-KR" sz="1600" i="1" u="sng" dirty="0">
                <a:solidFill>
                  <a:srgbClr val="2A00FF"/>
                </a:solidFill>
                <a:latin typeface="Trebuchet MS"/>
                <a:ea typeface="휴먼명조"/>
              </a:rPr>
              <a:t>"@string/</a:t>
            </a:r>
            <a:r>
              <a:rPr lang="en-US" altLang="ko-KR" sz="1600" i="1" u="sng" dirty="0" err="1">
                <a:solidFill>
                  <a:srgbClr val="2A00FF"/>
                </a:solidFill>
                <a:latin typeface="Trebuchet MS"/>
                <a:ea typeface="휴먼명조"/>
              </a:rPr>
              <a:t>planet_prompt</a:t>
            </a:r>
            <a:r>
              <a:rPr lang="en-US" altLang="ko-KR" sz="1600" i="1" u="sng" dirty="0">
                <a:solidFill>
                  <a:srgbClr val="2A00FF"/>
                </a:solidFill>
                <a:latin typeface="Trebuchet MS"/>
                <a:ea typeface="휴먼명조"/>
              </a:rPr>
              <a:t>"</a:t>
            </a:r>
          </a:p>
          <a:p>
            <a:r>
              <a:rPr lang="ko-KR" altLang="en-US" sz="1600" i="1" dirty="0" smtClean="0">
                <a:solidFill>
                  <a:srgbClr val="2A00FF"/>
                </a:solidFill>
                <a:latin typeface="Trebuchet MS"/>
                <a:ea typeface="휴먼명조"/>
              </a:rPr>
              <a:t>    </a:t>
            </a:r>
            <a:r>
              <a:rPr lang="en-US" altLang="ko-KR" sz="1600" dirty="0">
                <a:solidFill>
                  <a:srgbClr val="008080"/>
                </a:solidFill>
                <a:latin typeface="Trebuchet MS"/>
                <a:ea typeface="휴먼명조"/>
              </a:rPr>
              <a:t>/&gt;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Trebuchet MS"/>
                <a:ea typeface="휴먼명조"/>
              </a:rPr>
              <a:t>    </a:t>
            </a:r>
            <a:r>
              <a:rPr lang="en-US" altLang="ko-KR" sz="1600" dirty="0">
                <a:solidFill>
                  <a:srgbClr val="008080"/>
                </a:solidFill>
                <a:latin typeface="Trebuchet MS"/>
                <a:ea typeface="휴먼명조"/>
              </a:rPr>
              <a:t>&lt;</a:t>
            </a:r>
            <a:r>
              <a:rPr lang="en-US" altLang="ko-KR" sz="1600" dirty="0">
                <a:solidFill>
                  <a:srgbClr val="3F7F7F"/>
                </a:solidFill>
                <a:latin typeface="Trebuchet MS"/>
                <a:ea typeface="휴먼명조"/>
              </a:rPr>
              <a:t>Spinner </a:t>
            </a:r>
          </a:p>
          <a:p>
            <a:r>
              <a:rPr lang="en-US" altLang="ko-KR" sz="1600" dirty="0" smtClean="0">
                <a:solidFill>
                  <a:srgbClr val="3F7F7F"/>
                </a:solidFill>
                <a:latin typeface="Trebuchet MS"/>
                <a:ea typeface="휴먼명조"/>
              </a:rPr>
              <a:t>        </a:t>
            </a:r>
            <a:r>
              <a:rPr lang="en-US" altLang="ko-KR" sz="1600" dirty="0" err="1">
                <a:solidFill>
                  <a:srgbClr val="7F007F"/>
                </a:solidFill>
                <a:latin typeface="Trebuchet MS"/>
                <a:ea typeface="휴먼명조"/>
              </a:rPr>
              <a:t>android:id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"@+id/spinner"</a:t>
            </a:r>
          </a:p>
          <a:p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        </a:t>
            </a:r>
            <a:r>
              <a:rPr lang="en-US" altLang="ko-KR" sz="1600" dirty="0" err="1">
                <a:solidFill>
                  <a:srgbClr val="7F007F"/>
                </a:solidFill>
                <a:latin typeface="Trebuchet MS"/>
                <a:ea typeface="휴먼명조"/>
              </a:rPr>
              <a:t>android:layout_width</a:t>
            </a:r>
            <a:r>
              <a:rPr lang="en-US" altLang="ko-KR" sz="1600" dirty="0" smtClean="0">
                <a:solidFill>
                  <a:srgbClr val="000000"/>
                </a:solidFill>
                <a:latin typeface="Trebuchet MS"/>
                <a:ea typeface="휴먼명조"/>
              </a:rPr>
              <a:t>=</a:t>
            </a:r>
            <a:r>
              <a:rPr lang="en-US" altLang="ko-KR" sz="1600" i="1" dirty="0" smtClean="0">
                <a:solidFill>
                  <a:srgbClr val="2A00FF"/>
                </a:solidFill>
                <a:latin typeface="Trebuchet MS"/>
                <a:ea typeface="휴먼명조"/>
              </a:rPr>
              <a:t>"</a:t>
            </a:r>
            <a:r>
              <a:rPr lang="en-US" altLang="ko-KR" sz="1600" i="1" dirty="0" err="1" smtClean="0">
                <a:solidFill>
                  <a:srgbClr val="2A00FF"/>
                </a:solidFill>
                <a:latin typeface="Trebuchet MS"/>
                <a:ea typeface="휴먼명조"/>
              </a:rPr>
              <a:t>match_parent</a:t>
            </a:r>
            <a:r>
              <a:rPr lang="en-US" altLang="ko-KR" sz="1600" i="1" dirty="0" smtClean="0">
                <a:solidFill>
                  <a:srgbClr val="2A00FF"/>
                </a:solidFill>
                <a:latin typeface="Trebuchet MS"/>
                <a:ea typeface="휴먼명조"/>
              </a:rPr>
              <a:t>"</a:t>
            </a:r>
            <a:endParaRPr lang="en-US" altLang="ko-KR" sz="1600" i="1" dirty="0">
              <a:solidFill>
                <a:srgbClr val="2A00FF"/>
              </a:solidFill>
              <a:latin typeface="Trebuchet MS"/>
              <a:ea typeface="휴먼명조"/>
            </a:endParaRPr>
          </a:p>
          <a:p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        </a:t>
            </a:r>
            <a:r>
              <a:rPr lang="en-US" altLang="ko-KR" sz="1600" dirty="0" err="1">
                <a:solidFill>
                  <a:srgbClr val="7F007F"/>
                </a:solidFill>
                <a:latin typeface="Trebuchet MS"/>
                <a:ea typeface="휴먼명조"/>
              </a:rPr>
              <a:t>android:layout_height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"</a:t>
            </a:r>
            <a:r>
              <a:rPr lang="en-US" altLang="ko-KR" sz="1600" i="1" dirty="0" err="1">
                <a:solidFill>
                  <a:srgbClr val="2A00FF"/>
                </a:solidFill>
                <a:latin typeface="Trebuchet MS"/>
                <a:ea typeface="휴먼명조"/>
              </a:rPr>
              <a:t>wrap_content</a:t>
            </a:r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"</a:t>
            </a:r>
          </a:p>
          <a:p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        </a:t>
            </a:r>
            <a:r>
              <a:rPr lang="en-US" altLang="ko-KR" sz="1600" dirty="0" err="1">
                <a:solidFill>
                  <a:srgbClr val="7F007F"/>
                </a:solidFill>
                <a:latin typeface="Trebuchet MS"/>
                <a:ea typeface="휴먼명조"/>
              </a:rPr>
              <a:t>android:prompt</a:t>
            </a:r>
            <a:r>
              <a:rPr lang="en-US" altLang="ko-KR" sz="1600" dirty="0">
                <a:solidFill>
                  <a:srgbClr val="000000"/>
                </a:solidFill>
                <a:latin typeface="Trebuchet MS"/>
                <a:ea typeface="휴먼명조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Trebuchet MS"/>
                <a:ea typeface="휴먼명조"/>
              </a:rPr>
              <a:t>"</a:t>
            </a:r>
            <a:r>
              <a:rPr lang="en-US" altLang="ko-KR" sz="1600" i="1" u="sng" dirty="0">
                <a:solidFill>
                  <a:srgbClr val="2A00FF"/>
                </a:solidFill>
                <a:latin typeface="Trebuchet MS"/>
                <a:ea typeface="휴먼명조"/>
              </a:rPr>
              <a:t>@string/</a:t>
            </a:r>
            <a:r>
              <a:rPr lang="en-US" altLang="ko-KR" sz="1600" i="1" u="sng" dirty="0" err="1">
                <a:solidFill>
                  <a:srgbClr val="2A00FF"/>
                </a:solidFill>
                <a:latin typeface="Trebuchet MS"/>
                <a:ea typeface="휴먼명조"/>
              </a:rPr>
              <a:t>planet_prompt</a:t>
            </a:r>
            <a:r>
              <a:rPr lang="en-US" altLang="ko-KR" sz="1600" i="1" u="sng" dirty="0">
                <a:solidFill>
                  <a:srgbClr val="2A00FF"/>
                </a:solidFill>
                <a:latin typeface="Trebuchet MS"/>
                <a:ea typeface="휴먼명조"/>
              </a:rPr>
              <a:t>"</a:t>
            </a:r>
          </a:p>
          <a:p>
            <a:r>
              <a:rPr lang="ko-KR" altLang="en-US" sz="1600" i="1" dirty="0">
                <a:solidFill>
                  <a:srgbClr val="2A00FF"/>
                </a:solidFill>
                <a:latin typeface="Trebuchet MS"/>
                <a:ea typeface="휴먼명조"/>
              </a:rPr>
              <a:t>    </a:t>
            </a:r>
            <a:r>
              <a:rPr lang="en-US" altLang="ko-KR" sz="1600" dirty="0">
                <a:solidFill>
                  <a:srgbClr val="008080"/>
                </a:solidFill>
                <a:latin typeface="Trebuchet MS"/>
                <a:ea typeface="휴먼명조"/>
              </a:rPr>
              <a:t>/&gt;</a:t>
            </a:r>
          </a:p>
          <a:p>
            <a:r>
              <a:rPr lang="en-US" altLang="ko-KR" sz="1600" dirty="0">
                <a:solidFill>
                  <a:srgbClr val="008080"/>
                </a:solidFill>
                <a:latin typeface="Trebuchet MS"/>
                <a:ea typeface="휴먼명조"/>
              </a:rPr>
              <a:t>&lt;/</a:t>
            </a:r>
            <a:r>
              <a:rPr lang="en-US" altLang="ko-KR" sz="1600" dirty="0" err="1">
                <a:solidFill>
                  <a:srgbClr val="3F7F7F"/>
                </a:solidFill>
                <a:latin typeface="Trebuchet MS"/>
                <a:ea typeface="휴먼명조"/>
              </a:rPr>
              <a:t>LinearLayout</a:t>
            </a:r>
            <a:r>
              <a:rPr lang="en-US" altLang="ko-KR" sz="1600" dirty="0">
                <a:solidFill>
                  <a:srgbClr val="008080"/>
                </a:solidFill>
                <a:latin typeface="Trebuchet MS"/>
                <a:ea typeface="휴먼명조"/>
              </a:rPr>
              <a:t>&gt;</a:t>
            </a:r>
            <a:endParaRPr lang="ko-KR" altLang="en-US" sz="1600" kern="0" spc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7446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스피너</a:t>
            </a:r>
            <a:r>
              <a:rPr lang="ko-KR" altLang="en-US" dirty="0" smtClean="0"/>
              <a:t> 예제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Rectangle 165"/>
          <p:cNvSpPr>
            <a:spLocks noChangeArrowheads="1"/>
          </p:cNvSpPr>
          <p:nvPr/>
        </p:nvSpPr>
        <p:spPr bwMode="auto">
          <a:xfrm>
            <a:off x="539552" y="1268760"/>
            <a:ext cx="7848872" cy="4968552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&lt;?</a:t>
            </a:r>
            <a:r>
              <a:rPr lang="en-US" altLang="ko-KR" sz="1600" dirty="0">
                <a:solidFill>
                  <a:srgbClr val="3F7F7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xml</a:t>
            </a:r>
            <a:r>
              <a:rPr lang="en-US" altLang="ko-KR" sz="1600" dirty="0">
                <a:solidFill>
                  <a:srgbClr val="00000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7F007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version</a:t>
            </a:r>
            <a:r>
              <a:rPr lang="en-US" altLang="ko-KR" sz="1600" dirty="0">
                <a:solidFill>
                  <a:srgbClr val="00000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"1.0" </a:t>
            </a:r>
            <a:r>
              <a:rPr lang="en-US" altLang="ko-KR" sz="1600" dirty="0">
                <a:solidFill>
                  <a:srgbClr val="7F007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encoding</a:t>
            </a:r>
            <a:r>
              <a:rPr lang="en-US" altLang="ko-KR" sz="1600" dirty="0">
                <a:solidFill>
                  <a:srgbClr val="00000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"utf-8"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?&gt;</a:t>
            </a:r>
          </a:p>
          <a:p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&lt;</a:t>
            </a:r>
            <a:r>
              <a:rPr lang="en-US" altLang="ko-KR" sz="1600" dirty="0">
                <a:solidFill>
                  <a:srgbClr val="3F7F7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resources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&gt;</a:t>
            </a:r>
          </a:p>
          <a:p>
            <a:endParaRPr lang="ko-KR" altLang="en-US" sz="1600" dirty="0">
              <a:solidFill>
                <a:srgbClr val="008080"/>
              </a:solidFill>
              <a:latin typeface="Trebuchet MS" panose="020B0603020202020204" pitchFamily="34" charset="0"/>
              <a:ea typeface="굴림" panose="020B0600000101010101" pitchFamily="50" charset="-127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    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&lt;</a:t>
            </a:r>
            <a:r>
              <a:rPr lang="en-US" altLang="ko-KR" sz="1600" dirty="0">
                <a:solidFill>
                  <a:srgbClr val="3F7F7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string </a:t>
            </a:r>
            <a:r>
              <a:rPr lang="en-US" altLang="ko-KR" sz="1600" dirty="0">
                <a:solidFill>
                  <a:srgbClr val="7F007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name</a:t>
            </a:r>
            <a:r>
              <a:rPr lang="en-US" altLang="ko-KR" sz="1600" dirty="0">
                <a:solidFill>
                  <a:srgbClr val="00000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"</a:t>
            </a:r>
            <a:r>
              <a:rPr lang="en-US" altLang="ko-KR" sz="1600" i="1" dirty="0" err="1">
                <a:solidFill>
                  <a:srgbClr val="2A00F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app_name</a:t>
            </a:r>
            <a:r>
              <a:rPr lang="en-US" altLang="ko-KR" sz="1600" i="1" dirty="0">
                <a:solidFill>
                  <a:srgbClr val="2A00F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"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&gt;</a:t>
            </a:r>
            <a:r>
              <a:rPr lang="en-US" altLang="ko-KR" sz="1600" dirty="0" err="1">
                <a:solidFill>
                  <a:srgbClr val="00000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SpinnerTest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&lt;/</a:t>
            </a:r>
            <a:r>
              <a:rPr lang="en-US" altLang="ko-KR" sz="1600" dirty="0">
                <a:solidFill>
                  <a:srgbClr val="3F7F7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string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&gt;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    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&lt;</a:t>
            </a:r>
            <a:r>
              <a:rPr lang="en-US" altLang="ko-KR" sz="1600" dirty="0">
                <a:solidFill>
                  <a:srgbClr val="3F7F7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string </a:t>
            </a:r>
            <a:r>
              <a:rPr lang="en-US" altLang="ko-KR" sz="1600" dirty="0">
                <a:solidFill>
                  <a:srgbClr val="7F007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name</a:t>
            </a:r>
            <a:r>
              <a:rPr lang="en-US" altLang="ko-KR" sz="1600" dirty="0">
                <a:solidFill>
                  <a:srgbClr val="00000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"</a:t>
            </a:r>
            <a:r>
              <a:rPr lang="en-US" altLang="ko-KR" sz="1600" i="1" dirty="0" err="1">
                <a:solidFill>
                  <a:srgbClr val="2A00F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action_settings</a:t>
            </a:r>
            <a:r>
              <a:rPr lang="en-US" altLang="ko-KR" sz="1600" i="1" dirty="0">
                <a:solidFill>
                  <a:srgbClr val="2A00F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"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&gt;</a:t>
            </a:r>
            <a:r>
              <a:rPr lang="en-US" altLang="ko-KR" sz="1600" dirty="0">
                <a:solidFill>
                  <a:srgbClr val="00000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Settings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&lt;/</a:t>
            </a:r>
            <a:r>
              <a:rPr lang="en-US" altLang="ko-KR" sz="1600" dirty="0">
                <a:solidFill>
                  <a:srgbClr val="3F7F7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string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&gt;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    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&lt;</a:t>
            </a:r>
            <a:r>
              <a:rPr lang="en-US" altLang="ko-KR" sz="1600" dirty="0">
                <a:solidFill>
                  <a:srgbClr val="3F7F7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string </a:t>
            </a:r>
            <a:r>
              <a:rPr lang="en-US" altLang="ko-KR" sz="1600" dirty="0">
                <a:solidFill>
                  <a:srgbClr val="7F007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name</a:t>
            </a:r>
            <a:r>
              <a:rPr lang="en-US" altLang="ko-KR" sz="1600" dirty="0">
                <a:solidFill>
                  <a:srgbClr val="00000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"</a:t>
            </a:r>
            <a:r>
              <a:rPr lang="en-US" altLang="ko-KR" sz="1600" i="1" dirty="0" err="1">
                <a:solidFill>
                  <a:srgbClr val="2A00F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hello_world</a:t>
            </a:r>
            <a:r>
              <a:rPr lang="en-US" altLang="ko-KR" sz="1600" i="1" dirty="0">
                <a:solidFill>
                  <a:srgbClr val="2A00F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"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&gt;</a:t>
            </a:r>
            <a:r>
              <a:rPr lang="en-US" altLang="ko-KR" sz="1600" dirty="0">
                <a:solidFill>
                  <a:srgbClr val="00000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Hello world!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&lt;/</a:t>
            </a:r>
            <a:r>
              <a:rPr lang="en-US" altLang="ko-KR" sz="1600" dirty="0">
                <a:solidFill>
                  <a:srgbClr val="3F7F7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string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&gt;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    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&lt;</a:t>
            </a:r>
            <a:r>
              <a:rPr lang="en-US" altLang="ko-KR" sz="1600" dirty="0">
                <a:solidFill>
                  <a:srgbClr val="3F7F7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string </a:t>
            </a:r>
            <a:r>
              <a:rPr lang="en-US" altLang="ko-KR" sz="1600" dirty="0">
                <a:solidFill>
                  <a:srgbClr val="7F007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name</a:t>
            </a:r>
            <a:r>
              <a:rPr lang="en-US" altLang="ko-KR" sz="1600" dirty="0">
                <a:solidFill>
                  <a:srgbClr val="00000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"</a:t>
            </a:r>
            <a:r>
              <a:rPr lang="en-US" altLang="ko-KR" sz="1600" i="1" dirty="0" err="1">
                <a:solidFill>
                  <a:srgbClr val="2A00F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planet_prompt</a:t>
            </a:r>
            <a:r>
              <a:rPr lang="en-US" altLang="ko-KR" sz="1600" i="1" dirty="0">
                <a:solidFill>
                  <a:srgbClr val="2A00F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"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&gt;</a:t>
            </a:r>
            <a:r>
              <a:rPr lang="ko-KR" altLang="en-US" sz="1600" dirty="0">
                <a:solidFill>
                  <a:srgbClr val="00000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행성을 선택하시오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&lt;/</a:t>
            </a:r>
            <a:r>
              <a:rPr lang="en-US" altLang="ko-KR" sz="1600" dirty="0">
                <a:solidFill>
                  <a:srgbClr val="3F7F7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string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&gt;</a:t>
            </a:r>
          </a:p>
          <a:p>
            <a:endParaRPr lang="ko-KR" altLang="en-US" sz="1600" dirty="0">
              <a:solidFill>
                <a:srgbClr val="008080"/>
              </a:solidFill>
              <a:latin typeface="Trebuchet MS" panose="020B0603020202020204" pitchFamily="34" charset="0"/>
              <a:ea typeface="굴림" panose="020B0600000101010101" pitchFamily="50" charset="-127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    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&lt;</a:t>
            </a:r>
            <a:r>
              <a:rPr lang="en-US" altLang="ko-KR" sz="1600" dirty="0">
                <a:solidFill>
                  <a:srgbClr val="3F7F7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string-array </a:t>
            </a:r>
            <a:r>
              <a:rPr lang="en-US" altLang="ko-KR" sz="1600" dirty="0">
                <a:solidFill>
                  <a:srgbClr val="7F007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name</a:t>
            </a:r>
            <a:r>
              <a:rPr lang="en-US" altLang="ko-KR" sz="1600" dirty="0">
                <a:solidFill>
                  <a:srgbClr val="00000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=</a:t>
            </a:r>
            <a:r>
              <a:rPr lang="en-US" altLang="ko-KR" sz="1600" i="1" dirty="0">
                <a:solidFill>
                  <a:srgbClr val="2A00F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"</a:t>
            </a:r>
            <a:r>
              <a:rPr lang="en-US" altLang="ko-KR" sz="1600" i="1" dirty="0" err="1">
                <a:solidFill>
                  <a:srgbClr val="2A00F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planets_array</a:t>
            </a:r>
            <a:r>
              <a:rPr lang="en-US" altLang="ko-KR" sz="1600" i="1" dirty="0">
                <a:solidFill>
                  <a:srgbClr val="2A00F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"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&gt;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&lt;</a:t>
            </a:r>
            <a:r>
              <a:rPr lang="en-US" altLang="ko-KR" sz="1600" dirty="0">
                <a:solidFill>
                  <a:srgbClr val="3F7F7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item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&gt;</a:t>
            </a:r>
            <a:r>
              <a:rPr lang="ko-KR" altLang="en-US" sz="1600" dirty="0">
                <a:solidFill>
                  <a:srgbClr val="00000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수성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&lt;/</a:t>
            </a:r>
            <a:r>
              <a:rPr lang="en-US" altLang="ko-KR" sz="1600" dirty="0">
                <a:solidFill>
                  <a:srgbClr val="3F7F7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item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&gt;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&lt;</a:t>
            </a:r>
            <a:r>
              <a:rPr lang="en-US" altLang="ko-KR" sz="1600" dirty="0">
                <a:solidFill>
                  <a:srgbClr val="3F7F7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item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&gt;</a:t>
            </a:r>
            <a:r>
              <a:rPr lang="ko-KR" altLang="en-US" sz="1600" dirty="0">
                <a:solidFill>
                  <a:srgbClr val="00000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금성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&lt;/</a:t>
            </a:r>
            <a:r>
              <a:rPr lang="en-US" altLang="ko-KR" sz="1600" dirty="0">
                <a:solidFill>
                  <a:srgbClr val="3F7F7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item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&gt;</a:t>
            </a:r>
          </a:p>
          <a:p>
            <a:r>
              <a:rPr lang="en-US" altLang="ko-KR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&lt;</a:t>
            </a:r>
            <a:r>
              <a:rPr lang="en-US" altLang="ko-KR" sz="1600" dirty="0">
                <a:solidFill>
                  <a:srgbClr val="3F7F7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item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&gt;</a:t>
            </a:r>
            <a:r>
              <a:rPr lang="ko-KR" altLang="en-US" sz="1600" dirty="0">
                <a:solidFill>
                  <a:srgbClr val="00000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지구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&lt;/</a:t>
            </a:r>
            <a:r>
              <a:rPr lang="en-US" altLang="ko-KR" sz="1600" dirty="0">
                <a:solidFill>
                  <a:srgbClr val="3F7F7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item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&gt;</a:t>
            </a:r>
          </a:p>
          <a:p>
            <a:r>
              <a:rPr lang="en-US" altLang="ko-KR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&lt;</a:t>
            </a:r>
            <a:r>
              <a:rPr lang="en-US" altLang="ko-KR" sz="1600" dirty="0">
                <a:solidFill>
                  <a:srgbClr val="3F7F7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item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&gt;</a:t>
            </a:r>
            <a:r>
              <a:rPr lang="ko-KR" altLang="en-US" sz="1600" dirty="0">
                <a:solidFill>
                  <a:srgbClr val="00000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화성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&lt;/</a:t>
            </a:r>
            <a:r>
              <a:rPr lang="en-US" altLang="ko-KR" sz="1600" dirty="0">
                <a:solidFill>
                  <a:srgbClr val="3F7F7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item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&gt;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&lt;</a:t>
            </a:r>
            <a:r>
              <a:rPr lang="en-US" altLang="ko-KR" sz="1600" dirty="0">
                <a:solidFill>
                  <a:srgbClr val="3F7F7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item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&gt;</a:t>
            </a:r>
            <a:r>
              <a:rPr lang="ko-KR" altLang="en-US" sz="1600" dirty="0">
                <a:solidFill>
                  <a:srgbClr val="00000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목성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&lt;/</a:t>
            </a:r>
            <a:r>
              <a:rPr lang="en-US" altLang="ko-KR" sz="1600" dirty="0">
                <a:solidFill>
                  <a:srgbClr val="3F7F7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item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&gt;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&lt;</a:t>
            </a:r>
            <a:r>
              <a:rPr lang="en-US" altLang="ko-KR" sz="1600" dirty="0">
                <a:solidFill>
                  <a:srgbClr val="3F7F7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item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&gt;</a:t>
            </a:r>
            <a:r>
              <a:rPr lang="ko-KR" altLang="en-US" sz="1600" dirty="0">
                <a:solidFill>
                  <a:srgbClr val="00000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토성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&lt;/</a:t>
            </a:r>
            <a:r>
              <a:rPr lang="en-US" altLang="ko-KR" sz="1600" dirty="0">
                <a:solidFill>
                  <a:srgbClr val="3F7F7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item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&gt;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&lt;</a:t>
            </a:r>
            <a:r>
              <a:rPr lang="en-US" altLang="ko-KR" sz="1600" dirty="0">
                <a:solidFill>
                  <a:srgbClr val="3F7F7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item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&gt;</a:t>
            </a:r>
            <a:r>
              <a:rPr lang="ko-KR" altLang="en-US" sz="1600" dirty="0">
                <a:solidFill>
                  <a:srgbClr val="00000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천왕성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&lt;/</a:t>
            </a:r>
            <a:r>
              <a:rPr lang="en-US" altLang="ko-KR" sz="1600" dirty="0">
                <a:solidFill>
                  <a:srgbClr val="3F7F7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item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&gt;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&lt;</a:t>
            </a:r>
            <a:r>
              <a:rPr lang="en-US" altLang="ko-KR" sz="1600" dirty="0">
                <a:solidFill>
                  <a:srgbClr val="3F7F7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item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&gt;</a:t>
            </a:r>
            <a:r>
              <a:rPr lang="ko-KR" altLang="en-US" sz="1600" dirty="0">
                <a:solidFill>
                  <a:srgbClr val="00000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해왕성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&lt;/</a:t>
            </a:r>
            <a:r>
              <a:rPr lang="en-US" altLang="ko-KR" sz="1600" dirty="0">
                <a:solidFill>
                  <a:srgbClr val="3F7F7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item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&gt;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    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&lt;/</a:t>
            </a:r>
            <a:r>
              <a:rPr lang="en-US" altLang="ko-KR" sz="1600" dirty="0">
                <a:solidFill>
                  <a:srgbClr val="3F7F7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string-array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&gt;</a:t>
            </a:r>
          </a:p>
          <a:p>
            <a:endParaRPr lang="ko-KR" altLang="en-US" sz="1600" dirty="0">
              <a:solidFill>
                <a:srgbClr val="008080"/>
              </a:solidFill>
              <a:latin typeface="Trebuchet MS" panose="020B0603020202020204" pitchFamily="34" charset="0"/>
              <a:ea typeface="굴림" panose="020B0600000101010101" pitchFamily="50" charset="-127"/>
            </a:endParaRPr>
          </a:p>
          <a:p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&lt;/</a:t>
            </a:r>
            <a:r>
              <a:rPr lang="en-US" altLang="ko-KR" sz="1600" dirty="0">
                <a:solidFill>
                  <a:srgbClr val="3F7F7F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resources</a:t>
            </a:r>
            <a:r>
              <a:rPr lang="en-US" altLang="ko-KR" sz="1600" dirty="0">
                <a:solidFill>
                  <a:srgbClr val="008080"/>
                </a:solidFill>
                <a:latin typeface="Trebuchet MS" panose="020B0603020202020204" pitchFamily="34" charset="0"/>
                <a:ea typeface="굴림" panose="020B0600000101010101" pitchFamily="50" charset="-127"/>
              </a:rPr>
              <a:t>&gt;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Trebuchet MS" panose="020B0603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923275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 smtClean="0">
                <a:solidFill>
                  <a:srgbClr val="FF0000"/>
                </a:solidFill>
              </a:rPr>
              <a:t>strings.xml</a:t>
            </a:r>
            <a:endParaRPr lang="ko-KR" alt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스피너</a:t>
            </a:r>
            <a:r>
              <a:rPr lang="ko-KR" altLang="en-US" dirty="0" smtClean="0"/>
              <a:t> 예제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Rectangle 165"/>
          <p:cNvSpPr>
            <a:spLocks noChangeArrowheads="1"/>
          </p:cNvSpPr>
          <p:nvPr/>
        </p:nvSpPr>
        <p:spPr bwMode="auto">
          <a:xfrm>
            <a:off x="547451" y="1052736"/>
            <a:ext cx="7848872" cy="5616624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360000" fontAlgn="base" latinLnBrk="0"/>
            <a:r>
              <a:rPr lang="en-US" altLang="ko-KR" sz="1600" kern="0" dirty="0">
                <a:solidFill>
                  <a:srgbClr val="646464"/>
                </a:solidFill>
                <a:latin typeface="Trebuchet MS" pitchFamily="34" charset="0"/>
              </a:rPr>
              <a:t>@Override</a:t>
            </a:r>
            <a:endParaRPr lang="en-US" altLang="ko-KR" sz="1600" kern="0" dirty="0">
              <a:solidFill>
                <a:srgbClr val="000000"/>
              </a:solidFill>
              <a:latin typeface="Trebuchet MS" pitchFamily="34" charset="0"/>
            </a:endParaRPr>
          </a:p>
          <a:p>
            <a:pPr defTabSz="360000" fontAlgn="base" latinLnBrk="0"/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public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void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onCreate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(Bundle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savedInstanceState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) {</a:t>
            </a: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</a:t>
            </a:r>
            <a:r>
              <a:rPr lang="en-US" altLang="ko-KR" sz="1600" b="1" kern="0" dirty="0" err="1">
                <a:solidFill>
                  <a:srgbClr val="7F0055"/>
                </a:solidFill>
                <a:latin typeface="Trebuchet MS" pitchFamily="34" charset="0"/>
              </a:rPr>
              <a:t>super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.onCreate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savedInstanceState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);</a:t>
            </a: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setContentView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R.layout.</a:t>
            </a:r>
            <a:r>
              <a:rPr lang="en-US" altLang="ko-KR" sz="1600" i="1" kern="0" dirty="0" err="1">
                <a:solidFill>
                  <a:srgbClr val="0000C0"/>
                </a:solidFill>
                <a:latin typeface="Trebuchet MS" pitchFamily="34" charset="0"/>
              </a:rPr>
              <a:t>main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);</a:t>
            </a: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Spinner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spinner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= (Spinner)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findViewById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R.id.</a:t>
            </a:r>
            <a:r>
              <a:rPr lang="en-US" altLang="ko-KR" sz="1600" i="1" kern="0" dirty="0" err="1">
                <a:solidFill>
                  <a:srgbClr val="0000C0"/>
                </a:solidFill>
                <a:latin typeface="Trebuchet MS" pitchFamily="34" charset="0"/>
              </a:rPr>
              <a:t>spinner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);</a:t>
            </a: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ArrayAdapter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&lt;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CharSequence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&gt; adapter =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ArrayAdapter.</a:t>
            </a:r>
            <a:r>
              <a:rPr lang="en-US" altLang="ko-KR" sz="1600" i="1" kern="0" dirty="0" err="1">
                <a:solidFill>
                  <a:srgbClr val="000000"/>
                </a:solidFill>
                <a:latin typeface="Trebuchet MS" pitchFamily="34" charset="0"/>
              </a:rPr>
              <a:t>createFromResource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</a:t>
            </a: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this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,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R.array.</a:t>
            </a:r>
            <a:r>
              <a:rPr lang="en-US" altLang="ko-KR" sz="1600" i="1" kern="0" dirty="0" err="1">
                <a:solidFill>
                  <a:srgbClr val="0000C0"/>
                </a:solidFill>
                <a:latin typeface="Trebuchet MS" pitchFamily="34" charset="0"/>
              </a:rPr>
              <a:t>planets_array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,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android.R.layout.</a:t>
            </a:r>
            <a:r>
              <a:rPr lang="en-US" altLang="ko-KR" sz="1600" i="1" kern="0" dirty="0" err="1">
                <a:solidFill>
                  <a:srgbClr val="0000C0"/>
                </a:solidFill>
                <a:latin typeface="Trebuchet MS" pitchFamily="34" charset="0"/>
              </a:rPr>
              <a:t>simple_spinner_item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);</a:t>
            </a: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adapter.setDropDownViewResource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android.R.layout.</a:t>
            </a:r>
            <a:r>
              <a:rPr lang="en-US" altLang="ko-KR" sz="1600" i="1" kern="0" dirty="0" err="1">
                <a:solidFill>
                  <a:srgbClr val="0000C0"/>
                </a:solidFill>
                <a:latin typeface="Trebuchet MS" pitchFamily="34" charset="0"/>
              </a:rPr>
              <a:t>simple_spinner_dropdown_item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);</a:t>
            </a: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spinner.setAdapter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(adapter);</a:t>
            </a: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spinner.setOnItemSelectedListener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new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OnItemSelectedListener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() {</a:t>
            </a: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	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public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void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onItemSelected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AdapterView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&lt;?&gt; parent, View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view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,</a:t>
            </a: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			</a:t>
            </a:r>
            <a:r>
              <a:rPr lang="en-US" altLang="ko-KR" sz="1600" b="1" kern="0" dirty="0" err="1">
                <a:solidFill>
                  <a:srgbClr val="7F0055"/>
                </a:solidFill>
                <a:latin typeface="Trebuchet MS" pitchFamily="34" charset="0"/>
              </a:rPr>
              <a:t>int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pos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, 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long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id) {</a:t>
            </a: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		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Toast.</a:t>
            </a:r>
            <a:r>
              <a:rPr lang="en-US" altLang="ko-KR" sz="1600" i="1" kern="0" dirty="0" err="1">
                <a:solidFill>
                  <a:srgbClr val="000000"/>
                </a:solidFill>
                <a:latin typeface="Trebuchet MS" pitchFamily="34" charset="0"/>
              </a:rPr>
              <a:t>makeText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parent.getContext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(),</a:t>
            </a: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				</a:t>
            </a:r>
            <a:r>
              <a:rPr lang="en-US" altLang="ko-KR" sz="1600" kern="0" dirty="0">
                <a:solidFill>
                  <a:srgbClr val="2A00FF"/>
                </a:solidFill>
                <a:latin typeface="Trebuchet MS" pitchFamily="34" charset="0"/>
              </a:rPr>
              <a:t>"</a:t>
            </a:r>
            <a:r>
              <a:rPr lang="ko-KR" altLang="en-US" sz="1600" kern="0" dirty="0">
                <a:solidFill>
                  <a:srgbClr val="2A00FF"/>
                </a:solidFill>
                <a:latin typeface="Trebuchet MS" pitchFamily="34" charset="0"/>
                <a:ea typeface="맑은 고딕"/>
              </a:rPr>
              <a:t>선택된 행성은 </a:t>
            </a:r>
            <a:r>
              <a:rPr lang="en-US" altLang="ko-KR" sz="1600" kern="0" dirty="0">
                <a:solidFill>
                  <a:srgbClr val="2A00FF"/>
                </a:solidFill>
                <a:latin typeface="Trebuchet MS" pitchFamily="34" charset="0"/>
              </a:rPr>
              <a:t>"</a:t>
            </a:r>
            <a:r>
              <a:rPr lang="ko-KR" altLang="en-US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+ </a:t>
            </a:r>
            <a:r>
              <a:rPr lang="ko-KR" altLang="en-US" sz="1600" kern="0" dirty="0">
                <a:solidFill>
                  <a:srgbClr val="000000"/>
                </a:solidFill>
                <a:latin typeface="Trebuchet MS" pitchFamily="34" charset="0"/>
              </a:rPr>
              <a:t>	</a:t>
            </a:r>
          </a:p>
          <a:p>
            <a:pPr defTabSz="360000" fontAlgn="base" latinLnBrk="0"/>
            <a:r>
              <a:rPr lang="ko-KR" altLang="en-US" sz="1600" kern="0" dirty="0">
                <a:solidFill>
                  <a:srgbClr val="000000"/>
                </a:solidFill>
                <a:latin typeface="Trebuchet MS" pitchFamily="34" charset="0"/>
              </a:rPr>
              <a:t>						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parent.getItemAtPosition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pos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).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toString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(),</a:t>
            </a: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				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Toast.</a:t>
            </a:r>
            <a:r>
              <a:rPr lang="en-US" altLang="ko-KR" sz="1600" i="1" kern="0" dirty="0" err="1">
                <a:solidFill>
                  <a:srgbClr val="0000C0"/>
                </a:solidFill>
                <a:latin typeface="Trebuchet MS" pitchFamily="34" charset="0"/>
              </a:rPr>
              <a:t>LENGTH_LONG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).show();</a:t>
            </a: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	}</a:t>
            </a: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	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public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b="1" kern="0" dirty="0">
                <a:solidFill>
                  <a:srgbClr val="7F0055"/>
                </a:solidFill>
                <a:latin typeface="Trebuchet MS" pitchFamily="34" charset="0"/>
              </a:rPr>
              <a:t>void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onNothingSelected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itchFamily="34" charset="0"/>
              </a:rPr>
              <a:t>AdapterView</a:t>
            </a: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&lt;?&gt; arg0) {</a:t>
            </a:r>
          </a:p>
          <a:p>
            <a:pPr defTabSz="360000" fontAlgn="base" latinLnBrk="0"/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		}</a:t>
            </a:r>
          </a:p>
          <a:p>
            <a:pPr algn="just" defTabSz="360000" fontAlgn="base">
              <a:lnSpc>
                <a:spcPct val="115000"/>
              </a:lnSpc>
              <a:spcAft>
                <a:spcPts val="1000"/>
              </a:spcAft>
            </a:pPr>
            <a:r>
              <a:rPr lang="en-US" altLang="ko-KR" sz="1600" kern="0" dirty="0">
                <a:solidFill>
                  <a:srgbClr val="000000"/>
                </a:solidFill>
                <a:latin typeface="Trebuchet MS" pitchFamily="34" charset="0"/>
              </a:rPr>
              <a:t>	});</a:t>
            </a:r>
          </a:p>
          <a:p>
            <a:pPr defTabSz="360000"/>
            <a:r>
              <a:rPr lang="en-US" altLang="ko-KR" sz="1600" dirty="0" smtClean="0">
                <a:latin typeface="Trebuchet MS" pitchFamily="34" charset="0"/>
              </a:rPr>
              <a:t>}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14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</a:t>
            </a:r>
            <a:r>
              <a:rPr lang="en-US" altLang="ko-KR" dirty="0" smtClean="0"/>
              <a:t> </a:t>
            </a:r>
            <a:r>
              <a:rPr lang="ko-KR" altLang="en-US" dirty="0" smtClean="0"/>
              <a:t>결과</a:t>
            </a:r>
            <a:endParaRPr lang="ko-KR" alt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44" y="1647315"/>
            <a:ext cx="55054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67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프로그레스</a:t>
            </a:r>
            <a:r>
              <a:rPr lang="ko-KR" altLang="en-US" dirty="0"/>
              <a:t> </a:t>
            </a:r>
            <a:r>
              <a:rPr lang="ko-KR" altLang="en-US" dirty="0" smtClean="0"/>
              <a:t>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작업의 진행 정도를 표시하는 </a:t>
            </a:r>
            <a:r>
              <a:rPr lang="ko-KR" altLang="en-US" dirty="0" err="1"/>
              <a:t>위젯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9025" name="_x215362648" descr="EMB000018642c7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99759"/>
            <a:ext cx="3502106" cy="22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7409" name="_x270982792" descr="EMB0000e8f029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10"/>
          <a:stretch>
            <a:fillRect/>
          </a:stretch>
        </p:blipFill>
        <p:spPr bwMode="auto">
          <a:xfrm>
            <a:off x="1475656" y="2699759"/>
            <a:ext cx="2448272" cy="11119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10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레이아웃 파일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88" y="1250250"/>
            <a:ext cx="7299920" cy="505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43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어댑터 </a:t>
            </a:r>
            <a:r>
              <a:rPr lang="ko-KR" altLang="en-US" dirty="0" err="1" smtClean="0"/>
              <a:t>뷰의</a:t>
            </a:r>
            <a:r>
              <a:rPr lang="ko-KR" altLang="en-US" dirty="0" smtClean="0"/>
              <a:t> 종류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리스트 </a:t>
            </a:r>
            <a:r>
              <a:rPr lang="ko-KR" altLang="en-US" dirty="0" err="1"/>
              <a:t>뷰</a:t>
            </a:r>
            <a:r>
              <a:rPr lang="en-US" altLang="ko-KR" dirty="0"/>
              <a:t>(</a:t>
            </a:r>
            <a:r>
              <a:rPr lang="en-US" altLang="ko-KR" dirty="0" err="1"/>
              <a:t>ListView</a:t>
            </a:r>
            <a:r>
              <a:rPr lang="en-US" altLang="ko-KR" dirty="0"/>
              <a:t>), </a:t>
            </a:r>
            <a:r>
              <a:rPr lang="ko-KR" altLang="en-US" dirty="0"/>
              <a:t>갤러리</a:t>
            </a:r>
            <a:r>
              <a:rPr lang="en-US" altLang="ko-KR" dirty="0"/>
              <a:t>(Gallery), </a:t>
            </a:r>
            <a:r>
              <a:rPr lang="ko-KR" altLang="en-US" dirty="0" err="1"/>
              <a:t>스피너</a:t>
            </a:r>
            <a:r>
              <a:rPr lang="en-US" altLang="ko-KR" dirty="0"/>
              <a:t>(Spinner), </a:t>
            </a:r>
            <a:r>
              <a:rPr lang="ko-KR" altLang="en-US" dirty="0" err="1"/>
              <a:t>그리드</a:t>
            </a:r>
            <a:r>
              <a:rPr lang="ko-KR" altLang="en-US" dirty="0"/>
              <a:t> </a:t>
            </a:r>
            <a:r>
              <a:rPr lang="ko-KR" altLang="en-US" dirty="0" err="1"/>
              <a:t>뷰</a:t>
            </a:r>
            <a:r>
              <a:rPr lang="en-US" altLang="ko-KR" dirty="0"/>
              <a:t>(</a:t>
            </a:r>
            <a:r>
              <a:rPr lang="en-US" altLang="ko-KR" dirty="0" err="1"/>
              <a:t>GridView</a:t>
            </a:r>
            <a:r>
              <a:rPr lang="en-US" altLang="ko-KR" dirty="0"/>
              <a:t>)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641" name="_x213865000" descr="EMB000018642b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30" b="77992"/>
          <a:stretch>
            <a:fillRect/>
          </a:stretch>
        </p:blipFill>
        <p:spPr bwMode="auto">
          <a:xfrm>
            <a:off x="2800350" y="800100"/>
            <a:ext cx="2670175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3" name="_x213862040" descr="EMB000018642b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30" b="77992"/>
          <a:stretch>
            <a:fillRect/>
          </a:stretch>
        </p:blipFill>
        <p:spPr bwMode="auto">
          <a:xfrm>
            <a:off x="2952750" y="952500"/>
            <a:ext cx="2670175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3192611"/>
            <a:ext cx="562927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71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코드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46185"/>
            <a:ext cx="6192427" cy="62293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42659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 결과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556792"/>
            <a:ext cx="608647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0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시크바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b="1" dirty="0" err="1"/>
              <a:t>시크</a:t>
            </a:r>
            <a:r>
              <a:rPr lang="ko-KR" altLang="en-US" b="1" dirty="0"/>
              <a:t> 바</a:t>
            </a:r>
            <a:r>
              <a:rPr lang="en-US" altLang="ko-KR" b="1" dirty="0"/>
              <a:t>(</a:t>
            </a:r>
            <a:r>
              <a:rPr lang="en-US" altLang="ko-KR" b="1" dirty="0" err="1"/>
              <a:t>SeekBar</a:t>
            </a:r>
            <a:r>
              <a:rPr lang="en-US" altLang="ko-KR" b="1" dirty="0"/>
              <a:t>)</a:t>
            </a:r>
            <a:r>
              <a:rPr lang="ko-KR" altLang="en-US" dirty="0"/>
              <a:t>는 </a:t>
            </a:r>
            <a:r>
              <a:rPr lang="ko-KR" altLang="en-US" dirty="0" err="1"/>
              <a:t>프로그레스</a:t>
            </a:r>
            <a:r>
              <a:rPr lang="ko-KR" altLang="en-US" dirty="0"/>
              <a:t> 바의 </a:t>
            </a:r>
            <a:r>
              <a:rPr lang="ko-KR" altLang="en-US" dirty="0" err="1" smtClean="0"/>
              <a:t>확장판</a:t>
            </a:r>
            <a:endParaRPr lang="en-US" altLang="ko-KR" dirty="0" smtClean="0"/>
          </a:p>
          <a:p>
            <a:r>
              <a:rPr lang="ko-KR" altLang="en-US" dirty="0" smtClean="0"/>
              <a:t>사용자가 </a:t>
            </a:r>
            <a:r>
              <a:rPr lang="ko-KR" altLang="en-US" dirty="0"/>
              <a:t>드래그할 수 있는 </a:t>
            </a:r>
            <a:r>
              <a:rPr lang="ko-KR" altLang="en-US" dirty="0" err="1"/>
              <a:t>썸</a:t>
            </a:r>
            <a:r>
              <a:rPr lang="en-US" altLang="ko-KR" dirty="0"/>
              <a:t>(thumb)</a:t>
            </a:r>
            <a:r>
              <a:rPr lang="ko-KR" altLang="en-US" dirty="0"/>
              <a:t>이 </a:t>
            </a:r>
            <a:r>
              <a:rPr lang="ko-KR" altLang="en-US" dirty="0" smtClean="0"/>
              <a:t>추가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81" name="_x270983032" descr="EMB0000e8f029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16"/>
          <a:stretch>
            <a:fillRect/>
          </a:stretch>
        </p:blipFill>
        <p:spPr bwMode="auto">
          <a:xfrm>
            <a:off x="1186090" y="3140968"/>
            <a:ext cx="341754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2819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레이팅</a:t>
            </a:r>
            <a:r>
              <a:rPr lang="ko-KR" altLang="en-US" dirty="0" smtClean="0"/>
              <a:t> 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레이팅</a:t>
            </a:r>
            <a:r>
              <a:rPr lang="ko-KR" altLang="en-US" dirty="0" smtClean="0"/>
              <a:t> </a:t>
            </a:r>
            <a:r>
              <a:rPr lang="ko-KR" altLang="en-US" dirty="0"/>
              <a:t>바는 별을 사용하여서 점수를 </a:t>
            </a:r>
            <a:r>
              <a:rPr lang="ko-KR" altLang="en-US" dirty="0" smtClean="0"/>
              <a:t>표시하는 </a:t>
            </a:r>
            <a:r>
              <a:rPr lang="ko-KR" altLang="en-US" dirty="0" err="1" smtClean="0"/>
              <a:t>위젯</a:t>
            </a:r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9457" name="_x270982952" descr="EMB0000e8f029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50"/>
          <a:stretch>
            <a:fillRect/>
          </a:stretch>
        </p:blipFill>
        <p:spPr bwMode="auto">
          <a:xfrm>
            <a:off x="2267744" y="2708920"/>
            <a:ext cx="2592288" cy="220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515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레이아웃 파일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24744"/>
            <a:ext cx="7930239" cy="52693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954426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코드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2656"/>
            <a:ext cx="8153400" cy="63055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44552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코드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1933575"/>
            <a:ext cx="8067675" cy="29908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21707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 결과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700808"/>
            <a:ext cx="515051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343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 latinLnBrk="1">
              <a:spcBef>
                <a:spcPct val="0"/>
              </a:spcBef>
            </a:pPr>
            <a:r>
              <a:rPr lang="ko-KR" altLang="en-US" sz="3000" kern="1200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태블릿과</a:t>
            </a:r>
            <a:r>
              <a:rPr lang="ko-KR" altLang="en-US" sz="3000" kern="1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ko-KR" altLang="en-US" sz="3000" kern="1200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스마트폰에서</a:t>
            </a:r>
            <a:r>
              <a:rPr lang="ko-KR" altLang="en-US" sz="3000" kern="1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화면 다르게 하기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060848"/>
            <a:ext cx="67722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788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프래그먼트</a:t>
            </a:r>
            <a:r>
              <a:rPr lang="ko-KR" altLang="en-US" dirty="0" smtClean="0"/>
              <a:t> </a:t>
            </a:r>
            <a:r>
              <a:rPr lang="en-US" altLang="ko-KR" dirty="0" smtClean="0"/>
              <a:t>A </a:t>
            </a:r>
            <a:r>
              <a:rPr lang="ko-KR" altLang="en-US" dirty="0" smtClean="0"/>
              <a:t>생성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88840"/>
            <a:ext cx="8677275" cy="29527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4196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어댑터 </a:t>
            </a:r>
            <a:r>
              <a:rPr lang="ko-KR" altLang="en-US" dirty="0" err="1" smtClean="0"/>
              <a:t>뷰의</a:t>
            </a:r>
            <a:r>
              <a:rPr lang="ko-KR" altLang="en-US" dirty="0" smtClean="0"/>
              <a:t> 종류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7885832" cy="290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403648" y="4843244"/>
            <a:ext cx="5456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dirty="0"/>
              <a:t>리스트 </a:t>
            </a:r>
            <a:r>
              <a:rPr lang="ko-KR" altLang="en-US" dirty="0" err="1"/>
              <a:t>뷰</a:t>
            </a:r>
            <a:r>
              <a:rPr lang="en-US" altLang="ko-KR" dirty="0"/>
              <a:t>, </a:t>
            </a:r>
            <a:r>
              <a:rPr lang="en-US" altLang="ko-KR" dirty="0" smtClean="0"/>
              <a:t>      </a:t>
            </a:r>
            <a:r>
              <a:rPr lang="ko-KR" altLang="en-US" dirty="0" smtClean="0"/>
              <a:t>갤러리</a:t>
            </a:r>
            <a:r>
              <a:rPr lang="en-US" altLang="ko-KR" dirty="0"/>
              <a:t>, </a:t>
            </a:r>
            <a:r>
              <a:rPr lang="en-US" altLang="ko-KR" dirty="0" smtClean="0"/>
              <a:t>                 </a:t>
            </a:r>
            <a:r>
              <a:rPr lang="ko-KR" altLang="en-US" dirty="0" err="1" smtClean="0"/>
              <a:t>스피너</a:t>
            </a:r>
            <a:r>
              <a:rPr lang="en-US" altLang="ko-KR" dirty="0"/>
              <a:t>, </a:t>
            </a:r>
            <a:r>
              <a:rPr lang="en-US" altLang="ko-KR" dirty="0" smtClean="0"/>
              <a:t>              </a:t>
            </a:r>
            <a:r>
              <a:rPr lang="ko-KR" altLang="en-US" dirty="0" err="1" smtClean="0"/>
              <a:t>그리드</a:t>
            </a:r>
            <a:r>
              <a:rPr lang="ko-KR" altLang="en-US" dirty="0" smtClean="0"/>
              <a:t> </a:t>
            </a:r>
            <a:r>
              <a:rPr lang="ko-KR" altLang="en-US" dirty="0" err="1"/>
              <a:t>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15766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프래그먼트</a:t>
            </a:r>
            <a:r>
              <a:rPr lang="ko-KR" altLang="en-US" dirty="0" smtClean="0"/>
              <a:t> </a:t>
            </a:r>
            <a:r>
              <a:rPr lang="en-US" altLang="ko-KR" dirty="0" smtClean="0"/>
              <a:t>B </a:t>
            </a:r>
            <a:r>
              <a:rPr lang="ko-KR" altLang="en-US" dirty="0" smtClean="0"/>
              <a:t>레이아웃 정의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519237"/>
            <a:ext cx="8972550" cy="38195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73973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프래그먼트</a:t>
            </a:r>
            <a:r>
              <a:rPr lang="ko-KR" altLang="en-US" dirty="0" smtClean="0"/>
              <a:t> </a:t>
            </a:r>
            <a:r>
              <a:rPr lang="en-US" altLang="ko-KR" dirty="0" smtClean="0"/>
              <a:t>B </a:t>
            </a:r>
            <a:r>
              <a:rPr lang="ko-KR" altLang="en-US" dirty="0" smtClean="0"/>
              <a:t>생성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84" y="1772816"/>
            <a:ext cx="9058816" cy="29915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03010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프래그먼트</a:t>
            </a:r>
            <a:r>
              <a:rPr lang="ko-KR" altLang="en-US" dirty="0" smtClean="0"/>
              <a:t> </a:t>
            </a:r>
            <a:r>
              <a:rPr lang="en-US" altLang="ko-KR" dirty="0" smtClean="0"/>
              <a:t>B </a:t>
            </a:r>
            <a:r>
              <a:rPr lang="ko-KR" altLang="en-US" dirty="0" smtClean="0"/>
              <a:t>레이아웃 정의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21" y="1844824"/>
            <a:ext cx="7737558" cy="344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724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액티비티의</a:t>
            </a:r>
            <a:r>
              <a:rPr lang="ko-KR" altLang="en-US" dirty="0" smtClean="0"/>
              <a:t> 레이아웃 파일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1" y="1700808"/>
            <a:ext cx="9001125" cy="4495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842467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액티비티의</a:t>
            </a:r>
            <a:r>
              <a:rPr lang="ko-KR" altLang="en-US" dirty="0" smtClean="0"/>
              <a:t> 레이아웃 파일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1771650"/>
            <a:ext cx="8924925" cy="3314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395470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 결과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00808"/>
            <a:ext cx="7430591" cy="364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34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다중 창 지원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1845355"/>
            <a:ext cx="8153400" cy="400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65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다중 창 모드 전환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fontAlgn="base"/>
            <a:r>
              <a:rPr lang="ko-KR" altLang="en-US" dirty="0"/>
              <a:t>사용자가 </a:t>
            </a:r>
            <a:r>
              <a:rPr lang="ko-KR" altLang="en-US" dirty="0" err="1"/>
              <a:t>오버뷰</a:t>
            </a:r>
            <a:r>
              <a:rPr lang="ko-KR" altLang="en-US" dirty="0"/>
              <a:t> 화면을 열고 </a:t>
            </a:r>
            <a:r>
              <a:rPr lang="ko-KR" altLang="en-US" dirty="0" err="1"/>
              <a:t>액티비티</a:t>
            </a:r>
            <a:r>
              <a:rPr lang="ko-KR" altLang="en-US" dirty="0"/>
              <a:t> 제목을 길게 누르면</a:t>
            </a:r>
            <a:r>
              <a:rPr lang="en-US" altLang="ko-KR" dirty="0"/>
              <a:t>, </a:t>
            </a:r>
            <a:r>
              <a:rPr lang="ko-KR" altLang="en-US" dirty="0"/>
              <a:t>이 </a:t>
            </a:r>
            <a:r>
              <a:rPr lang="ko-KR" altLang="en-US" dirty="0" err="1"/>
              <a:t>액티비티를</a:t>
            </a:r>
            <a:r>
              <a:rPr lang="ko-KR" altLang="en-US" dirty="0"/>
              <a:t> 화면의 강조 표시된 부분으로 드래그하여 다중 창 모드에 둘 수 있다</a:t>
            </a:r>
            <a:r>
              <a:rPr lang="en-US" altLang="ko-KR" dirty="0"/>
              <a:t>.</a:t>
            </a:r>
            <a:endParaRPr lang="ko-KR" altLang="en-US" dirty="0"/>
          </a:p>
          <a:p>
            <a:pPr lvl="0" fontAlgn="base"/>
            <a:r>
              <a:rPr lang="ko-KR" altLang="en-US" dirty="0"/>
              <a:t>사용자가 </a:t>
            </a:r>
            <a:r>
              <a:rPr lang="ko-KR" altLang="en-US" dirty="0" err="1"/>
              <a:t>오버뷰</a:t>
            </a:r>
            <a:r>
              <a:rPr lang="ko-KR" altLang="en-US" dirty="0"/>
              <a:t> 버튼을 길게 누르면</a:t>
            </a:r>
            <a:r>
              <a:rPr lang="en-US" altLang="ko-KR" dirty="0"/>
              <a:t>, </a:t>
            </a:r>
            <a:r>
              <a:rPr lang="ko-KR" altLang="en-US" dirty="0"/>
              <a:t>장치가 현재 </a:t>
            </a:r>
            <a:r>
              <a:rPr lang="ko-KR" altLang="en-US" dirty="0" err="1"/>
              <a:t>액티비티를</a:t>
            </a:r>
            <a:r>
              <a:rPr lang="ko-KR" altLang="en-US" dirty="0"/>
              <a:t> 다중 창 모드에 두고 </a:t>
            </a:r>
            <a:r>
              <a:rPr lang="ko-KR" altLang="en-US" dirty="0" err="1"/>
              <a:t>오버뷰</a:t>
            </a:r>
            <a:r>
              <a:rPr lang="ko-KR" altLang="en-US" dirty="0"/>
              <a:t> 화면을 열며</a:t>
            </a:r>
            <a:r>
              <a:rPr lang="en-US" altLang="ko-KR" dirty="0"/>
              <a:t>, </a:t>
            </a:r>
            <a:r>
              <a:rPr lang="ko-KR" altLang="en-US" dirty="0"/>
              <a:t>사용자는 화면을 공유하기 위한 또 다른 </a:t>
            </a:r>
            <a:r>
              <a:rPr lang="ko-KR" altLang="en-US" dirty="0" err="1"/>
              <a:t>액티비티를</a:t>
            </a:r>
            <a:r>
              <a:rPr lang="ko-KR" altLang="en-US" dirty="0"/>
              <a:t> 선택할 수 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6011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PIP</a:t>
            </a:r>
            <a:r>
              <a:rPr lang="ko-KR" altLang="en-US" dirty="0" smtClean="0"/>
              <a:t> 모드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[File]-&gt;[Import Sample]</a:t>
            </a:r>
            <a:r>
              <a:rPr lang="ko-KR" altLang="en-US" dirty="0"/>
              <a:t>을 눌러서 </a:t>
            </a:r>
            <a:r>
              <a:rPr lang="en-US" altLang="ko-KR" dirty="0" err="1"/>
              <a:t>PictureInPicture</a:t>
            </a:r>
            <a:r>
              <a:rPr lang="en-US" altLang="ko-KR" dirty="0"/>
              <a:t> </a:t>
            </a:r>
            <a:r>
              <a:rPr lang="ko-KR" altLang="en-US" dirty="0"/>
              <a:t>샘플을 실</a:t>
            </a:r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286439"/>
            <a:ext cx="4494952" cy="382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43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1981200"/>
            <a:ext cx="8982075" cy="2895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0794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리스트 </a:t>
            </a:r>
            <a:r>
              <a:rPr lang="ko-KR" altLang="en-US" dirty="0" err="1" smtClean="0"/>
              <a:t>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b="1" dirty="0"/>
              <a:t>리스트 </a:t>
            </a:r>
            <a:r>
              <a:rPr lang="ko-KR" altLang="en-US" b="1" dirty="0" err="1"/>
              <a:t>뷰</a:t>
            </a:r>
            <a:r>
              <a:rPr lang="en-US" altLang="ko-KR" b="1" dirty="0"/>
              <a:t>(</a:t>
            </a:r>
            <a:r>
              <a:rPr lang="en-US" altLang="ko-KR" b="1" dirty="0" err="1"/>
              <a:t>ListView</a:t>
            </a:r>
            <a:r>
              <a:rPr lang="en-US" altLang="ko-KR" b="1" dirty="0"/>
              <a:t>)</a:t>
            </a:r>
            <a:r>
              <a:rPr lang="ko-KR" altLang="en-US" dirty="0"/>
              <a:t>는 항목들을 수직으로 보여주는 어댑터 </a:t>
            </a:r>
            <a:r>
              <a:rPr lang="ko-KR" altLang="en-US" dirty="0" err="1"/>
              <a:t>뷰로서</a:t>
            </a:r>
            <a:r>
              <a:rPr lang="ko-KR" altLang="en-US" dirty="0"/>
              <a:t> 상하로 스크롤이 가능</a:t>
            </a:r>
          </a:p>
          <a:p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214" y="2780928"/>
            <a:ext cx="2475571" cy="30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1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980728"/>
            <a:ext cx="7173044" cy="53295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85375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36" y="1052736"/>
            <a:ext cx="7860824" cy="52855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90796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72" y="1772816"/>
            <a:ext cx="7908751" cy="43290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62322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 결과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66404" y="1600200"/>
            <a:ext cx="764614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890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/>
              <a:t>주소록을 </a:t>
            </a:r>
            <a:r>
              <a:rPr lang="en-US" altLang="ko-KR" dirty="0" err="1"/>
              <a:t>ListView</a:t>
            </a:r>
            <a:r>
              <a:rPr lang="ko-KR" altLang="en-US" dirty="0"/>
              <a:t>로 </a:t>
            </a:r>
            <a:r>
              <a:rPr lang="ko-KR" altLang="en-US" dirty="0" smtClean="0"/>
              <a:t>표시하기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이번 실습에서는 </a:t>
            </a:r>
            <a:r>
              <a:rPr lang="ko-KR" altLang="en-US" dirty="0" err="1"/>
              <a:t>스마트폰</a:t>
            </a:r>
            <a:r>
              <a:rPr lang="ko-KR" altLang="en-US" dirty="0"/>
              <a:t> 안의 주소록을 꺼내서 화면에 </a:t>
            </a:r>
            <a:r>
              <a:rPr lang="en-US" altLang="ko-KR" dirty="0" err="1"/>
              <a:t>ListView</a:t>
            </a:r>
            <a:r>
              <a:rPr lang="ko-KR" altLang="en-US" dirty="0"/>
              <a:t>를 이용하여서 표시하여 보자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2049" name="_x250802416" descr="EMB0000a7b014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93"/>
          <a:stretch>
            <a:fillRect/>
          </a:stretch>
        </p:blipFill>
        <p:spPr bwMode="auto">
          <a:xfrm>
            <a:off x="1619672" y="3212976"/>
            <a:ext cx="50766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3751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52" y="764704"/>
            <a:ext cx="7263248" cy="52037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01460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4624"/>
            <a:ext cx="7039300" cy="64450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6720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리스트 </a:t>
            </a:r>
            <a:r>
              <a:rPr lang="ko-KR" altLang="en-US" dirty="0" err="1" smtClean="0"/>
              <a:t>뷰</a:t>
            </a:r>
            <a:r>
              <a:rPr lang="ko-KR" altLang="en-US" dirty="0" smtClean="0"/>
              <a:t> 예제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70" y="1484784"/>
            <a:ext cx="7964355" cy="52414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232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리스트 </a:t>
            </a:r>
            <a:r>
              <a:rPr lang="ko-KR" altLang="en-US" dirty="0" err="1" smtClean="0"/>
              <a:t>뷰의</a:t>
            </a:r>
            <a:r>
              <a:rPr lang="ko-KR" altLang="en-US" dirty="0" smtClean="0"/>
              <a:t> 표준 레이아웃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418909" cy="170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954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리스트 </a:t>
            </a:r>
            <a:r>
              <a:rPr lang="ko-KR" altLang="en-US" dirty="0" err="1" smtClean="0"/>
              <a:t>뷰와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arrayAdapter</a:t>
            </a:r>
            <a:endParaRPr lang="ko-KR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35" y="1484784"/>
            <a:ext cx="7980129" cy="514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76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XML</a:t>
            </a:r>
            <a:r>
              <a:rPr lang="ko-KR" altLang="en-US" dirty="0" smtClean="0"/>
              <a:t>에서 데이터를 가져오려면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772816"/>
            <a:ext cx="8098879" cy="324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885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chap06 안드로이드(강의자료)</Template>
  <TotalTime>589</TotalTime>
  <Words>549</Words>
  <Application>Microsoft Office PowerPoint</Application>
  <PresentationFormat>화면 슬라이드 쇼(4:3)</PresentationFormat>
  <Paragraphs>126</Paragraphs>
  <Slides>56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56</vt:i4>
      </vt:variant>
    </vt:vector>
  </HeadingPairs>
  <TitlesOfParts>
    <vt:vector size="66" baseType="lpstr">
      <vt:lpstr>HY얕은샘물M</vt:lpstr>
      <vt:lpstr>굴림</vt:lpstr>
      <vt:lpstr>맑은 고딕</vt:lpstr>
      <vt:lpstr>휴먼명조</vt:lpstr>
      <vt:lpstr>Arial</vt:lpstr>
      <vt:lpstr>Trebuchet MS</vt:lpstr>
      <vt:lpstr>Tw Cen MT</vt:lpstr>
      <vt:lpstr>Wingdings</vt:lpstr>
      <vt:lpstr>Wingdings 2</vt:lpstr>
      <vt:lpstr>가을</vt:lpstr>
      <vt:lpstr>CHAP 7. 고급 위젯과 프래그먼트</vt:lpstr>
      <vt:lpstr>어댑터 뷰</vt:lpstr>
      <vt:lpstr>어댑터 뷰의 종류</vt:lpstr>
      <vt:lpstr>어댑터 뷰의 종류</vt:lpstr>
      <vt:lpstr>리스트 뷰</vt:lpstr>
      <vt:lpstr>리스트 뷰 예제</vt:lpstr>
      <vt:lpstr>리스트 뷰의 표준 레이아웃</vt:lpstr>
      <vt:lpstr>리스트 뷰와 arrayAdapter</vt:lpstr>
      <vt:lpstr>XML에서 데이터를 가져오려면</vt:lpstr>
      <vt:lpstr>예제: 커스텀 뷰 </vt:lpstr>
      <vt:lpstr>리스튜 뷰</vt:lpstr>
      <vt:lpstr>뷰의 레이아웃 설계</vt:lpstr>
      <vt:lpstr>레이아웃 파일</vt:lpstr>
      <vt:lpstr>리스트의 항목을 나타내는 뷰 설계</vt:lpstr>
      <vt:lpstr>뷰의 id 부여  </vt:lpstr>
      <vt:lpstr>PowerPoint 프레젠테이션</vt:lpstr>
      <vt:lpstr>그리드 뷰</vt:lpstr>
      <vt:lpstr>그리드 뷰 예제 </vt:lpstr>
      <vt:lpstr>그리드 뷰 예제 </vt:lpstr>
      <vt:lpstr>PowerPoint 프레젠테이션</vt:lpstr>
      <vt:lpstr>PowerPoint 프레젠테이션</vt:lpstr>
      <vt:lpstr>실행결과</vt:lpstr>
      <vt:lpstr>스피너</vt:lpstr>
      <vt:lpstr>스피너 예제 </vt:lpstr>
      <vt:lpstr>스피너 예제 </vt:lpstr>
      <vt:lpstr>스피너 예제 </vt:lpstr>
      <vt:lpstr>실행 결과</vt:lpstr>
      <vt:lpstr>프로그레스 바</vt:lpstr>
      <vt:lpstr>레이아웃 파일</vt:lpstr>
      <vt:lpstr>코드 </vt:lpstr>
      <vt:lpstr>실행 결과</vt:lpstr>
      <vt:lpstr>시크바 </vt:lpstr>
      <vt:lpstr>레이팅 바</vt:lpstr>
      <vt:lpstr>레이아웃 파일 </vt:lpstr>
      <vt:lpstr>코드</vt:lpstr>
      <vt:lpstr>코드</vt:lpstr>
      <vt:lpstr>실행 결과</vt:lpstr>
      <vt:lpstr>태블릿과 스마트폰에서 화면 다르게 하기</vt:lpstr>
      <vt:lpstr>프래그먼트 A 생성</vt:lpstr>
      <vt:lpstr>프래그먼트 B 레이아웃 정의</vt:lpstr>
      <vt:lpstr>프래그먼트 B 생성</vt:lpstr>
      <vt:lpstr>프래그먼트 B 레이아웃 정의</vt:lpstr>
      <vt:lpstr>액티비티의 레이아웃 파일</vt:lpstr>
      <vt:lpstr>액티비티의 레이아웃 파일</vt:lpstr>
      <vt:lpstr>실행 결과</vt:lpstr>
      <vt:lpstr>다중 창 지원</vt:lpstr>
      <vt:lpstr>다중 창 모드 전환</vt:lpstr>
      <vt:lpstr>PIP 모드</vt:lpstr>
      <vt:lpstr>예제</vt:lpstr>
      <vt:lpstr>예제</vt:lpstr>
      <vt:lpstr>예제</vt:lpstr>
      <vt:lpstr>예제</vt:lpstr>
      <vt:lpstr>실행 결과</vt:lpstr>
      <vt:lpstr>Lab: 주소록을 ListView로 표시하기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그림으로 쉽게 설명하는 안드로이드</dc:title>
  <dc:creator>chun</dc:creator>
  <cp:lastModifiedBy>Windows 사용자</cp:lastModifiedBy>
  <cp:revision>182</cp:revision>
  <dcterms:created xsi:type="dcterms:W3CDTF">2012-08-23T02:20:32Z</dcterms:created>
  <dcterms:modified xsi:type="dcterms:W3CDTF">2018-03-09T05:33:36Z</dcterms:modified>
</cp:coreProperties>
</file>