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6" r:id="rId9"/>
    <p:sldId id="307" r:id="rId10"/>
    <p:sldId id="308" r:id="rId11"/>
    <p:sldId id="309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30" r:id="rId22"/>
    <p:sldId id="331" r:id="rId23"/>
    <p:sldId id="332" r:id="rId24"/>
    <p:sldId id="333" r:id="rId25"/>
    <p:sldId id="334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07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2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43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9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9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953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3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84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194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574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CHAP 8. </a:t>
            </a:r>
            <a:r>
              <a:rPr lang="ko-KR" altLang="en-US" dirty="0" err="1" smtClean="0"/>
              <a:t>액티비티와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인텐트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 </a:t>
            </a:r>
            <a:r>
              <a:rPr lang="ko-KR" altLang="en-US" dirty="0" smtClean="0"/>
              <a:t>키를 누르면 멀티 </a:t>
            </a:r>
            <a:r>
              <a:rPr lang="ko-KR" altLang="en-US" dirty="0" err="1" smtClean="0"/>
              <a:t>태스킹이</a:t>
            </a:r>
            <a:r>
              <a:rPr lang="ko-KR" altLang="en-US" dirty="0" smtClean="0"/>
              <a:t> 시작된다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7638"/>
            <a:ext cx="4648188" cy="48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오버뷰</a:t>
            </a:r>
            <a:r>
              <a:rPr lang="ko-KR" altLang="en-US" dirty="0" smtClean="0"/>
              <a:t> 화면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최근에 사용된 </a:t>
            </a:r>
            <a:r>
              <a:rPr lang="ko-KR" altLang="en-US" dirty="0" err="1"/>
              <a:t>액티비티들과</a:t>
            </a:r>
            <a:r>
              <a:rPr lang="ko-KR" altLang="en-US" dirty="0"/>
              <a:t> 태스크들을 </a:t>
            </a:r>
            <a:r>
              <a:rPr lang="ko-KR" altLang="en-US" dirty="0" smtClean="0"/>
              <a:t>보여주는 화면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48880"/>
            <a:ext cx="5024636" cy="3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생애주기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b="1" dirty="0" smtClean="0"/>
              <a:t>실행 </a:t>
            </a:r>
            <a:r>
              <a:rPr lang="ko-KR" altLang="en-US" b="1" dirty="0"/>
              <a:t>상태</a:t>
            </a:r>
            <a:r>
              <a:rPr lang="en-US" altLang="ko-KR" b="1" dirty="0"/>
              <a:t>(resumed, running):</a:t>
            </a:r>
            <a:r>
              <a:rPr lang="ko-KR" altLang="en-US" dirty="0"/>
              <a:t> </a:t>
            </a:r>
            <a:r>
              <a:rPr lang="ko-KR" altLang="en-US" dirty="0" err="1"/>
              <a:t>액티비티가</a:t>
            </a:r>
            <a:r>
              <a:rPr lang="ko-KR" altLang="en-US" dirty="0"/>
              <a:t> 전경에 위치하고 있으며 사용자의 포커스를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b="1" dirty="0" err="1" smtClean="0"/>
              <a:t>일시멈춤</a:t>
            </a:r>
            <a:r>
              <a:rPr lang="ko-KR" altLang="en-US" b="1" dirty="0" smtClean="0"/>
              <a:t> </a:t>
            </a:r>
            <a:r>
              <a:rPr lang="ko-KR" altLang="en-US" b="1" dirty="0"/>
              <a:t>상태</a:t>
            </a:r>
            <a:r>
              <a:rPr lang="en-US" altLang="ko-KR" b="1" dirty="0"/>
              <a:t>(paused):</a:t>
            </a:r>
            <a:r>
              <a:rPr lang="ko-KR" altLang="en-US" dirty="0"/>
              <a:t> 다른 </a:t>
            </a:r>
            <a:r>
              <a:rPr lang="ko-KR" altLang="en-US" dirty="0" err="1"/>
              <a:t>액티비티가</a:t>
            </a:r>
            <a:r>
              <a:rPr lang="ko-KR" altLang="en-US" dirty="0"/>
              <a:t> 전경에 있으며 포커스를 가지고 있지만 현재 </a:t>
            </a:r>
            <a:r>
              <a:rPr lang="ko-KR" altLang="en-US" dirty="0" err="1"/>
              <a:t>액티비티의</a:t>
            </a:r>
            <a:r>
              <a:rPr lang="ko-KR" altLang="en-US" dirty="0"/>
              <a:t> 일부가 아직도 화면에서 보이고 있는 상태이다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b="1" dirty="0" smtClean="0"/>
              <a:t>정지 </a:t>
            </a:r>
            <a:r>
              <a:rPr lang="ko-KR" altLang="en-US" b="1" dirty="0"/>
              <a:t>상태</a:t>
            </a:r>
            <a:r>
              <a:rPr lang="en-US" altLang="ko-KR" b="1" dirty="0"/>
              <a:t>(stopped):</a:t>
            </a:r>
            <a:r>
              <a:rPr lang="ko-KR" altLang="en-US" dirty="0"/>
              <a:t> </a:t>
            </a:r>
            <a:r>
              <a:rPr lang="ko-KR" altLang="en-US" dirty="0" err="1" smtClean="0"/>
              <a:t>액티비티는</a:t>
            </a:r>
            <a:r>
              <a:rPr lang="ko-KR" altLang="en-US" dirty="0" smtClean="0"/>
              <a:t> </a:t>
            </a:r>
            <a:r>
              <a:rPr lang="ko-KR" altLang="en-US" dirty="0"/>
              <a:t>배경에 위치한다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3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상태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202190320" descr="EMB00010f682c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2714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55576" y="2348880"/>
            <a:ext cx="417646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객체 생성 단계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202127120" descr="EMB00010f682c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123650" cy="32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275856" y="2038536"/>
            <a:ext cx="2664296" cy="16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일시 멈춤 상태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5" name="_x202190560" descr="EMB00010f682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26692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051720" y="2348880"/>
            <a:ext cx="504056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1" dirty="0" smtClean="0"/>
              <a:t>정지되었다가 다시 실행하는 경우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202190960" descr="EMB00010f682c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0608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중요한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b="1" dirty="0" smtClean="0"/>
              <a:t> </a:t>
            </a:r>
            <a:r>
              <a:rPr lang="en-US" altLang="ko-KR" b="1" dirty="0" err="1"/>
              <a:t>onCreate</a:t>
            </a:r>
            <a:r>
              <a:rPr lang="en-US" altLang="ko-KR" b="1" dirty="0" smtClean="0"/>
              <a:t>() </a:t>
            </a:r>
          </a:p>
          <a:p>
            <a:pPr lvl="1" fontAlgn="base"/>
            <a:r>
              <a:rPr lang="ko-KR" altLang="en-US" dirty="0" err="1" smtClean="0"/>
              <a:t>액티비티가</a:t>
            </a:r>
            <a:r>
              <a:rPr lang="ko-KR" altLang="en-US" dirty="0" smtClean="0"/>
              <a:t> </a:t>
            </a:r>
            <a:r>
              <a:rPr lang="ko-KR" altLang="en-US" dirty="0"/>
              <a:t>생성되면서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중요한 </a:t>
            </a:r>
            <a:r>
              <a:rPr lang="ko-KR" altLang="en-US" dirty="0"/>
              <a:t>구성요소들을 </a:t>
            </a:r>
            <a:r>
              <a:rPr lang="ko-KR" altLang="en-US" dirty="0" smtClean="0"/>
              <a:t>초기화</a:t>
            </a:r>
            <a:endParaRPr lang="ko-KR" altLang="en-US" dirty="0"/>
          </a:p>
          <a:p>
            <a:pPr fontAlgn="base"/>
            <a:r>
              <a:rPr lang="en-US" altLang="ko-KR" b="1" dirty="0" smtClean="0"/>
              <a:t> </a:t>
            </a:r>
            <a:r>
              <a:rPr lang="en-US" altLang="ko-KR" b="1" dirty="0" err="1"/>
              <a:t>onPause</a:t>
            </a:r>
            <a:r>
              <a:rPr lang="en-US" altLang="ko-KR" b="1" dirty="0" smtClean="0"/>
              <a:t>()</a:t>
            </a:r>
          </a:p>
          <a:p>
            <a:pPr lvl="1" fontAlgn="base"/>
            <a:r>
              <a:rPr lang="ko-KR" altLang="en-US" dirty="0" smtClean="0"/>
              <a:t>사용자가 </a:t>
            </a:r>
            <a:r>
              <a:rPr lang="ko-KR" altLang="en-US" dirty="0" err="1"/>
              <a:t>액티비티를</a:t>
            </a:r>
            <a:r>
              <a:rPr lang="ko-KR" altLang="en-US" dirty="0"/>
              <a:t> 떠나고 있을 때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ko-KR" altLang="en-US" dirty="0" err="1"/>
              <a:t>메소드가</a:t>
            </a:r>
            <a:r>
              <a:rPr lang="ko-KR" altLang="en-US" dirty="0"/>
              <a:t>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그 동안 </a:t>
            </a:r>
            <a:r>
              <a:rPr lang="ko-KR" altLang="en-US" dirty="0"/>
              <a:t>이루어졌던 변경사항을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생애주기 예제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827584" y="1484784"/>
            <a:ext cx="7560840" cy="48965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...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class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LifeCycleTest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extends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</a:rPr>
              <a:t>Activity {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</a:rPr>
              <a:t>@Override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</a:rPr>
              <a:t>) {</a:t>
            </a:r>
            <a:r>
              <a:rPr lang="ko-KR" altLang="en-US" sz="1600" b="1" kern="0" dirty="0">
                <a:solidFill>
                  <a:srgbClr val="000000"/>
                </a:solidFill>
              </a:rPr>
              <a:t> 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R.layout.</a:t>
            </a:r>
            <a:r>
              <a:rPr lang="en-US" altLang="ko-KR" sz="1600" i="1" kern="0" dirty="0" err="1">
                <a:solidFill>
                  <a:srgbClr val="0000C0"/>
                </a:solidFill>
              </a:rPr>
              <a:t>main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/>
              <a:t>	</a:t>
            </a:r>
            <a:r>
              <a:rPr lang="en-US" altLang="ko-KR" sz="1600" dirty="0">
                <a:solidFill>
                  <a:srgbClr val="646464"/>
                </a:solidFill>
              </a:rPr>
              <a:t>@</a:t>
            </a:r>
            <a:r>
              <a:rPr lang="en-US" altLang="ko-KR" sz="1600" dirty="0" smtClean="0">
                <a:solidFill>
                  <a:srgbClr val="646464"/>
                </a:solidFill>
              </a:rPr>
              <a:t>Override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onStart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  <a:r>
              <a:rPr lang="ko-KR" altLang="en-US" sz="1600" b="1" kern="0" dirty="0">
                <a:solidFill>
                  <a:srgbClr val="000000"/>
                </a:solidFill>
              </a:rPr>
              <a:t> 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.onStart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Log.</a:t>
            </a:r>
            <a:r>
              <a:rPr lang="en-US" altLang="ko-KR" sz="1600" i="1" kern="0" dirty="0" err="1">
                <a:solidFill>
                  <a:srgbClr val="000000"/>
                </a:solidFill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LifeCycle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onStart</a:t>
            </a:r>
            <a:r>
              <a:rPr lang="en-US" altLang="ko-KR" sz="1600" kern="0" dirty="0">
                <a:solidFill>
                  <a:srgbClr val="2A00FF"/>
                </a:solidFill>
              </a:rPr>
              <a:t>() </a:t>
            </a:r>
            <a:r>
              <a:rPr lang="ko-KR" altLang="en-US" sz="1600" kern="0" dirty="0">
                <a:solidFill>
                  <a:srgbClr val="2A00FF"/>
                </a:solidFill>
                <a:ea typeface="굴림"/>
              </a:rPr>
              <a:t>호출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/>
              <a:t>	</a:t>
            </a:r>
            <a:r>
              <a:rPr lang="en-US" altLang="ko-KR" sz="1600" dirty="0">
                <a:solidFill>
                  <a:srgbClr val="646464"/>
                </a:solidFill>
              </a:rPr>
              <a:t>@Override</a:t>
            </a: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endParaRPr lang="en-US" altLang="ko-KR" sz="1600" kern="0" dirty="0" smtClean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 smtClean="0">
                <a:solidFill>
                  <a:srgbClr val="7F0055"/>
                </a:solidFill>
              </a:rPr>
              <a:t>public</a:t>
            </a:r>
            <a:r>
              <a:rPr lang="ko-KR" alt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</a:t>
            </a:r>
            <a:r>
              <a:rPr lang="ko-KR" altLang="en-US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onResume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  <a:r>
              <a:rPr lang="ko-KR" altLang="en-US" sz="1600" b="1" kern="0" dirty="0">
                <a:solidFill>
                  <a:srgbClr val="000000"/>
                </a:solidFill>
              </a:rPr>
              <a:t> 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.onResume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Log.</a:t>
            </a:r>
            <a:r>
              <a:rPr lang="en-US" altLang="ko-KR" sz="1600" i="1" kern="0" dirty="0" err="1">
                <a:solidFill>
                  <a:srgbClr val="000000"/>
                </a:solidFill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LifeCycle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onResume</a:t>
            </a:r>
            <a:r>
              <a:rPr lang="en-US" altLang="ko-KR" sz="1600" kern="0" dirty="0">
                <a:solidFill>
                  <a:srgbClr val="2A00FF"/>
                </a:solidFill>
              </a:rPr>
              <a:t>() </a:t>
            </a:r>
            <a:r>
              <a:rPr lang="ko-KR" altLang="en-US" sz="1600" kern="0" dirty="0">
                <a:solidFill>
                  <a:srgbClr val="2A00FF"/>
                </a:solidFill>
                <a:ea typeface="굴림"/>
              </a:rPr>
              <a:t>호출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r>
              <a:rPr lang="ko-KR" altLang="en-US" sz="1600" dirty="0"/>
              <a:t>	</a:t>
            </a:r>
            <a:r>
              <a:rPr lang="en-US" altLang="ko-KR" sz="1600" dirty="0"/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08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생애주기 예제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827584" y="1484784"/>
            <a:ext cx="7560840" cy="48965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646464"/>
                </a:solidFill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onPause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  <a:r>
              <a:rPr lang="en-US" altLang="ko-KR" sz="1600" b="1" kern="0" dirty="0">
                <a:solidFill>
                  <a:srgbClr val="000000"/>
                </a:solidFill>
              </a:rPr>
              <a:t> 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.onPause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Log.</a:t>
            </a:r>
            <a:r>
              <a:rPr lang="en-US" altLang="ko-KR" sz="1600" i="1" kern="0" dirty="0" err="1">
                <a:solidFill>
                  <a:srgbClr val="000000"/>
                </a:solidFill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LifeCycle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onPause</a:t>
            </a:r>
            <a:r>
              <a:rPr lang="en-US" altLang="ko-KR" sz="1600" kern="0" dirty="0">
                <a:solidFill>
                  <a:srgbClr val="2A00FF"/>
                </a:solidFill>
              </a:rPr>
              <a:t>() </a:t>
            </a:r>
            <a:r>
              <a:rPr lang="ko-KR" altLang="en-US" sz="1600" kern="0" dirty="0">
                <a:solidFill>
                  <a:srgbClr val="2A00FF"/>
                </a:solidFill>
                <a:ea typeface="굴림"/>
              </a:rPr>
              <a:t>호출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dirty="0"/>
              <a:t>	</a:t>
            </a:r>
            <a:r>
              <a:rPr lang="en-US" altLang="ko-KR" sz="1600" dirty="0">
                <a:solidFill>
                  <a:srgbClr val="646464"/>
                </a:solidFill>
              </a:rPr>
              <a:t>@</a:t>
            </a:r>
            <a:r>
              <a:rPr lang="en-US" altLang="ko-KR" sz="1600" dirty="0" smtClean="0">
                <a:solidFill>
                  <a:srgbClr val="646464"/>
                </a:solidFill>
              </a:rPr>
              <a:t>Override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onStop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  <a:r>
              <a:rPr lang="en-US" altLang="ko-KR" sz="1600" b="1" kern="0" dirty="0">
                <a:solidFill>
                  <a:srgbClr val="000000"/>
                </a:solidFill>
              </a:rPr>
              <a:t> 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.onStop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Log.</a:t>
            </a:r>
            <a:r>
              <a:rPr lang="en-US" altLang="ko-KR" sz="1600" i="1" kern="0" dirty="0" err="1">
                <a:solidFill>
                  <a:srgbClr val="000000"/>
                </a:solidFill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LifeCycle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onStop</a:t>
            </a:r>
            <a:r>
              <a:rPr lang="en-US" altLang="ko-KR" sz="1600" kern="0" dirty="0">
                <a:solidFill>
                  <a:srgbClr val="2A00FF"/>
                </a:solidFill>
              </a:rPr>
              <a:t>() </a:t>
            </a:r>
            <a:r>
              <a:rPr lang="ko-KR" altLang="en-US" sz="1600" kern="0" dirty="0">
                <a:solidFill>
                  <a:srgbClr val="2A00FF"/>
                </a:solidFill>
                <a:ea typeface="굴림"/>
              </a:rPr>
              <a:t>호출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</a:rPr>
              <a:t>@</a:t>
            </a:r>
            <a:r>
              <a:rPr lang="en-US" altLang="ko-KR" sz="1600" kern="0" dirty="0" smtClean="0">
                <a:solidFill>
                  <a:srgbClr val="646464"/>
                </a:solidFill>
              </a:rPr>
              <a:t>Override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onDestroy</a:t>
            </a:r>
            <a:r>
              <a:rPr lang="en-US" altLang="ko-KR" sz="1600" kern="0" dirty="0">
                <a:solidFill>
                  <a:srgbClr val="000000"/>
                </a:solidFill>
              </a:rPr>
              <a:t>() {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</a:rPr>
              <a:t>.onDestroy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Log.</a:t>
            </a:r>
            <a:r>
              <a:rPr lang="en-US" altLang="ko-KR" sz="1600" i="1" kern="0" dirty="0" err="1">
                <a:solidFill>
                  <a:srgbClr val="000000"/>
                </a:solidFill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LifeCycle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 err="1">
                <a:solidFill>
                  <a:srgbClr val="2A00FF"/>
                </a:solidFill>
              </a:rPr>
              <a:t>onDestroy</a:t>
            </a:r>
            <a:r>
              <a:rPr lang="en-US" altLang="ko-KR" sz="1600" kern="0" dirty="0">
                <a:solidFill>
                  <a:srgbClr val="2A00FF"/>
                </a:solidFill>
              </a:rPr>
              <a:t>() </a:t>
            </a:r>
            <a:r>
              <a:rPr lang="ko-KR" altLang="en-US" sz="1600" kern="0" dirty="0">
                <a:solidFill>
                  <a:srgbClr val="2A00FF"/>
                </a:solidFill>
                <a:ea typeface="굴림"/>
              </a:rPr>
              <a:t>호출</a:t>
            </a:r>
            <a:r>
              <a:rPr lang="en-US" altLang="ko-KR" sz="1600" kern="0" dirty="0">
                <a:solidFill>
                  <a:srgbClr val="2A00FF"/>
                </a:solidFill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6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가지의 중</a:t>
            </a:r>
            <a:r>
              <a:rPr lang="ko-KR" altLang="en-US" dirty="0" smtClean="0"/>
              <a:t>요한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애플리케이션</a:t>
            </a:r>
            <a:r>
              <a:rPr lang="en-US" altLang="ko-KR" dirty="0"/>
              <a:t>(application)</a:t>
            </a:r>
          </a:p>
          <a:p>
            <a:pPr fontAlgn="base"/>
            <a:r>
              <a:rPr lang="ko-KR" altLang="en-US" dirty="0" err="1" smtClean="0"/>
              <a:t>액티비티</a:t>
            </a:r>
            <a:r>
              <a:rPr lang="en-US" altLang="ko-KR" dirty="0"/>
              <a:t>(activities)</a:t>
            </a:r>
          </a:p>
          <a:p>
            <a:pPr fontAlgn="base"/>
            <a:r>
              <a:rPr lang="ko-KR" altLang="en-US" dirty="0" err="1" smtClean="0"/>
              <a:t>액티비티</a:t>
            </a:r>
            <a:r>
              <a:rPr lang="ko-KR" altLang="en-US" dirty="0" smtClean="0"/>
              <a:t> </a:t>
            </a:r>
            <a:r>
              <a:rPr lang="ko-KR" altLang="en-US" dirty="0" err="1"/>
              <a:t>스택</a:t>
            </a:r>
            <a:r>
              <a:rPr lang="en-US" altLang="ko-KR" dirty="0"/>
              <a:t>(activity stack)</a:t>
            </a:r>
          </a:p>
          <a:p>
            <a:pPr fontAlgn="base"/>
            <a:r>
              <a:rPr lang="ko-KR" altLang="en-US" dirty="0" smtClean="0"/>
              <a:t>태스크</a:t>
            </a:r>
            <a:r>
              <a:rPr lang="en-US" altLang="ko-KR" dirty="0"/>
              <a:t>(task)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3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542734" cy="19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상태 저장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504210" cy="28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상태 저장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선택한 상품을 저장하는 애플리케이션 작성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5591400" descr="EMB0000a56c14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34"/>
          <a:stretch>
            <a:fillRect/>
          </a:stretch>
        </p:blipFill>
        <p:spPr bwMode="auto">
          <a:xfrm>
            <a:off x="2051720" y="2924944"/>
            <a:ext cx="3816424" cy="26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상태 저장 및 복구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590465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SaveRestoreTestActivity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Activity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Button 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button1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button2;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TextView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text;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dirty="0"/>
              <a:t>	</a:t>
            </a:r>
            <a:r>
              <a:rPr lang="en-US" altLang="ko-KR" sz="1400" b="1" dirty="0" err="1">
                <a:solidFill>
                  <a:srgbClr val="7F0055"/>
                </a:solidFill>
                <a:latin typeface="맑은 고딕"/>
              </a:rPr>
              <a:t>int</a:t>
            </a:r>
            <a:r>
              <a:rPr lang="en-US" altLang="ko-KR" sz="1400" dirty="0">
                <a:latin typeface="맑은 고딕"/>
              </a:rPr>
              <a:t> </a:t>
            </a:r>
            <a:r>
              <a:rPr lang="en-US" altLang="ko-KR" sz="140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400" dirty="0">
                <a:latin typeface="맑은 고딕"/>
              </a:rPr>
              <a:t> = 0;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400" kern="0" dirty="0" smtClean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onCreate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(Bundle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b="1" kern="0" dirty="0" err="1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.onCreate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setContentView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R.layout.</a:t>
            </a:r>
            <a:r>
              <a:rPr lang="en-US" altLang="ko-KR" sz="1400" i="1" kern="0" dirty="0" err="1">
                <a:solidFill>
                  <a:srgbClr val="0000C0"/>
                </a:solidFill>
                <a:latin typeface="맑은 고딕"/>
              </a:rPr>
              <a:t>main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= 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TextView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400" i="1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button1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= (Button)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(R.id.</a:t>
            </a:r>
            <a:r>
              <a:rPr lang="en-US" altLang="ko-KR" sz="1400" i="1" kern="0" dirty="0">
                <a:solidFill>
                  <a:srgbClr val="0000C0"/>
                </a:solidFill>
                <a:latin typeface="맑은 고딕"/>
              </a:rPr>
              <a:t>button1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button1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.setOnClickListener(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OnClickListener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onClick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(View v)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++;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	</a:t>
            </a:r>
            <a:r>
              <a:rPr lang="en-US" altLang="ko-KR" sz="1400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.setText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>
                <a:solidFill>
                  <a:srgbClr val="2A00FF"/>
                </a:solidFill>
                <a:latin typeface="맑은 고딕"/>
              </a:rPr>
              <a:t>"</a:t>
            </a:r>
            <a:r>
              <a:rPr lang="ko-KR" altLang="en-US" sz="1400" kern="0" dirty="0">
                <a:solidFill>
                  <a:srgbClr val="2A00FF"/>
                </a:solidFill>
                <a:ea typeface="맑은 고딕"/>
              </a:rPr>
              <a:t>현재 개수</a:t>
            </a:r>
            <a:r>
              <a:rPr lang="en-US" altLang="ko-KR" sz="1400" kern="0" dirty="0">
                <a:solidFill>
                  <a:srgbClr val="2A00FF"/>
                </a:solidFill>
                <a:latin typeface="맑은 고딕"/>
              </a:rPr>
              <a:t>="</a:t>
            </a:r>
            <a:r>
              <a:rPr lang="ko-KR" altLang="en-US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+ 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button2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= (Button)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(R.id.</a:t>
            </a:r>
            <a:r>
              <a:rPr lang="en-US" altLang="ko-KR" sz="1400" i="1" kern="0" dirty="0">
                <a:solidFill>
                  <a:srgbClr val="0000C0"/>
                </a:solidFill>
                <a:latin typeface="맑은 고딕"/>
              </a:rPr>
              <a:t>button2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dirty="0"/>
              <a:t>		</a:t>
            </a:r>
            <a:r>
              <a:rPr lang="en-US" altLang="ko-KR" sz="1400" dirty="0">
                <a:solidFill>
                  <a:srgbClr val="0000C0"/>
                </a:solidFill>
                <a:latin typeface="맑은 고딕"/>
              </a:rPr>
              <a:t>button2</a:t>
            </a:r>
            <a:r>
              <a:rPr lang="en-US" altLang="ko-KR" sz="1400" dirty="0">
                <a:latin typeface="맑은 고딕"/>
              </a:rPr>
              <a:t>.setOnClickListener(</a:t>
            </a:r>
            <a:r>
              <a:rPr lang="en-US" altLang="ko-KR" sz="1400" b="1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400" dirty="0">
                <a:latin typeface="맑은 고딕"/>
              </a:rPr>
              <a:t> </a:t>
            </a:r>
            <a:r>
              <a:rPr lang="en-US" altLang="ko-KR" sz="1400" dirty="0" err="1">
                <a:latin typeface="맑은 고딕"/>
              </a:rPr>
              <a:t>OnClickListener</a:t>
            </a:r>
            <a:r>
              <a:rPr lang="en-US" altLang="ko-KR" sz="1400" dirty="0">
                <a:latin typeface="맑은 고딕"/>
              </a:rPr>
              <a:t>() {</a:t>
            </a:r>
            <a:r>
              <a:rPr lang="en-US" altLang="ko-KR" sz="1400" kern="0" dirty="0">
                <a:solidFill>
                  <a:srgbClr val="000000"/>
                </a:solidFill>
              </a:rPr>
              <a:t>		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onClick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(View v)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	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--;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	</a:t>
            </a:r>
            <a:r>
              <a:rPr lang="en-US" altLang="ko-KR" sz="1400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.setText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>
                <a:solidFill>
                  <a:srgbClr val="2A00FF"/>
                </a:solidFill>
                <a:latin typeface="맑은 고딕"/>
              </a:rPr>
              <a:t>"</a:t>
            </a:r>
            <a:r>
              <a:rPr lang="ko-KR" altLang="en-US" sz="1400" kern="0" dirty="0">
                <a:solidFill>
                  <a:srgbClr val="2A00FF"/>
                </a:solidFill>
                <a:ea typeface="맑은 고딕"/>
              </a:rPr>
              <a:t>현재 개수</a:t>
            </a:r>
            <a:r>
              <a:rPr lang="en-US" altLang="ko-KR" sz="1400" kern="0" dirty="0">
                <a:solidFill>
                  <a:srgbClr val="2A00FF"/>
                </a:solidFill>
                <a:latin typeface="맑은 고딕"/>
              </a:rPr>
              <a:t>="</a:t>
            </a:r>
            <a:r>
              <a:rPr lang="ko-KR" altLang="en-US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+ </a:t>
            </a:r>
            <a:r>
              <a:rPr lang="en-US" altLang="ko-KR" sz="14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});</a:t>
            </a:r>
            <a:endParaRPr lang="en-US" altLang="ko-KR" sz="14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97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상태 저장 및 복구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651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SaveRestoreTestActivity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Activity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	…</a:t>
            </a: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/>
              </a:rPr>
              <a:t>{</a:t>
            </a: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/>
              </a:rPr>
              <a:t>	…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!=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null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savedInstanceState.getInt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"count"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.setText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ea typeface="맑은 고딕"/>
              </a:rPr>
              <a:t>현재 개수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="</a:t>
            </a:r>
            <a:r>
              <a:rPr lang="ko-KR" altLang="en-US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+ 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600" dirty="0"/>
              <a:t>		</a:t>
            </a:r>
            <a:r>
              <a:rPr lang="en-US" altLang="ko-KR" sz="1600" dirty="0">
                <a:latin typeface="맑은 고딕"/>
              </a:rPr>
              <a:t>}</a:t>
            </a: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endParaRPr lang="en-US" altLang="ko-KR" sz="1600" kern="0" dirty="0" smtClean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/>
              </a:rPr>
              <a:t>}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onSaveInstanceState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outState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.onSaveInstanceState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outState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outState.putInt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"count"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count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45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75" y="1628800"/>
            <a:ext cx="70389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각각의 화면은 별도의 </a:t>
            </a:r>
            <a:r>
              <a:rPr lang="ko-KR" altLang="en-US" dirty="0" err="1"/>
              <a:t>액티비티로</a:t>
            </a:r>
            <a:r>
              <a:rPr lang="ko-KR" altLang="en-US" dirty="0"/>
              <a:t> 구현된다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하나의 </a:t>
            </a:r>
            <a:r>
              <a:rPr lang="ko-KR" altLang="en-US" dirty="0" err="1"/>
              <a:t>액티비티</a:t>
            </a:r>
            <a:r>
              <a:rPr lang="en-US" altLang="ko-KR" dirty="0"/>
              <a:t>(</a:t>
            </a:r>
            <a:r>
              <a:rPr lang="ko-KR" altLang="en-US" dirty="0"/>
              <a:t>화면</a:t>
            </a:r>
            <a:r>
              <a:rPr lang="en-US" altLang="ko-KR" dirty="0"/>
              <a:t>)</a:t>
            </a:r>
            <a:r>
              <a:rPr lang="ko-KR" altLang="en-US" dirty="0"/>
              <a:t>에서 다른 </a:t>
            </a:r>
            <a:r>
              <a:rPr lang="ko-KR" altLang="en-US" dirty="0" err="1"/>
              <a:t>액티비티</a:t>
            </a:r>
            <a:r>
              <a:rPr lang="en-US" altLang="ko-KR" dirty="0"/>
              <a:t>(</a:t>
            </a:r>
            <a:r>
              <a:rPr lang="ko-KR" altLang="en-US" dirty="0"/>
              <a:t>화면</a:t>
            </a:r>
            <a:r>
              <a:rPr lang="en-US" altLang="ko-KR" dirty="0"/>
              <a:t>)</a:t>
            </a:r>
            <a:r>
              <a:rPr lang="ko-KR" altLang="en-US" dirty="0"/>
              <a:t>로 전환하려면 어떻게 하여야 하는가</a:t>
            </a:r>
            <a:r>
              <a:rPr lang="en-US" altLang="ko-KR" dirty="0"/>
              <a:t>?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3725813" cy="281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4205461" cy="360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다른 </a:t>
            </a:r>
            <a:r>
              <a:rPr lang="ko-KR" altLang="en-US" dirty="0" err="1"/>
              <a:t>액티비티를</a:t>
            </a:r>
            <a:r>
              <a:rPr lang="ko-KR" altLang="en-US" dirty="0"/>
              <a:t> 시작하려면 </a:t>
            </a:r>
            <a:r>
              <a:rPr lang="ko-KR" altLang="en-US" dirty="0" err="1"/>
              <a:t>액티비티의</a:t>
            </a:r>
            <a:r>
              <a:rPr lang="ko-KR" altLang="en-US" dirty="0"/>
              <a:t> 실행에 필요한 여러 가지 정보들을 보내주어야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정보를 </a:t>
            </a:r>
            <a:r>
              <a:rPr lang="ko-KR" altLang="en-US" dirty="0" err="1" smtClean="0"/>
              <a:t>인텐트에</a:t>
            </a:r>
            <a:r>
              <a:rPr lang="ko-KR" altLang="en-US" dirty="0" smtClean="0"/>
              <a:t> 실어서 보낸다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13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b="1" dirty="0" smtClean="0"/>
              <a:t>명시적 </a:t>
            </a:r>
            <a:r>
              <a:rPr lang="ko-KR" altLang="en-US" b="1" dirty="0" err="1"/>
              <a:t>인텐트</a:t>
            </a:r>
            <a:r>
              <a:rPr lang="en-US" altLang="ko-KR" b="1" dirty="0"/>
              <a:t>(explicit intent)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“</a:t>
            </a:r>
            <a:r>
              <a:rPr lang="ko-KR" altLang="en-US" dirty="0"/>
              <a:t>애플리케이션 </a:t>
            </a:r>
            <a:r>
              <a:rPr lang="en-US" altLang="ko-KR" dirty="0"/>
              <a:t>A</a:t>
            </a:r>
            <a:r>
              <a:rPr lang="ko-KR" altLang="en-US" dirty="0"/>
              <a:t>의 컴포넌트 </a:t>
            </a:r>
            <a:r>
              <a:rPr lang="en-US" altLang="ko-KR" dirty="0"/>
              <a:t>B</a:t>
            </a:r>
            <a:r>
              <a:rPr lang="ko-KR" altLang="en-US" dirty="0"/>
              <a:t>를 구동시켜라“와 같이 명확하게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 fontAlgn="base"/>
            <a:endParaRPr lang="en-US" altLang="ko-KR" dirty="0" smtClean="0"/>
          </a:p>
          <a:p>
            <a:pPr fontAlgn="base"/>
            <a:r>
              <a:rPr lang="ko-KR" altLang="en-US" b="1" dirty="0" smtClean="0"/>
              <a:t>암시적 </a:t>
            </a:r>
            <a:r>
              <a:rPr lang="ko-KR" altLang="en-US" b="1" dirty="0" err="1"/>
              <a:t>인텐트</a:t>
            </a:r>
            <a:r>
              <a:rPr lang="en-US" altLang="ko-KR" b="1" dirty="0"/>
              <a:t>(implicit intent)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“</a:t>
            </a:r>
            <a:r>
              <a:rPr lang="ko-KR" altLang="en-US" dirty="0"/>
              <a:t>지도를 보여줄 수 있는 컴포넌트이면 어떤 것이라도 좋다</a:t>
            </a:r>
            <a:r>
              <a:rPr lang="ko-KR" altLang="en-US" dirty="0" smtClean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1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명시적인 </a:t>
            </a:r>
            <a:r>
              <a:rPr lang="ko-KR" altLang="en-US" dirty="0" err="1" smtClean="0"/>
              <a:t>인텐트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실행하고자 하는 </a:t>
            </a:r>
            <a:r>
              <a:rPr lang="ko-KR" altLang="en-US" dirty="0" err="1" smtClean="0"/>
              <a:t>액티비티의</a:t>
            </a:r>
            <a:r>
              <a:rPr lang="ko-KR" altLang="en-US" dirty="0" smtClean="0"/>
              <a:t> 이름을 적어 준다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827584" y="2420888"/>
            <a:ext cx="7560840" cy="86409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lnSpc>
                <a:spcPct val="12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Intent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intent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Intent(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this</a:t>
            </a:r>
            <a:r>
              <a:rPr lang="en-US" altLang="ko-KR" sz="1600" u="sng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u="sng" kern="0" dirty="0" smtClean="0">
                <a:solidFill>
                  <a:srgbClr val="000000"/>
                </a:solidFill>
                <a:latin typeface="Trebuchet MS" pitchFamily="34" charset="0"/>
              </a:rPr>
              <a:t>  </a:t>
            </a:r>
            <a:r>
              <a:rPr lang="en-US" altLang="ko-KR" sz="1600" u="sng" kern="0" dirty="0" err="1" smtClean="0">
                <a:solidFill>
                  <a:srgbClr val="000000"/>
                </a:solidFill>
                <a:latin typeface="Trebuchet MS" pitchFamily="34" charset="0"/>
              </a:rPr>
              <a:t>NextActivity.</a:t>
            </a:r>
            <a:r>
              <a:rPr lang="en-US" altLang="ko-KR" sz="1600" b="1" u="sng" kern="0" dirty="0" err="1" smtClean="0">
                <a:solidFill>
                  <a:srgbClr val="7F0055"/>
                </a:solidFill>
                <a:latin typeface="Trebuchet MS" pitchFamily="34" charset="0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startActivity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(intent);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1600" kern="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4645724" y="1958196"/>
            <a:ext cx="210948" cy="552091"/>
          </a:xfrm>
          <a:custGeom>
            <a:avLst/>
            <a:gdLst>
              <a:gd name="connsiteX0" fmla="*/ 81551 w 210948"/>
              <a:gd name="connsiteY0" fmla="*/ 0 h 552091"/>
              <a:gd name="connsiteX1" fmla="*/ 55672 w 210948"/>
              <a:gd name="connsiteY1" fmla="*/ 77638 h 552091"/>
              <a:gd name="connsiteX2" fmla="*/ 12540 w 210948"/>
              <a:gd name="connsiteY2" fmla="*/ 155276 h 552091"/>
              <a:gd name="connsiteX3" fmla="*/ 12540 w 210948"/>
              <a:gd name="connsiteY3" fmla="*/ 276046 h 552091"/>
              <a:gd name="connsiteX4" fmla="*/ 90178 w 210948"/>
              <a:gd name="connsiteY4" fmla="*/ 345057 h 552091"/>
              <a:gd name="connsiteX5" fmla="*/ 124684 w 210948"/>
              <a:gd name="connsiteY5" fmla="*/ 396815 h 552091"/>
              <a:gd name="connsiteX6" fmla="*/ 176442 w 210948"/>
              <a:gd name="connsiteY6" fmla="*/ 431321 h 552091"/>
              <a:gd name="connsiteX7" fmla="*/ 193695 w 210948"/>
              <a:gd name="connsiteY7" fmla="*/ 483079 h 552091"/>
              <a:gd name="connsiteX8" fmla="*/ 202321 w 210948"/>
              <a:gd name="connsiteY8" fmla="*/ 508959 h 552091"/>
              <a:gd name="connsiteX9" fmla="*/ 210948 w 210948"/>
              <a:gd name="connsiteY9" fmla="*/ 534838 h 552091"/>
              <a:gd name="connsiteX10" fmla="*/ 210948 w 210948"/>
              <a:gd name="connsiteY10" fmla="*/ 552091 h 5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948" h="552091">
                <a:moveTo>
                  <a:pt x="81551" y="0"/>
                </a:moveTo>
                <a:cubicBezTo>
                  <a:pt x="64975" y="82886"/>
                  <a:pt x="84243" y="6211"/>
                  <a:pt x="55672" y="77638"/>
                </a:cubicBezTo>
                <a:cubicBezTo>
                  <a:pt x="27524" y="148007"/>
                  <a:pt x="55999" y="111816"/>
                  <a:pt x="12540" y="155276"/>
                </a:cubicBezTo>
                <a:cubicBezTo>
                  <a:pt x="1843" y="198067"/>
                  <a:pt x="-9300" y="226125"/>
                  <a:pt x="12540" y="276046"/>
                </a:cubicBezTo>
                <a:cubicBezTo>
                  <a:pt x="24705" y="303851"/>
                  <a:pt x="63937" y="327563"/>
                  <a:pt x="90178" y="345057"/>
                </a:cubicBezTo>
                <a:cubicBezTo>
                  <a:pt x="101680" y="362310"/>
                  <a:pt x="107431" y="385313"/>
                  <a:pt x="124684" y="396815"/>
                </a:cubicBezTo>
                <a:lnTo>
                  <a:pt x="176442" y="431321"/>
                </a:lnTo>
                <a:lnTo>
                  <a:pt x="193695" y="483079"/>
                </a:lnTo>
                <a:lnTo>
                  <a:pt x="202321" y="508959"/>
                </a:lnTo>
                <a:cubicBezTo>
                  <a:pt x="205196" y="517585"/>
                  <a:pt x="210948" y="525745"/>
                  <a:pt x="210948" y="534838"/>
                </a:cubicBezTo>
                <a:lnTo>
                  <a:pt x="210948" y="552091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한 개 이상의 </a:t>
            </a:r>
            <a:r>
              <a:rPr lang="ko-KR" altLang="en-US" dirty="0" err="1"/>
              <a:t>액티비티들로</a:t>
            </a:r>
            <a:r>
              <a:rPr lang="ko-KR" altLang="en-US" dirty="0"/>
              <a:t> 구성된다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err="1" smtClean="0"/>
              <a:t>액티비티들은</a:t>
            </a:r>
            <a:r>
              <a:rPr lang="ko-KR" altLang="en-US" dirty="0" smtClean="0"/>
              <a:t> </a:t>
            </a:r>
            <a:r>
              <a:rPr lang="ko-KR" altLang="en-US" dirty="0"/>
              <a:t>애플리케이션 안에서 느슨하게 묶여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6159801" cy="288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명시적인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여기서 두 개의 </a:t>
            </a:r>
            <a:r>
              <a:rPr lang="ko-KR" altLang="en-US" dirty="0" err="1"/>
              <a:t>액티비티로</a:t>
            </a:r>
            <a:r>
              <a:rPr lang="ko-KR" altLang="en-US" dirty="0"/>
              <a:t> 이루어진 애플리케이션을 작성하여 보자</a:t>
            </a:r>
            <a:r>
              <a:rPr lang="en-US" altLang="ko-KR" dirty="0"/>
              <a:t>. </a:t>
            </a:r>
            <a:r>
              <a:rPr lang="ko-KR" altLang="en-US" dirty="0"/>
              <a:t>첫 번째 </a:t>
            </a:r>
            <a:r>
              <a:rPr lang="ko-KR" altLang="en-US" dirty="0" err="1"/>
              <a:t>액티비티는</a:t>
            </a:r>
            <a:r>
              <a:rPr lang="ko-KR" altLang="en-US" dirty="0"/>
              <a:t> </a:t>
            </a:r>
            <a:r>
              <a:rPr lang="en-US" altLang="ko-KR" dirty="0"/>
              <a:t>Activity1, </a:t>
            </a:r>
            <a:r>
              <a:rPr lang="ko-KR" altLang="en-US" dirty="0"/>
              <a:t>두 번째 </a:t>
            </a:r>
            <a:r>
              <a:rPr lang="ko-KR" altLang="en-US" dirty="0" err="1"/>
              <a:t>액티비티는</a:t>
            </a:r>
            <a:r>
              <a:rPr lang="ko-KR" altLang="en-US" dirty="0"/>
              <a:t> </a:t>
            </a:r>
            <a:r>
              <a:rPr lang="en-US" altLang="ko-KR" dirty="0"/>
              <a:t>Activity2</a:t>
            </a:r>
            <a:r>
              <a:rPr lang="ko-KR" altLang="en-US" dirty="0"/>
              <a:t>라고 하자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049" name="_x198865632" descr="EMB0000a56c14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3744416" cy="28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레이아웃 파일 </a:t>
            </a:r>
            <a:r>
              <a:rPr lang="en-US" altLang="ko-KR" dirty="0" smtClean="0"/>
              <a:t>layout1.xml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628576" cy="3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레이아웃 파일 </a:t>
            </a:r>
            <a:r>
              <a:rPr lang="en-US" altLang="ko-KR" dirty="0" smtClean="0"/>
              <a:t>layout2.xml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602689" cy="52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Activity1.java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03812"/>
            <a:ext cx="8810508" cy="51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Activity2.java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394967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메니페스트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7" y="1700808"/>
            <a:ext cx="7989517" cy="33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92276"/>
            <a:ext cx="6627714" cy="44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여러 페이지로 된 애플리케이션 작성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03850" cy="44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Main.xml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6166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</a:rPr>
              <a:t>FrameLayout</a:t>
            </a:r>
            <a:r>
              <a:rPr lang="en-US" altLang="ko-KR" sz="1400" dirty="0">
                <a:solidFill>
                  <a:srgbClr val="3F7F7F"/>
                </a:solidFill>
              </a:rPr>
              <a:t> </a:t>
            </a:r>
            <a:r>
              <a:rPr lang="en-US" altLang="ko-KR" sz="1400" dirty="0" err="1">
                <a:solidFill>
                  <a:srgbClr val="7F007F"/>
                </a:solidFill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</a:t>
            </a:r>
            <a:r>
              <a:rPr lang="en-US" altLang="ko-KR" sz="1400" dirty="0" err="1">
                <a:solidFill>
                  <a:srgbClr val="7F007F"/>
                </a:solidFill>
              </a:rPr>
              <a:t>xmlns:tools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"http://schemas.android.com/tools"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"@+id/FrameLayout1"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android:background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"@</a:t>
            </a:r>
            <a:r>
              <a:rPr lang="en-US" altLang="ko-KR" sz="1400" i="1" dirty="0" err="1">
                <a:solidFill>
                  <a:srgbClr val="2A00FF"/>
                </a:solidFill>
              </a:rPr>
              <a:t>drawable</a:t>
            </a:r>
            <a:r>
              <a:rPr lang="en-US" altLang="ko-KR" sz="1400" i="1" dirty="0">
                <a:solidFill>
                  <a:srgbClr val="2A00FF"/>
                </a:solidFill>
              </a:rPr>
              <a:t>/soccer" </a:t>
            </a:r>
            <a:r>
              <a:rPr lang="en-US" altLang="ko-KR" sz="1400" i="1" dirty="0">
                <a:solidFill>
                  <a:srgbClr val="00808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</a:rPr>
              <a:t>AbsoluteLayout</a:t>
            </a:r>
            <a:endParaRPr lang="en-US" altLang="ko-KR" sz="1400" dirty="0">
              <a:solidFill>
                <a:srgbClr val="3F7F7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android:orientation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"vertical" </a:t>
            </a:r>
            <a:r>
              <a:rPr lang="en-US" altLang="ko-KR" sz="1400" i="1" dirty="0">
                <a:solidFill>
                  <a:srgbClr val="00808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</a:rPr>
              <a:t>Button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"@+id/button1"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"192dp"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android:layout_x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"100px"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android:layout_y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"100px"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android:background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"#ff0000"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android:gravity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"center"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android:onClick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</a:rPr>
              <a:t>myListener</a:t>
            </a:r>
            <a:r>
              <a:rPr lang="en-US" altLang="ko-KR" sz="1400" i="1" dirty="0">
                <a:solidFill>
                  <a:srgbClr val="2A00FF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/>
              <a:t>            </a:t>
            </a:r>
            <a:r>
              <a:rPr lang="en-US" altLang="ko-KR" sz="1400" dirty="0" err="1">
                <a:solidFill>
                  <a:srgbClr val="7F007F"/>
                </a:solidFill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</a:rPr>
              <a:t>"Introduction" </a:t>
            </a:r>
            <a:r>
              <a:rPr lang="en-US" altLang="ko-KR" sz="1400" i="1" dirty="0">
                <a:solidFill>
                  <a:srgbClr val="008080"/>
                </a:solidFill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00808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8080"/>
                </a:solidFill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8080"/>
                </a:solidFill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</a:rPr>
              <a:t>AbsoluteLayout</a:t>
            </a:r>
            <a:r>
              <a:rPr lang="en-US" altLang="ko-KR" sz="1400" dirty="0">
                <a:solidFill>
                  <a:srgbClr val="00808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8080"/>
                </a:solidFill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</a:rPr>
              <a:t>FrameLayout</a:t>
            </a:r>
            <a:r>
              <a:rPr lang="en-US" altLang="ko-KR" sz="1400" dirty="0">
                <a:solidFill>
                  <a:srgbClr val="008080"/>
                </a:solidFill>
              </a:rPr>
              <a:t>&gt;</a:t>
            </a:r>
            <a:endParaRPr lang="ko-KR" altLang="en-US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073" name="_x198865232" descr="EMB0000a56c14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432198" cy="43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 smtClean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android:background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"@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drawable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/soccer2"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"vertical"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ea typeface="휴먼명조"/>
              </a:rPr>
              <a:t>TextView</a:t>
            </a:r>
            <a:endParaRPr lang="en-US" altLang="ko-KR" sz="1600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"@+id/textView1"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"Association football, ...."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android:textAppearance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"?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android:attr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/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textAppearanceLarge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android:textColor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"#FFFFFF"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  <a:endParaRPr lang="ko-KR" alt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121" name="_x198866192" descr="EMB0000a56c1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94437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애플리케이션을 구성하는 빌딩 블록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7074371" cy="35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Setup.xml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7092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dirty="0">
                <a:solidFill>
                  <a:srgbClr val="3F7F7F"/>
                </a:solidFill>
                <a:ea typeface="휴먼명조"/>
              </a:rPr>
              <a:t>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 smtClean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android:orientation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"vertical"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TextView</a:t>
            </a:r>
            <a:endParaRPr lang="en-US" altLang="ko-KR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 smtClean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"Difficulties"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android:textAppearance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"?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android:attr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/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textAppearanceLarge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dirty="0" smtClean="0">
                <a:solidFill>
                  <a:srgbClr val="000000"/>
                </a:solidFill>
                <a:ea typeface="휴먼명조"/>
              </a:rPr>
              <a:t>   </a:t>
            </a:r>
            <a:endParaRPr lang="ko-KR" altLang="en-US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SeekBar</a:t>
            </a:r>
            <a:endParaRPr lang="en-US" altLang="ko-KR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"@+id/seekBar1"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 smtClean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TextView</a:t>
            </a:r>
            <a:endParaRPr lang="en-US" altLang="ko-KR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"Players"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android:textAppearance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"?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android:attr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/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textAppearanceLarge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 smtClean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SeekBar</a:t>
            </a:r>
            <a:endParaRPr lang="en-US" altLang="ko-KR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"@+id/seekBar2"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dirty="0">
                <a:solidFill>
                  <a:srgbClr val="008080"/>
                </a:solidFill>
                <a:ea typeface="휴먼명조"/>
              </a:rPr>
              <a:t>&gt;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097" name="_x198866512" descr="EMB0000a56c14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1800200" cy="32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Start.xml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1845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 smtClean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android:background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drawable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/soccer3"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android:orientation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"vertical"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AnalogClock</a:t>
            </a:r>
            <a:endParaRPr lang="en-US" altLang="ko-KR" sz="1400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"@+id/analogClock1"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Chronometer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"@+id/chronometer1"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 smtClean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u="sng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sz="1400" u="sng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u="sng" dirty="0">
                <a:solidFill>
                  <a:srgbClr val="2A00FF"/>
                </a:solidFill>
                <a:ea typeface="휴먼명조"/>
              </a:rPr>
              <a:t>"Chronometer"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u="sng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android:textSize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dimen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/Large"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android:textStyle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bold|italic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android:typeface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"serif"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  <a:endParaRPr lang="ko-KR" alt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6145" name="_x198654192" descr="EMB0000a56c14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067000" cy="36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MultiPageActivity.java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47260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package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kr.co.company.multipage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00"/>
                </a:solidFill>
                <a:ea typeface="굴림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ea typeface="굴림"/>
              </a:rPr>
              <a:t>소스만 입력하고 </a:t>
            </a:r>
            <a:r>
              <a:rPr lang="en-US" altLang="ko-KR" sz="1400" dirty="0">
                <a:solidFill>
                  <a:srgbClr val="008000"/>
                </a:solidFill>
                <a:ea typeface="굴림"/>
              </a:rPr>
              <a:t>Ctrl-Shift-O</a:t>
            </a:r>
            <a:r>
              <a:rPr lang="ko-KR" altLang="en-US" sz="1400" dirty="0">
                <a:solidFill>
                  <a:srgbClr val="008000"/>
                </a:solidFill>
                <a:ea typeface="굴림"/>
              </a:rPr>
              <a:t>를 눌러서 </a:t>
            </a:r>
            <a:r>
              <a:rPr lang="en-US" altLang="ko-KR" sz="1400" dirty="0">
                <a:solidFill>
                  <a:srgbClr val="008000"/>
                </a:solidFill>
                <a:ea typeface="굴림"/>
              </a:rPr>
              <a:t>import </a:t>
            </a:r>
            <a:r>
              <a:rPr lang="ko-KR" altLang="en-US" sz="1400" dirty="0">
                <a:solidFill>
                  <a:srgbClr val="008000"/>
                </a:solidFill>
                <a:ea typeface="굴림"/>
              </a:rPr>
              <a:t>문장을 자동으로 생성한다</a:t>
            </a:r>
            <a:r>
              <a:rPr lang="en-US" altLang="ko-KR" sz="1400" dirty="0">
                <a:solidFill>
                  <a:srgbClr val="008000"/>
                </a:solidFill>
                <a:ea typeface="굴림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MultiPageActivity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extends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Activity 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{</a:t>
            </a:r>
            <a:endParaRPr lang="en-US" altLang="ko-KR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>
                <a:solidFill>
                  <a:srgbClr val="646464"/>
                </a:solidFill>
                <a:ea typeface="휴먼명조"/>
              </a:rPr>
              <a:t>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protected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 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{</a:t>
            </a:r>
            <a:endParaRPr lang="en-US" altLang="ko-KR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b="1" dirty="0" err="1">
                <a:solidFill>
                  <a:srgbClr val="7F0055"/>
                </a:solidFill>
                <a:ea typeface="휴먼명조"/>
              </a:rPr>
              <a:t>super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.onCreate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setContentView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R.layout.</a:t>
            </a:r>
            <a:r>
              <a:rPr lang="en-US" altLang="ko-KR" sz="1400" i="1" dirty="0" err="1">
                <a:solidFill>
                  <a:srgbClr val="0000C0"/>
                </a:solidFill>
                <a:ea typeface="휴먼명조"/>
              </a:rPr>
              <a:t>main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myListener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(View target) 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{</a:t>
            </a:r>
            <a:endParaRPr lang="en-US" altLang="ko-KR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Intent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intent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new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Intent(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getApplicationContext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(), </a:t>
            </a:r>
            <a:endParaRPr lang="en-US" altLang="ko-KR" sz="1400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 smtClean="0">
                <a:solidFill>
                  <a:srgbClr val="000000"/>
                </a:solidFill>
                <a:ea typeface="휴먼명조"/>
              </a:rPr>
              <a:t>IntroActivity.</a:t>
            </a:r>
            <a:r>
              <a:rPr lang="en-US" altLang="ko-KR" sz="1400" b="1" dirty="0" err="1" smtClean="0">
                <a:solidFill>
                  <a:srgbClr val="7F0055"/>
                </a:solidFill>
                <a:ea typeface="휴먼명조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startActivity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(intent);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}</a:t>
            </a:r>
            <a:endParaRPr lang="ko-KR" altLang="en-US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myListener1(View target) 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{</a:t>
            </a:r>
            <a:endParaRPr lang="en-US" altLang="ko-KR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Intent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intent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new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Intent(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getApplicationContext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(), </a:t>
            </a:r>
            <a:endParaRPr lang="en-US" altLang="ko-KR" sz="1400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 smtClean="0">
                <a:solidFill>
                  <a:srgbClr val="000000"/>
                </a:solidFill>
                <a:ea typeface="휴먼명조"/>
              </a:rPr>
              <a:t>SetupActivity.</a:t>
            </a:r>
            <a:r>
              <a:rPr lang="en-US" altLang="ko-KR" sz="1400" b="1" dirty="0" err="1" smtClean="0">
                <a:solidFill>
                  <a:srgbClr val="7F0055"/>
                </a:solidFill>
                <a:ea typeface="휴먼명조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startActivity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(intent);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}</a:t>
            </a:r>
            <a:endParaRPr lang="ko-KR" altLang="en-US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myListener2(View target) 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{</a:t>
            </a:r>
            <a:endParaRPr lang="en-US" altLang="ko-KR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Intent 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intent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ea typeface="휴먼명조"/>
              </a:rPr>
              <a:t>new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Intent(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getApplicationContext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(), </a:t>
            </a:r>
            <a:endParaRPr lang="en-US" altLang="ko-KR" sz="1400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 smtClean="0">
                <a:solidFill>
                  <a:srgbClr val="000000"/>
                </a:solidFill>
                <a:ea typeface="휴먼명조"/>
              </a:rPr>
              <a:t>StartActivity.</a:t>
            </a:r>
            <a:r>
              <a:rPr lang="en-US" altLang="ko-KR" sz="1400" b="1" dirty="0" err="1" smtClean="0">
                <a:solidFill>
                  <a:srgbClr val="7F0055"/>
                </a:solidFill>
                <a:ea typeface="휴먼명조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ea typeface="휴먼명조"/>
              </a:rPr>
              <a:t>startActivity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(intent);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}</a:t>
            </a:r>
            <a:endParaRPr lang="ko-KR" altLang="en-US" sz="1400" dirty="0">
              <a:solidFill>
                <a:srgbClr val="000000"/>
              </a:solidFill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923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IntroActivity.java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27363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package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kr.co.company.chap11lab;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import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android.app.Activity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import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android.os.Bundle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class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IntroActivity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extends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Activity {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	</a:t>
            </a:r>
            <a:r>
              <a:rPr lang="en-US" altLang="ko-KR" sz="1400" dirty="0">
                <a:solidFill>
                  <a:srgbClr val="646464"/>
                </a:solidFill>
                <a:ea typeface="맑은 고딕"/>
              </a:rPr>
              <a:t>@Override</a:t>
            </a:r>
            <a:endParaRPr lang="ko-KR" altLang="en-US" sz="1400" dirty="0">
              <a:solidFill>
                <a:srgbClr val="646464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protected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		</a:t>
            </a:r>
            <a:r>
              <a:rPr lang="en-US" altLang="ko-KR" sz="1400" b="1" dirty="0" err="1">
                <a:solidFill>
                  <a:srgbClr val="7F0055"/>
                </a:solidFill>
                <a:ea typeface="맑은 고딕"/>
              </a:rPr>
              <a:t>super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.onCreate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setContentView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ea typeface="맑은 고딕"/>
              </a:rPr>
              <a:t>R.layout.</a:t>
            </a:r>
            <a:r>
              <a:rPr lang="en-US" altLang="ko-KR" sz="1400" i="1" dirty="0" err="1">
                <a:solidFill>
                  <a:srgbClr val="0000C0"/>
                </a:solidFill>
                <a:ea typeface="맑은 고딕"/>
              </a:rPr>
              <a:t>intro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맑은 고딕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맑은 고딕"/>
              </a:rPr>
              <a:t>}</a:t>
            </a:r>
            <a:endParaRPr lang="ko-KR" altLang="en-US" sz="1400" kern="100" dirty="0">
              <a:solidFill>
                <a:srgbClr val="000000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274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매니페스트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11560" y="1340768"/>
            <a:ext cx="7467600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manifest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...</a:t>
            </a: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application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3F7F7F"/>
                </a:solidFill>
                <a:ea typeface="휴먼명조"/>
              </a:rPr>
              <a:t>		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...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 smtClean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IntroActivity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IntroActivity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en-US" altLang="ko-KR" sz="1400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SetupActivity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SetupActivity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StartActivity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StartActivity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application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manifest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  <a:endParaRPr lang="ko-KR" altLang="en-US" sz="1400" dirty="0">
              <a:solidFill>
                <a:srgbClr val="000000"/>
              </a:solidFill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7686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03850" cy="44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주 </a:t>
            </a:r>
            <a:r>
              <a:rPr lang="en-US" altLang="ko-KR" dirty="0" smtClean="0"/>
              <a:t>mini-project: </a:t>
            </a:r>
            <a:r>
              <a:rPr lang="ko-KR" altLang="en-US" dirty="0" smtClean="0"/>
              <a:t>멀티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3915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결과받기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4" y="1867343"/>
            <a:ext cx="8877153" cy="37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값을 저장하고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값을 읽는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0139"/>
            <a:ext cx="8775277" cy="261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" y="1610112"/>
            <a:ext cx="8790012" cy="35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태스크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스택에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액티비티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566123" cy="29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레이아웃 파일 </a:t>
            </a:r>
            <a:r>
              <a:rPr lang="en-US" altLang="ko-KR" dirty="0" smtClean="0"/>
              <a:t>main.xml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467600" cy="549999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8080"/>
                </a:solidFill>
              </a:rPr>
              <a:t>&lt;?</a:t>
            </a:r>
            <a:r>
              <a:rPr lang="en-US" altLang="ko-KR" sz="1400" kern="0" dirty="0">
                <a:solidFill>
                  <a:srgbClr val="3F7F7F"/>
                </a:solidFill>
              </a:rPr>
              <a:t>xml</a:t>
            </a:r>
            <a:r>
              <a:rPr lang="en-US" altLang="ko-KR" sz="1400" kern="0" dirty="0">
                <a:solidFill>
                  <a:srgbClr val="000000"/>
                </a:solidFill>
              </a:rPr>
              <a:t> </a:t>
            </a:r>
            <a:r>
              <a:rPr lang="en-US" altLang="ko-KR" sz="1400" kern="0" dirty="0">
                <a:solidFill>
                  <a:srgbClr val="7F007F"/>
                </a:solidFill>
              </a:rPr>
              <a:t>version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"1.0" </a:t>
            </a:r>
            <a:r>
              <a:rPr lang="en-US" altLang="ko-KR" sz="1400" kern="0" dirty="0">
                <a:solidFill>
                  <a:srgbClr val="7F007F"/>
                </a:solidFill>
              </a:rPr>
              <a:t>encoding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"utf-8"</a:t>
            </a:r>
            <a:r>
              <a:rPr lang="en-US" altLang="ko-KR" sz="1400" kern="0" dirty="0">
                <a:solidFill>
                  <a:srgbClr val="008080"/>
                </a:solidFill>
              </a:rPr>
              <a:t>?&gt;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8080"/>
                </a:solidFill>
              </a:rPr>
              <a:t>&lt;</a:t>
            </a:r>
            <a:r>
              <a:rPr lang="en-US" altLang="ko-KR" sz="1400" kern="0" dirty="0" err="1">
                <a:solidFill>
                  <a:srgbClr val="3F7F7F"/>
                </a:solidFill>
              </a:rPr>
              <a:t>LinearLayout</a:t>
            </a:r>
            <a:r>
              <a:rPr lang="en-US" altLang="ko-KR" sz="1400" kern="0" dirty="0">
                <a:solidFill>
                  <a:srgbClr val="3F7F7F"/>
                </a:solidFill>
              </a:rPr>
              <a:t> </a:t>
            </a:r>
            <a:r>
              <a:rPr lang="en-US" altLang="ko-KR" sz="1400" kern="0" dirty="0" err="1">
                <a:solidFill>
                  <a:srgbClr val="7F007F"/>
                </a:solidFill>
              </a:rPr>
              <a:t>xmlns:android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"http://schemas.android.com/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apk</a:t>
            </a:r>
            <a:r>
              <a:rPr lang="en-US" altLang="ko-KR" sz="1400" i="1" kern="0" dirty="0">
                <a:solidFill>
                  <a:srgbClr val="2A00FF"/>
                </a:solidFill>
              </a:rPr>
              <a:t>/res/android"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 err="1">
                <a:solidFill>
                  <a:srgbClr val="7F007F"/>
                </a:solidFill>
              </a:rPr>
              <a:t>android:orientation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"vertical"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kern="0" dirty="0" smtClean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 smtClean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 smtClean="0">
                <a:solidFill>
                  <a:srgbClr val="2A00FF"/>
                </a:solidFill>
              </a:rPr>
              <a:t>match_parent</a:t>
            </a:r>
            <a:r>
              <a:rPr lang="en-US" altLang="ko-KR" sz="1400" i="1" kern="0" dirty="0" smtClean="0">
                <a:solidFill>
                  <a:srgbClr val="2A00FF"/>
                </a:solidFill>
              </a:rPr>
              <a:t>"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kern="0" dirty="0" smtClean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 smtClean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 smtClean="0">
                <a:solidFill>
                  <a:srgbClr val="2A00FF"/>
                </a:solidFill>
              </a:rPr>
              <a:t>match_parent</a:t>
            </a:r>
            <a:r>
              <a:rPr lang="en-US" altLang="ko-KR" sz="1400" i="1" kern="0" dirty="0" smtClean="0">
                <a:solidFill>
                  <a:srgbClr val="2A00FF"/>
                </a:solidFill>
              </a:rPr>
              <a:t>"</a:t>
            </a:r>
            <a:r>
              <a:rPr lang="en-US" altLang="ko-KR" sz="1400" kern="0" dirty="0" smtClean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</a:t>
            </a:r>
            <a:r>
              <a:rPr lang="en-US" altLang="ko-KR" sz="1400" kern="0" dirty="0">
                <a:solidFill>
                  <a:srgbClr val="3F7F7F"/>
                </a:solidFill>
              </a:rPr>
              <a:t>Button </a:t>
            </a:r>
            <a:r>
              <a:rPr lang="en-US" altLang="ko-KR" sz="1400" kern="0" dirty="0" smtClean="0">
                <a:solidFill>
                  <a:srgbClr val="3F7F7F"/>
                </a:solidFill>
              </a:rPr>
              <a:t>	</a:t>
            </a:r>
            <a:r>
              <a:rPr lang="en-US" altLang="ko-KR" sz="1400" kern="0" dirty="0" err="1" smtClean="0">
                <a:solidFill>
                  <a:srgbClr val="7F007F"/>
                </a:solidFill>
              </a:rPr>
              <a:t>android:layout_width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android:text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ko-KR" altLang="en-US" sz="1400" i="1" kern="0" dirty="0">
                <a:solidFill>
                  <a:srgbClr val="2A00FF"/>
                </a:solidFill>
                <a:ea typeface="굴림"/>
              </a:rPr>
              <a:t>서브 </a:t>
            </a:r>
            <a:r>
              <a:rPr lang="ko-KR" altLang="en-US" sz="1400" i="1" kern="0" dirty="0" err="1">
                <a:solidFill>
                  <a:srgbClr val="2A00FF"/>
                </a:solidFill>
                <a:ea typeface="굴림"/>
              </a:rPr>
              <a:t>액티비티로부터</a:t>
            </a:r>
            <a:r>
              <a:rPr lang="ko-KR" altLang="en-US" sz="1400" i="1" kern="0" dirty="0">
                <a:solidFill>
                  <a:srgbClr val="2A00FF"/>
                </a:solidFill>
                <a:ea typeface="굴림"/>
              </a:rPr>
              <a:t> 문자열 </a:t>
            </a:r>
            <a:r>
              <a:rPr lang="ko-KR" altLang="en-US" sz="1400" i="1" kern="0" dirty="0" err="1">
                <a:solidFill>
                  <a:srgbClr val="2A00FF"/>
                </a:solidFill>
                <a:ea typeface="굴림"/>
              </a:rPr>
              <a:t>반환받기</a:t>
            </a:r>
            <a:r>
              <a:rPr lang="ko-KR" altLang="en-US" sz="1400" i="1" kern="0" dirty="0">
                <a:solidFill>
                  <a:srgbClr val="2A00FF"/>
                </a:solidFill>
              </a:rPr>
              <a:t>“</a:t>
            </a:r>
            <a:endParaRPr lang="ko-KR" altLang="en-US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wrap_content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android:id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"@+id/button"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&lt;/</a:t>
            </a:r>
            <a:r>
              <a:rPr lang="en-US" altLang="ko-KR" sz="1400" kern="0" dirty="0">
                <a:solidFill>
                  <a:srgbClr val="3F7F7F"/>
                </a:solidFill>
              </a:rPr>
              <a:t>Button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</a:t>
            </a:r>
            <a:r>
              <a:rPr lang="en-US" altLang="ko-KR" sz="1400" kern="0" dirty="0" err="1">
                <a:solidFill>
                  <a:srgbClr val="3F7F7F"/>
                </a:solidFill>
              </a:rPr>
              <a:t>TextView</a:t>
            </a:r>
            <a:r>
              <a:rPr lang="en-US" altLang="ko-KR" sz="1400" kern="0" dirty="0">
                <a:solidFill>
                  <a:srgbClr val="3F7F7F"/>
                </a:solidFill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wrap_content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wrap_content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android:text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ko-KR" altLang="en-US" sz="1400" i="1" kern="0" dirty="0">
                <a:solidFill>
                  <a:srgbClr val="2A00FF"/>
                </a:solidFill>
                <a:ea typeface="굴림"/>
              </a:rPr>
              <a:t>반환된 문자열</a:t>
            </a:r>
            <a:r>
              <a:rPr lang="ko-KR" altLang="en-US" sz="1400" i="1" kern="0" dirty="0">
                <a:solidFill>
                  <a:srgbClr val="2A00FF"/>
                </a:solidFill>
              </a:rPr>
              <a:t>“ </a:t>
            </a:r>
            <a:endParaRPr lang="ko-KR" altLang="en-US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android:id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"@+id/textView1"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&lt;/</a:t>
            </a:r>
            <a:r>
              <a:rPr lang="en-US" altLang="ko-KR" sz="1400" kern="0" dirty="0" err="1">
                <a:solidFill>
                  <a:srgbClr val="3F7F7F"/>
                </a:solidFill>
              </a:rPr>
              <a:t>TextView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</a:t>
            </a:r>
            <a:r>
              <a:rPr lang="en-US" altLang="ko-KR" sz="1400" kern="0" dirty="0" err="1">
                <a:solidFill>
                  <a:srgbClr val="3F7F7F"/>
                </a:solidFill>
              </a:rPr>
              <a:t>TextView</a:t>
            </a:r>
            <a:r>
              <a:rPr lang="en-US" altLang="ko-KR" sz="1400" kern="0" dirty="0">
                <a:solidFill>
                  <a:srgbClr val="3F7F7F"/>
                </a:solidFill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android:layout_height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wrap_content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android:text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"____________________"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android:id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"@+id/text" 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7F007F"/>
                </a:solidFill>
              </a:rPr>
              <a:t>android:layout_width</a:t>
            </a:r>
            <a:r>
              <a:rPr lang="en-US" altLang="ko-KR" sz="1400" kern="0" dirty="0">
                <a:solidFill>
                  <a:srgbClr val="000000"/>
                </a:solidFill>
              </a:rPr>
              <a:t>=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i="1" kern="0" dirty="0" err="1">
                <a:solidFill>
                  <a:srgbClr val="2A00FF"/>
                </a:solidFill>
              </a:rPr>
              <a:t>match_parent</a:t>
            </a:r>
            <a:r>
              <a:rPr lang="en-US" altLang="ko-KR" sz="1400" i="1" kern="0" dirty="0">
                <a:solidFill>
                  <a:srgbClr val="2A00FF"/>
                </a:solidFill>
              </a:rPr>
              <a:t>"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8080"/>
                </a:solidFill>
              </a:rPr>
              <a:t>&lt;/</a:t>
            </a:r>
            <a:r>
              <a:rPr lang="en-US" altLang="ko-KR" sz="1400" kern="0" dirty="0" err="1">
                <a:solidFill>
                  <a:srgbClr val="3F7F7F"/>
                </a:solidFill>
              </a:rPr>
              <a:t>TextView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8080"/>
                </a:solidFill>
              </a:rPr>
              <a:t>&lt;/</a:t>
            </a:r>
            <a:r>
              <a:rPr lang="en-US" altLang="ko-KR" sz="1400" kern="0" dirty="0" err="1">
                <a:solidFill>
                  <a:srgbClr val="3F7F7F"/>
                </a:solidFill>
              </a:rPr>
              <a:t>LinearLayout</a:t>
            </a:r>
            <a:r>
              <a:rPr lang="en-US" altLang="ko-KR" sz="1400" kern="0" dirty="0">
                <a:solidFill>
                  <a:srgbClr val="008080"/>
                </a:solidFill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313" name="_x48135408" descr="EMB00010f682c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232248" cy="1413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레이아웃 파일 </a:t>
            </a:r>
            <a:r>
              <a:rPr lang="en-US" altLang="ko-KR" dirty="0" smtClean="0"/>
              <a:t>sub.xml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37320"/>
            <a:ext cx="7467600" cy="29077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android:orientation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"vertical"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EditText</a:t>
            </a:r>
            <a:endParaRPr lang="en-US" altLang="ko-KR" sz="1400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"@+id/edit"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 smtClean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requestFocus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&gt;&lt;/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requestFocus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EditText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…</a:t>
            </a:r>
            <a:endParaRPr lang="ko-KR" altLang="en-US" sz="1400" dirty="0">
              <a:solidFill>
                <a:srgbClr val="000000"/>
              </a:solidFill>
              <a:ea typeface="휴먼명조"/>
            </a:endParaRPr>
          </a:p>
        </p:txBody>
      </p:sp>
      <p:pic>
        <p:nvPicPr>
          <p:cNvPr id="18433" name="_x201914280" descr="EMB00010f682c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2272"/>
            <a:ext cx="2534682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레이아웃 파일 </a:t>
            </a:r>
            <a:r>
              <a:rPr lang="en-US" altLang="ko-KR" dirty="0" smtClean="0"/>
              <a:t>sub.xml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37320"/>
            <a:ext cx="7467600" cy="441987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LinearLayout</a:t>
            </a:r>
            <a:endParaRPr lang="en-US" altLang="ko-KR" sz="1400" dirty="0">
              <a:solidFill>
                <a:srgbClr val="3F7F7F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"@+id/linearLayout1"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android:layout_gravity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"center"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Button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button_ok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ko-KR" altLang="en-US" sz="1400" i="1" dirty="0">
                <a:solidFill>
                  <a:srgbClr val="2A00FF"/>
                </a:solidFill>
                <a:ea typeface="휴먼명조"/>
              </a:rPr>
              <a:t>입력완료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Button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Button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"@+id/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button_cancel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android:layout_weight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ko-KR" altLang="en-US" sz="1400" i="1" dirty="0">
                <a:solidFill>
                  <a:srgbClr val="2A00FF"/>
                </a:solidFill>
                <a:ea typeface="휴먼명조"/>
              </a:rPr>
              <a:t>취소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Button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  <a:endParaRPr lang="en-US" altLang="ko-KR" sz="1400" dirty="0"/>
          </a:p>
        </p:txBody>
      </p:sp>
      <p:pic>
        <p:nvPicPr>
          <p:cNvPr id="18433" name="_x201914280" descr="EMB00010f682c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534682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매니페스트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064896" cy="40324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ea typeface="휴먼명조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manifest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application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휴먼명조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kr.co.company.activityforresult.MainActivity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"@string/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app_name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ea typeface="휴먼명조"/>
              </a:rPr>
              <a:t>		  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...</a:t>
            </a: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00000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F7F7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".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SubActivity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            </a:t>
            </a:r>
            <a:r>
              <a:rPr lang="en-US" altLang="ko-KR" sz="1400" dirty="0" err="1">
                <a:solidFill>
                  <a:srgbClr val="7F007F"/>
                </a:solidFill>
                <a:ea typeface="휴먼명조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ea typeface="휴먼명조"/>
              </a:rPr>
              <a:t>SubActivity</a:t>
            </a:r>
            <a:r>
              <a:rPr lang="en-US" altLang="ko-KR" sz="14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application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8080"/>
              </a:solidFill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ea typeface="휴먼명조"/>
              </a:rPr>
              <a:t>manifest</a:t>
            </a:r>
            <a:r>
              <a:rPr lang="en-US" altLang="ko-KR" sz="1400" dirty="0">
                <a:solidFill>
                  <a:srgbClr val="008080"/>
                </a:solidFill>
                <a:ea typeface="휴먼명조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ea typeface="휴먼명조"/>
              </a:rPr>
              <a:t> </a:t>
            </a:r>
            <a:endParaRPr lang="en-US" altLang="ko-KR" sz="14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5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Mainactivity.java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352928" cy="51125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MainActivity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Activity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static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final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i="1" kern="0" dirty="0">
                <a:solidFill>
                  <a:srgbClr val="0000C0"/>
                </a:solidFill>
                <a:latin typeface="맑은 고딕"/>
              </a:rPr>
              <a:t>GET_STRING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1;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TextView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text;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(Bundle icicle)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(icicle);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R.layout.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main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Button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(Button)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button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TextView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button.setOnClickListener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3F7F5F"/>
                </a:solidFill>
                <a:latin typeface="맑은 고딕"/>
              </a:rPr>
              <a:t>// 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(View arg0)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Intent in =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Intent(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MainActivity.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this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SubActivity.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600" dirty="0"/>
              <a:t>				</a:t>
            </a:r>
            <a:r>
              <a:rPr lang="en-US" altLang="ko-KR" sz="1600" dirty="0" err="1">
                <a:latin typeface="맑은 고딕"/>
              </a:rPr>
              <a:t>startActivityForResult</a:t>
            </a:r>
            <a:r>
              <a:rPr lang="en-US" altLang="ko-KR" sz="1600" dirty="0">
                <a:latin typeface="맑은 고딕"/>
              </a:rPr>
              <a:t>(in, </a:t>
            </a:r>
            <a:r>
              <a:rPr lang="en-US" altLang="ko-KR" sz="1600" i="1" dirty="0">
                <a:solidFill>
                  <a:srgbClr val="0000C0"/>
                </a:solidFill>
                <a:latin typeface="맑은 고딕"/>
              </a:rPr>
              <a:t>GET_STRING</a:t>
            </a:r>
            <a:r>
              <a:rPr lang="en-US" altLang="ko-KR" sz="1600" dirty="0">
                <a:latin typeface="맑은 고딕"/>
              </a:rPr>
              <a:t>);</a:t>
            </a: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Mainactivity.java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316835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protected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onActivityResult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requestCode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int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resultCode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Intent data)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requestCode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== </a:t>
            </a:r>
            <a:r>
              <a:rPr lang="en-US" altLang="ko-KR" sz="1600" i="1" kern="0" dirty="0">
                <a:solidFill>
                  <a:srgbClr val="0000C0"/>
                </a:solidFill>
                <a:latin typeface="맑은 고딕"/>
              </a:rPr>
              <a:t>GET_STRING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resultCode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== </a:t>
            </a:r>
            <a:r>
              <a:rPr lang="en-US" altLang="ko-KR" sz="1600" i="1" kern="0" dirty="0">
                <a:solidFill>
                  <a:srgbClr val="0000C0"/>
                </a:solidFill>
                <a:latin typeface="맑은 고딕"/>
              </a:rPr>
              <a:t>RESULT_OK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 err="1">
                <a:solidFill>
                  <a:srgbClr val="0000C0"/>
                </a:solidFill>
                <a:latin typeface="맑은 고딕"/>
              </a:rPr>
              <a:t>text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.setText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data.getStringExtra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"INPUT_TEXT"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8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Subactivity.java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352928" cy="51125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SubActivity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Activity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EditText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edit;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R.layout.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sub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C0"/>
                </a:solidFill>
                <a:latin typeface="맑은 고딕"/>
              </a:rPr>
              <a:t>edit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EditText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edit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Button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button_ok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(Button)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button_ok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button_ok.setOnClickListener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(View v)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Intent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intent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Intent();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intent.putExtra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맑은 고딕"/>
              </a:rPr>
              <a:t>"INPUT_TEXT"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600" kern="0" dirty="0" err="1">
                <a:solidFill>
                  <a:srgbClr val="0000C0"/>
                </a:solidFill>
                <a:latin typeface="맑은 고딕"/>
              </a:rPr>
              <a:t>edit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.getText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().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toString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setResult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i="1" kern="0" dirty="0">
                <a:solidFill>
                  <a:srgbClr val="0000C0"/>
                </a:solidFill>
                <a:latin typeface="맑은 고딕"/>
              </a:rPr>
              <a:t>RESULT_OK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intent);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finish();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defTabSz="36000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});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88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Subactivity.java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352928" cy="280831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Button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button_cancel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(Button)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button_cancel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button_cancel.setOnClickListener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OnClickListener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(View v)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setResult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i="1" kern="0" dirty="0">
                <a:solidFill>
                  <a:srgbClr val="0000C0"/>
                </a:solidFill>
                <a:latin typeface="맑은 고딕"/>
              </a:rPr>
              <a:t>RESULT_CANCELED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finish();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0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" y="1610112"/>
            <a:ext cx="8790012" cy="35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암시적인 </a:t>
            </a:r>
            <a:r>
              <a:rPr lang="ko-KR" altLang="en-US" dirty="0" err="1" smtClean="0"/>
              <a:t>인텐트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어떤 작업을 하기를 원하지만 그 작업을 담당하는 컴포넌트의 이름을 명확하게 모르는 </a:t>
            </a:r>
            <a:r>
              <a:rPr lang="ko-KR" altLang="en-US" dirty="0" smtClean="0"/>
              <a:t>경우에 사용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434061" cy="36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Back</a:t>
            </a:r>
            <a:r>
              <a:rPr lang="ko-KR" altLang="en-US" dirty="0"/>
              <a:t> 키를</a:t>
            </a:r>
            <a:r>
              <a:rPr lang="en-US" altLang="ko-KR" dirty="0"/>
              <a:t> </a:t>
            </a:r>
            <a:r>
              <a:rPr lang="ko-KR" altLang="en-US" dirty="0"/>
              <a:t>누르면 현재 </a:t>
            </a:r>
            <a:r>
              <a:rPr lang="ko-KR" altLang="en-US" dirty="0" err="1"/>
              <a:t>액티비티를</a:t>
            </a:r>
            <a:r>
              <a:rPr lang="ko-KR" altLang="en-US" dirty="0"/>
              <a:t> 제거하고 이전 </a:t>
            </a:r>
            <a:r>
              <a:rPr lang="ko-KR" altLang="en-US" dirty="0" err="1"/>
              <a:t>액티비티로</a:t>
            </a:r>
            <a:r>
              <a:rPr lang="ko-KR" altLang="en-US" dirty="0"/>
              <a:t> 되돌아 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/>
              <a:t>사용자가 방문한 </a:t>
            </a:r>
            <a:r>
              <a:rPr lang="ko-KR" altLang="en-US" dirty="0" err="1"/>
              <a:t>액티비티들은</a:t>
            </a:r>
            <a:r>
              <a:rPr lang="ko-KR" altLang="en-US" dirty="0"/>
              <a:t> 어딘가에 기억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3016"/>
            <a:ext cx="6840760" cy="35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암시적인 </a:t>
            </a:r>
            <a:r>
              <a:rPr lang="ko-KR" altLang="en-US" dirty="0" err="1" smtClean="0"/>
              <a:t>인텐트의</a:t>
            </a:r>
            <a:r>
              <a:rPr lang="ko-KR" altLang="en-US" dirty="0" smtClean="0"/>
              <a:t> 형식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01686" y="2060848"/>
            <a:ext cx="5870514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Intent 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intent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 = </a:t>
            </a:r>
            <a:r>
              <a:rPr lang="en-US" altLang="ko-KR" sz="1600" b="1" u="sng" kern="0" dirty="0">
                <a:solidFill>
                  <a:srgbClr val="7F0055"/>
                </a:solidFill>
                <a:uFill>
                  <a:solidFill>
                    <a:srgbClr val="FF0000"/>
                  </a:solidFill>
                </a:uFill>
              </a:rPr>
              <a:t>new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 Intent(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Intent.</a:t>
            </a:r>
            <a:r>
              <a:rPr lang="en-US" altLang="ko-KR" sz="1600" i="1" u="sng" kern="0" dirty="0" err="1">
                <a:solidFill>
                  <a:srgbClr val="0000C0"/>
                </a:solidFill>
                <a:uFill>
                  <a:solidFill>
                    <a:srgbClr val="FF0000"/>
                  </a:solidFill>
                </a:uFill>
              </a:rPr>
              <a:t>ACTION_SEND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fontAlgn="base" latinLnBrk="0">
              <a:lnSpc>
                <a:spcPct val="120000"/>
              </a:lnSpc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intent.putExtra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Intent.</a:t>
            </a:r>
            <a:r>
              <a:rPr lang="en-US" altLang="ko-KR" sz="1600" i="1" u="sng" kern="0" dirty="0" err="1">
                <a:solidFill>
                  <a:srgbClr val="0000C0"/>
                </a:solidFill>
                <a:uFill>
                  <a:solidFill>
                    <a:srgbClr val="FF0000"/>
                  </a:solidFill>
                </a:uFill>
              </a:rPr>
              <a:t>EXTRA_EMAIL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recipientArray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 err="1" smtClean="0">
                <a:solidFill>
                  <a:prstClr val="black"/>
                </a:solidFill>
              </a:rPr>
              <a:t>startActivity</a:t>
            </a:r>
            <a:r>
              <a:rPr lang="en-US" altLang="ko-KR" sz="1600" dirty="0" smtClean="0">
                <a:solidFill>
                  <a:prstClr val="black"/>
                </a:solidFill>
              </a:rPr>
              <a:t>(intent</a:t>
            </a:r>
            <a:r>
              <a:rPr lang="en-US" altLang="ko-KR" sz="1600" dirty="0">
                <a:solidFill>
                  <a:prstClr val="black"/>
                </a:solidFill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액션의 종류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1559" y="1772816"/>
          <a:ext cx="7198811" cy="3326394"/>
        </p:xfrm>
        <a:graphic>
          <a:graphicData uri="http://schemas.openxmlformats.org/drawingml/2006/table">
            <a:tbl>
              <a:tblPr/>
              <a:tblGrid>
                <a:gridCol w="1512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0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184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상수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타겟 컴포넌트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ACTIN_VIEW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데이터를 사용자에게 표시한다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ACTION_EDIT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사용자가 편집할 수 있는 데이터를 표시한다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ACTION_MAIN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태스크의 초기 액티비티로 설정한다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ACTION_CALL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전화 통화를 시작한다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ACTION_SYNC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모바일 장치의 데이터를 서버 상의 데이터와 일치시킨다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ACTION_DIAL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액티비티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전화 번호를 누르는 화면을 표시한다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암시적인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예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3464"/>
          <a:stretch/>
        </p:blipFill>
        <p:spPr>
          <a:xfrm>
            <a:off x="107504" y="2132856"/>
            <a:ext cx="878697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22" y="1628800"/>
            <a:ext cx="5431156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사용자 인터페이스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99958" y="1052736"/>
            <a:ext cx="8352928" cy="5184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xml </a:t>
            </a:r>
            <a:r>
              <a:rPr lang="en-US" altLang="ko-KR" sz="1600" dirty="0">
                <a:solidFill>
                  <a:srgbClr val="7F007F"/>
                </a:solidFill>
                <a:latin typeface="Consolas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"1.0" </a:t>
            </a:r>
            <a:r>
              <a:rPr lang="en-US" altLang="ko-KR" sz="1600" i="1" dirty="0">
                <a:solidFill>
                  <a:srgbClr val="7F007F"/>
                </a:solidFill>
                <a:latin typeface="Consolas"/>
              </a:rPr>
              <a:t>encoding</a:t>
            </a:r>
            <a:r>
              <a:rPr lang="en-US" altLang="ko-KR" sz="160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sz="1600" i="1" dirty="0">
                <a:solidFill>
                  <a:srgbClr val="008080"/>
                </a:solidFill>
                <a:latin typeface="Consolas"/>
              </a:rPr>
              <a:t>?&gt;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Consolas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/res/android"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"vertical"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6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"@+id/call"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android:onClick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onClick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        </a:t>
            </a:r>
            <a:r>
              <a:rPr lang="en-US" altLang="ko-KR" sz="1600" i="1" u="sng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sz="1600" i="1" u="sng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sz="1600" i="1" u="sng" dirty="0" err="1">
                <a:solidFill>
                  <a:srgbClr val="2A00FF"/>
                </a:solidFill>
                <a:latin typeface="Consolas"/>
              </a:rPr>
              <a:t>전화걸기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600" i="1" u="sng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"@+id/map"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android:onClick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onClick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u="sng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sz="1600" u="sng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sz="1600" i="1" u="sng" dirty="0">
                <a:solidFill>
                  <a:srgbClr val="2A00FF"/>
                </a:solidFill>
                <a:latin typeface="Consolas"/>
              </a:rPr>
              <a:t>지도보기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600" i="1" u="sng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사용자 인터페이스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99958" y="1052736"/>
            <a:ext cx="8352928" cy="4248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"@+id/web"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android:onClick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onClick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u="sng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sz="1600" u="sng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sz="1600" i="1" u="sng" dirty="0" err="1">
                <a:solidFill>
                  <a:srgbClr val="2A00FF"/>
                </a:solidFill>
                <a:latin typeface="Consolas"/>
              </a:rPr>
              <a:t>웹브라우저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600" i="1" u="sng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"@+id/contact"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Consolas"/>
              </a:rPr>
              <a:t>android:onClick</a:t>
            </a: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Consolas"/>
              </a:rPr>
              <a:t>onClick</a:t>
            </a:r>
            <a:r>
              <a:rPr lang="en-US" altLang="ko-KR" sz="1600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altLang="ko-KR" sz="1600" u="sng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sz="1600" u="sng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sz="1600" i="1" u="sng" dirty="0">
                <a:solidFill>
                  <a:srgbClr val="2A00FF"/>
                </a:solidFill>
                <a:latin typeface="Consolas"/>
              </a:rPr>
              <a:t>연락처보기</a:t>
            </a:r>
            <a:r>
              <a:rPr lang="en-US" altLang="ko-KR" sz="1600" i="1" u="sng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600" i="1" u="sng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Consolas"/>
              </a:rPr>
              <a:t>Button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latin typeface="Consolas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암시적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23528" y="1124744"/>
            <a:ext cx="8352928" cy="5040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b="1" dirty="0" smtClean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 smtClean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class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ImplicitIntentActivity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extends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Activity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prstClr val="black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3F5FBF"/>
                </a:solidFill>
                <a:latin typeface="Consolas"/>
                <a:ea typeface="맑은 고딕"/>
              </a:rPr>
              <a:t>/** Called when the activity is first created. */</a:t>
            </a:r>
            <a:endParaRPr lang="ko-KR" altLang="en-US" sz="1400" dirty="0">
              <a:solidFill>
                <a:srgbClr val="3F5FBF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prstClr val="black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646464"/>
                </a:solidFill>
                <a:latin typeface="Consolas"/>
                <a:ea typeface="맑은 고딕"/>
              </a:rPr>
              <a:t>@Override</a:t>
            </a:r>
            <a:endParaRPr lang="ko-KR" altLang="en-US" sz="1400" dirty="0">
              <a:solidFill>
                <a:srgbClr val="646464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 err="1">
                <a:solidFill>
                  <a:srgbClr val="7F0055"/>
                </a:solidFill>
                <a:latin typeface="Consolas"/>
                <a:ea typeface="맑은 고딕"/>
              </a:rPr>
              <a:t>super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.onCreate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setContentView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R.layout.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main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prstClr val="black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onClick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(View view)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intent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null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switch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view.getId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case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web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: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Intent.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ACTION_VIEW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,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Uri.</a:t>
            </a:r>
            <a:r>
              <a:rPr lang="en-US" altLang="ko-KR" sz="1400" i="1" dirty="0" err="1">
                <a:solidFill>
                  <a:srgbClr val="000000"/>
                </a:solidFill>
                <a:latin typeface="Consolas"/>
                <a:ea typeface="맑은 고딕"/>
              </a:rPr>
              <a:t>parse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"http://www.google.com"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break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case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call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: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Intent.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ACTION_DIAL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,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Uri.</a:t>
            </a:r>
            <a:r>
              <a:rPr lang="en-US" altLang="ko-KR" sz="1400" i="1" dirty="0" err="1">
                <a:solidFill>
                  <a:srgbClr val="000000"/>
                </a:solidFill>
                <a:latin typeface="Consolas"/>
                <a:ea typeface="맑은 고딕"/>
              </a:rPr>
              <a:t>parse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"</a:t>
            </a:r>
            <a:r>
              <a:rPr lang="en-US" altLang="ko-KR" sz="1400" dirty="0" err="1">
                <a:solidFill>
                  <a:srgbClr val="2A00FF"/>
                </a:solidFill>
                <a:latin typeface="Consolas"/>
                <a:ea typeface="맑은 고딕"/>
              </a:rPr>
              <a:t>tel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:(+82)12345789"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break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algn="just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kern="100" dirty="0">
              <a:solidFill>
                <a:prstClr val="black"/>
              </a:solidFill>
              <a:latin typeface="Times New Roman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en-US" altLang="ko-KR" sz="1400" b="1" dirty="0">
              <a:solidFill>
                <a:srgbClr val="7F0055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069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암시적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23528" y="1196752"/>
            <a:ext cx="8352928" cy="3816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case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map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: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Intent.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ACTION_VIEW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,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Uri.</a:t>
            </a:r>
            <a:r>
              <a:rPr lang="en-US" altLang="ko-KR" sz="1400" i="1" dirty="0" err="1">
                <a:solidFill>
                  <a:srgbClr val="000000"/>
                </a:solidFill>
                <a:latin typeface="Consolas"/>
                <a:ea typeface="맑은 고딕"/>
              </a:rPr>
              <a:t>parse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"geo:37.30,127.2?z=10"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break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case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contact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: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Intent(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Intent.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ACTION_VIEW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,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Uri.</a:t>
            </a:r>
            <a:r>
              <a:rPr lang="en-US" altLang="ko-KR" sz="1400" i="1" dirty="0" err="1">
                <a:solidFill>
                  <a:srgbClr val="000000"/>
                </a:solidFill>
                <a:latin typeface="Consolas"/>
                <a:ea typeface="맑은 고딕"/>
              </a:rPr>
              <a:t>parse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"content://contacts/people/"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break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if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(intent !=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null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startActivity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(intent);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prstClr val="black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dirty="0">
              <a:solidFill>
                <a:prstClr val="black"/>
              </a:solidFill>
              <a:latin typeface="Consolas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algn="just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ko-KR" altLang="en-US" sz="1400" kern="100" dirty="0">
              <a:solidFill>
                <a:prstClr val="black"/>
              </a:solidFill>
              <a:latin typeface="Times New Roman"/>
              <a:ea typeface="맑은 고딕"/>
            </a:endParaRPr>
          </a:p>
          <a:p>
            <a:pPr marL="0" indent="0">
              <a:spcBef>
                <a:spcPts val="0"/>
              </a:spcBef>
              <a:buClr>
                <a:srgbClr val="94B6D2"/>
              </a:buClr>
              <a:buFont typeface="Wingdings"/>
              <a:buNone/>
            </a:pPr>
            <a:endParaRPr lang="en-US" altLang="ko-KR" sz="1400" b="1" dirty="0">
              <a:solidFill>
                <a:srgbClr val="7F0055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2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파일 수정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23528" y="1700808"/>
            <a:ext cx="8352928" cy="3024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굴림체"/>
              </a:rPr>
              <a:t>...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 smtClean="0">
                <a:solidFill>
                  <a:srgbClr val="000000"/>
                </a:solidFill>
                <a:ea typeface="굴림체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굴림체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ea typeface="굴림체"/>
              </a:rPr>
              <a:t>uses-permission</a:t>
            </a:r>
            <a:r>
              <a:rPr lang="en-US" altLang="ko-KR" sz="160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ea typeface="굴림체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ea typeface="굴림체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굴림체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굴림체"/>
              </a:rPr>
              <a:t>android.permission.CALL_PHONE</a:t>
            </a:r>
            <a:r>
              <a:rPr lang="en-US" altLang="ko-KR" sz="1600" i="1" dirty="0">
                <a:solidFill>
                  <a:srgbClr val="2A00FF"/>
                </a:solidFill>
                <a:ea typeface="굴림체"/>
              </a:rPr>
              <a:t>" </a:t>
            </a:r>
            <a:r>
              <a:rPr lang="en-US" altLang="ko-KR" sz="1600" dirty="0">
                <a:solidFill>
                  <a:srgbClr val="008080"/>
                </a:solidFill>
                <a:ea typeface="굴림체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android.permission.CAMERA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android.permission.READ_CONTACTS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ea typeface="휴먼명조"/>
              </a:rPr>
              <a:t>uses-permission </a:t>
            </a:r>
            <a:r>
              <a:rPr lang="en-US" altLang="ko-KR" sz="1600" dirty="0" err="1">
                <a:solidFill>
                  <a:srgbClr val="7F007F"/>
                </a:solidFill>
                <a:ea typeface="휴먼명조"/>
              </a:rPr>
              <a:t>android:name</a:t>
            </a:r>
            <a:r>
              <a:rPr lang="en-US" altLang="ko-KR" sz="1600" dirty="0">
                <a:solidFill>
                  <a:srgbClr val="000000"/>
                </a:solidFill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ea typeface="휴먼명조"/>
              </a:rPr>
              <a:t>android.permission.INTERNET</a:t>
            </a:r>
            <a:r>
              <a:rPr lang="en-US" altLang="ko-KR" sz="1600" i="1" dirty="0">
                <a:solidFill>
                  <a:srgbClr val="2A00FF"/>
                </a:solidFill>
                <a:ea typeface="휴먼명조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ea typeface="휴먼명조"/>
              </a:rPr>
              <a:t>/&gt;</a:t>
            </a:r>
          </a:p>
          <a:p>
            <a:pPr marL="0" indent="0">
              <a:buClr>
                <a:srgbClr val="94B6D2"/>
              </a:buClr>
              <a:buFont typeface="Wingdings"/>
              <a:buNone/>
            </a:pPr>
            <a:r>
              <a:rPr lang="en-US" altLang="ko-KR" sz="1600" dirty="0" smtClean="0">
                <a:solidFill>
                  <a:srgbClr val="000000"/>
                </a:solidFill>
                <a:ea typeface="굴림체"/>
              </a:rPr>
              <a:t>...</a:t>
            </a:r>
            <a:endParaRPr lang="en-US" altLang="ko-K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81878"/>
            <a:ext cx="4895248" cy="38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다음과 같은 상태도 가능하다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35433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컴포넌트는 자신들이 처리할 수 있는 </a:t>
            </a:r>
            <a:r>
              <a:rPr lang="ko-KR" altLang="en-US" dirty="0" err="1"/>
              <a:t>인텐트의</a:t>
            </a:r>
            <a:r>
              <a:rPr lang="ko-KR" altLang="en-US" dirty="0"/>
              <a:t> 종류를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필터에 기록한다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83" y="2996952"/>
            <a:ext cx="37052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5057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4673" y="1700808"/>
            <a:ext cx="8352928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&lt;?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xml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version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"1.0" </a:t>
            </a: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encoding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"utf-8"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manifest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xmlns:android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"http://schemas.android.com/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apk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  </a:t>
            </a:r>
            <a:r>
              <a:rPr lang="en-US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package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kr.co.company.ImplicitIntent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android:versionCode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android:versionName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"1.0"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fr-FR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fr-FR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application </a:t>
            </a:r>
            <a:r>
              <a:rPr lang="fr-FR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android:icon</a:t>
            </a:r>
            <a:r>
              <a:rPr lang="fr-FR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fr-FR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"@drawable/icon" </a:t>
            </a:r>
            <a:r>
              <a:rPr lang="fr-FR" altLang="ko-KR" sz="1400" dirty="0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android:label</a:t>
            </a:r>
            <a:r>
              <a:rPr lang="fr-FR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fr-FR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"@string/app_name"</a:t>
            </a:r>
            <a:r>
              <a:rPr lang="fr-FR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activity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".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ImplicitIntent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i="1" dirty="0" smtClean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         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android:label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"@string/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app_name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   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intent-filter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       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action </a:t>
            </a:r>
            <a:r>
              <a:rPr lang="en-US" altLang="ko-KR" sz="1400" b="1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android:name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b="1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android.intent.action.MAIN</a:t>
            </a:r>
            <a:r>
              <a:rPr lang="en-US" altLang="ko-KR" sz="1400" b="1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       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category </a:t>
            </a:r>
            <a:r>
              <a:rPr lang="en-US" altLang="ko-KR" sz="1400" b="1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android:name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b="1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android.intent.category.LAUNCHER</a:t>
            </a:r>
            <a:r>
              <a:rPr lang="en-US" altLang="ko-KR" sz="1400" b="1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     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&lt;/</a:t>
            </a:r>
            <a:r>
              <a:rPr lang="en-US" altLang="ko-KR" sz="1400" b="1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intent-filter</a:t>
            </a:r>
            <a:r>
              <a:rPr lang="en-US" altLang="ko-KR" sz="1400" b="1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activity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application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uses-</a:t>
            </a:r>
            <a:r>
              <a:rPr lang="en-US" altLang="ko-KR" sz="1400" dirty="0" err="1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sdk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android:minSdkVersion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"9" 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uses-permission </a:t>
            </a:r>
            <a:r>
              <a:rPr lang="en-US" altLang="ko-KR" sz="1400" dirty="0" err="1">
                <a:solidFill>
                  <a:srgbClr val="7F007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android:name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android.permission.CALL_PHONE</a:t>
            </a:r>
            <a:r>
              <a:rPr lang="en-US" altLang="ko-KR" sz="1400" i="1" dirty="0">
                <a:solidFill>
                  <a:srgbClr val="2A00FF"/>
                </a:solidFill>
                <a:latin typeface="+mn-lt"/>
                <a:ea typeface="휴먼명조"/>
                <a:cs typeface="Consolas" panose="020B0609020204030204" pitchFamily="49" charset="0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&gt;&lt;/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uses-permission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+mn-lt"/>
                <a:ea typeface="휴먼명조"/>
                <a:cs typeface="Consolas" panose="020B0609020204030204" pitchFamily="49" charset="0"/>
              </a:rPr>
              <a:t>manifest</a:t>
            </a:r>
            <a:r>
              <a:rPr lang="en-US" altLang="ko-KR" sz="1400" dirty="0">
                <a:solidFill>
                  <a:srgbClr val="008080"/>
                </a:solidFill>
                <a:latin typeface="+mn-lt"/>
                <a:ea typeface="휴먼명조"/>
                <a:cs typeface="Consolas" panose="020B0609020204030204" pitchFamily="49" charset="0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휴먼명조"/>
                <a:cs typeface="Consolas" panose="020B0609020204030204" pitchFamily="49" charset="0"/>
              </a:rPr>
              <a:t>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94733" y="3429000"/>
            <a:ext cx="7272808" cy="882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2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노트패드의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4673" y="980728"/>
            <a:ext cx="835292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&lt;activity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NotesList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android:label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"@string/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title_notes_list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 smtClean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&lt;action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android.intent.action.MAIN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&lt;category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android.intent.category.LAUNCHER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&lt;/intent-filter&gt;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endParaRPr lang="en-US" altLang="ko-KR" sz="1600" kern="1000" dirty="0" smtClean="0">
              <a:solidFill>
                <a:srgbClr val="000088"/>
              </a:solidFill>
              <a:latin typeface="+mn-lt"/>
              <a:ea typeface="맑은 고딕"/>
            </a:endParaRPr>
          </a:p>
          <a:p>
            <a:pPr marL="0" indent="0">
              <a:buNone/>
            </a:pPr>
            <a:r>
              <a:rPr lang="en-US" altLang="ko-KR" sz="1600" kern="1000" dirty="0" smtClean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&lt;action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android.intent.action.VIEW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&lt;action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android.intent.action.EDIT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&lt;action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android.intent.action.PICK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&lt;category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android.intent.category.DEFAULT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&lt;data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android:mimeType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vnd.android.cursor.dir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/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vnd.google.note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&lt;/intent-filter&gt;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endParaRPr lang="en-US" altLang="ko-KR" sz="1600" kern="1000" dirty="0" smtClean="0">
              <a:solidFill>
                <a:srgbClr val="000088"/>
              </a:solidFill>
              <a:latin typeface="+mn-lt"/>
              <a:ea typeface="맑은 고딕"/>
            </a:endParaRPr>
          </a:p>
          <a:p>
            <a:pPr marL="0" indent="0">
              <a:buNone/>
            </a:pPr>
            <a:r>
              <a:rPr lang="en-US" altLang="ko-KR" sz="1600" kern="1000" dirty="0" smtClean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&lt;action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android.intent.action.GET_CONTENT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&lt;category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android:name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android.intent.category.DEFAULT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&lt;data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 err="1">
                <a:solidFill>
                  <a:srgbClr val="882288"/>
                </a:solidFill>
                <a:latin typeface="+mn-lt"/>
                <a:ea typeface="맑은 고딕"/>
              </a:rPr>
              <a:t>android:mimeType</a:t>
            </a:r>
            <a:r>
              <a:rPr lang="en-US" altLang="ko-KR" sz="1600" kern="1000" dirty="0">
                <a:solidFill>
                  <a:srgbClr val="666600"/>
                </a:solidFill>
                <a:latin typeface="+mn-lt"/>
                <a:ea typeface="맑은 고딕"/>
              </a:rPr>
              <a:t>=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vnd.android.cursor.item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/</a:t>
            </a:r>
            <a:r>
              <a:rPr lang="en-US" altLang="ko-KR" sz="1600" kern="1000" dirty="0" err="1">
                <a:solidFill>
                  <a:srgbClr val="008800"/>
                </a:solidFill>
                <a:latin typeface="+mn-lt"/>
                <a:ea typeface="맑은 고딕"/>
              </a:rPr>
              <a:t>vnd.google.note</a:t>
            </a:r>
            <a:r>
              <a:rPr lang="en-US" altLang="ko-KR" sz="1600" kern="1000" dirty="0">
                <a:solidFill>
                  <a:srgbClr val="008800"/>
                </a:solidFill>
                <a:latin typeface="+mn-lt"/>
                <a:ea typeface="맑은 고딕"/>
              </a:rPr>
              <a:t>"</a:t>
            </a: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/&gt;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  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&lt;/intent-filter&gt;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endParaRPr lang="en-US" altLang="ko-KR" sz="1600" kern="1000" dirty="0" smtClean="0">
              <a:solidFill>
                <a:srgbClr val="000088"/>
              </a:solidFill>
              <a:latin typeface="+mn-lt"/>
              <a:ea typeface="맑은 고딕"/>
            </a:endParaRPr>
          </a:p>
          <a:p>
            <a:pPr marL="0" indent="0">
              <a:buNone/>
            </a:pPr>
            <a:r>
              <a:rPr lang="en-US" altLang="ko-KR" sz="1600" kern="1000" dirty="0" smtClean="0">
                <a:solidFill>
                  <a:srgbClr val="000088"/>
                </a:solidFill>
                <a:latin typeface="+mn-lt"/>
                <a:ea typeface="맑은 고딕"/>
              </a:rPr>
              <a:t>&lt;/</a:t>
            </a:r>
            <a: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  <a:t>activity&gt;</a:t>
            </a:r>
            <a:br>
              <a:rPr lang="en-US" altLang="ko-KR" sz="1600" kern="1000" dirty="0">
                <a:solidFill>
                  <a:srgbClr val="000088"/>
                </a:solidFill>
                <a:latin typeface="+mn-lt"/>
                <a:ea typeface="맑은 고딕"/>
              </a:rPr>
            </a:br>
            <a:r>
              <a:rPr lang="en-US" altLang="ko-KR" sz="1600" kern="1000" dirty="0">
                <a:solidFill>
                  <a:srgbClr val="000000"/>
                </a:solidFill>
                <a:latin typeface="+mn-lt"/>
                <a:ea typeface="맑은 고딕"/>
              </a:rPr>
              <a:t>    </a:t>
            </a:r>
            <a:endParaRPr lang="en-US" altLang="ko-KR" sz="1600" kern="1000" dirty="0">
              <a:solidFill>
                <a:srgbClr val="000000"/>
              </a:solidFill>
              <a:latin typeface="+mn-lt"/>
              <a:ea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25698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멀티태스킹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동시에 여러 태스크를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r>
              <a:rPr lang="ko-KR" altLang="en-US" dirty="0" smtClean="0"/>
              <a:t>현재의 </a:t>
            </a:r>
            <a:r>
              <a:rPr lang="ko-KR" altLang="en-US" dirty="0"/>
              <a:t>태스크를 배경</a:t>
            </a:r>
            <a:r>
              <a:rPr lang="en-US" altLang="ko-KR" dirty="0"/>
              <a:t>(background)</a:t>
            </a:r>
            <a:r>
              <a:rPr lang="ko-KR" altLang="en-US" dirty="0"/>
              <a:t>으로 보내고 다른 태스크를 전경</a:t>
            </a:r>
            <a:r>
              <a:rPr lang="en-US" altLang="ko-KR" dirty="0"/>
              <a:t>(foreground)</a:t>
            </a:r>
            <a:r>
              <a:rPr lang="ko-KR" altLang="en-US" dirty="0"/>
              <a:t>에서 시작할 </a:t>
            </a:r>
            <a:r>
              <a:rPr lang="ko-KR" altLang="en-US" dirty="0" smtClean="0"/>
              <a:t>수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193489" cy="32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멀티 </a:t>
            </a:r>
            <a:r>
              <a:rPr lang="ko-KR" altLang="en-US" dirty="0" err="1" smtClean="0"/>
              <a:t>태스킹의</a:t>
            </a:r>
            <a:r>
              <a:rPr lang="ko-KR" altLang="en-US" dirty="0" smtClean="0"/>
              <a:t> 예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010172" cy="54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chap06 안드로이드(강의자료)</Template>
  <TotalTime>686</TotalTime>
  <Words>1598</Words>
  <Application>Microsoft Office PowerPoint</Application>
  <PresentationFormat>화면 슬라이드 쇼(4:3)</PresentationFormat>
  <Paragraphs>588</Paragraphs>
  <Slides>73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73</vt:i4>
      </vt:variant>
    </vt:vector>
  </HeadingPairs>
  <TitlesOfParts>
    <vt:vector size="74" baseType="lpstr">
      <vt:lpstr>가을</vt:lpstr>
      <vt:lpstr>CHAP 8. 액티비티와 인텐트</vt:lpstr>
      <vt:lpstr>4가지의 중요한 개념</vt:lpstr>
      <vt:lpstr>애플리케이션</vt:lpstr>
      <vt:lpstr>액티비티</vt:lpstr>
      <vt:lpstr>태스크</vt:lpstr>
      <vt:lpstr>액티비티 스택</vt:lpstr>
      <vt:lpstr>다음과 같은 상태도 가능하다</vt:lpstr>
      <vt:lpstr>멀티태스킹</vt:lpstr>
      <vt:lpstr>멀티 태스킹의 예</vt:lpstr>
      <vt:lpstr>HOME 키를 누르면 멀티 태스킹이 시작된다.</vt:lpstr>
      <vt:lpstr>오버뷰 화면</vt:lpstr>
      <vt:lpstr>액티비티 생애주기</vt:lpstr>
      <vt:lpstr>액티비티 상태</vt:lpstr>
      <vt:lpstr>액티비티 객체 생성 단계</vt:lpstr>
      <vt:lpstr>일시 멈춤 상태</vt:lpstr>
      <vt:lpstr>정지되었다가 다시 실행하는 경우</vt:lpstr>
      <vt:lpstr>중요한 콜백 메소드</vt:lpstr>
      <vt:lpstr>액티비티 생애주기 예제</vt:lpstr>
      <vt:lpstr>액티비티 생애주기 예제</vt:lpstr>
      <vt:lpstr>실행 결과</vt:lpstr>
      <vt:lpstr>액티비티 상태 저장</vt:lpstr>
      <vt:lpstr>액티비티 상태 저장</vt:lpstr>
      <vt:lpstr>상태 저장 및 복구</vt:lpstr>
      <vt:lpstr>상태 저장 및 복구</vt:lpstr>
      <vt:lpstr>실행 결과</vt:lpstr>
      <vt:lpstr>인텐트</vt:lpstr>
      <vt:lpstr>인텐트</vt:lpstr>
      <vt:lpstr>인텐트의 종류</vt:lpstr>
      <vt:lpstr>명시적인 인텐트</vt:lpstr>
      <vt:lpstr>명시적인 인텐트 예제</vt:lpstr>
      <vt:lpstr>레이아웃 파일 layout1.xml</vt:lpstr>
      <vt:lpstr>레이아웃 파일 layout2.xml</vt:lpstr>
      <vt:lpstr>Activity1.java</vt:lpstr>
      <vt:lpstr>Activity2.java</vt:lpstr>
      <vt:lpstr>메니페스트 파일</vt:lpstr>
      <vt:lpstr>실행 결과</vt:lpstr>
      <vt:lpstr>여러 페이지로 된 애플리케이션 작성</vt:lpstr>
      <vt:lpstr>Main.xml</vt:lpstr>
      <vt:lpstr>Intro.xml</vt:lpstr>
      <vt:lpstr>Setup.xml</vt:lpstr>
      <vt:lpstr>Start.xml</vt:lpstr>
      <vt:lpstr>MultiPageActivity.java</vt:lpstr>
      <vt:lpstr>IntroActivity.java</vt:lpstr>
      <vt:lpstr>매니페스트 파일</vt:lpstr>
      <vt:lpstr>실행결과</vt:lpstr>
      <vt:lpstr>7주 mini-project: 멀티 페이지</vt:lpstr>
      <vt:lpstr>액티비티에서 결과받기</vt:lpstr>
      <vt:lpstr>값을 저장하고, 값을 읽는 메소드</vt:lpstr>
      <vt:lpstr>예제</vt:lpstr>
      <vt:lpstr>레이아웃 파일 main.xml </vt:lpstr>
      <vt:lpstr>레이아웃 파일 sub.xml </vt:lpstr>
      <vt:lpstr>레이아웃 파일 sub.xml </vt:lpstr>
      <vt:lpstr>매니페스트 파일 수정</vt:lpstr>
      <vt:lpstr>Mainactivity.java</vt:lpstr>
      <vt:lpstr>Mainactivity.java</vt:lpstr>
      <vt:lpstr>Subactivity.java</vt:lpstr>
      <vt:lpstr>Subactivity.java</vt:lpstr>
      <vt:lpstr>실행 결과</vt:lpstr>
      <vt:lpstr>암시적인 인텐트</vt:lpstr>
      <vt:lpstr>암시적인 인텐트의 형식</vt:lpstr>
      <vt:lpstr>액션의 종류</vt:lpstr>
      <vt:lpstr>암시적인 인텐트 예</vt:lpstr>
      <vt:lpstr>인텐트 예제</vt:lpstr>
      <vt:lpstr>사용자 인터페이스</vt:lpstr>
      <vt:lpstr>사용자 인터페이스</vt:lpstr>
      <vt:lpstr>암시적 인텐트 예제</vt:lpstr>
      <vt:lpstr>암시적 인텐트 예제</vt:lpstr>
      <vt:lpstr>매니페스트 파일 수정</vt:lpstr>
      <vt:lpstr>실행 결과</vt:lpstr>
      <vt:lpstr>인텐트 필터</vt:lpstr>
      <vt:lpstr>인텐트 필터</vt:lpstr>
      <vt:lpstr>인텐트 필터</vt:lpstr>
      <vt:lpstr>노트패드의 인텐트 필터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hwoongjin@gmail.com</cp:lastModifiedBy>
  <cp:revision>199</cp:revision>
  <dcterms:created xsi:type="dcterms:W3CDTF">2012-08-23T02:20:32Z</dcterms:created>
  <dcterms:modified xsi:type="dcterms:W3CDTF">2019-11-02T10:42:32Z</dcterms:modified>
</cp:coreProperties>
</file>