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4" r:id="rId9"/>
    <p:sldId id="345" r:id="rId10"/>
    <p:sldId id="346" r:id="rId11"/>
    <p:sldId id="347" r:id="rId12"/>
    <p:sldId id="360" r:id="rId13"/>
    <p:sldId id="361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07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2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43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99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9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9539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30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84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194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574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CHAP 9. </a:t>
            </a:r>
            <a:r>
              <a:rPr lang="ko-KR" altLang="en-US" dirty="0" smtClean="0"/>
              <a:t>리소스와 보안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 탐색 과정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리소스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장치구성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7" y="4869160"/>
            <a:ext cx="7632848" cy="1334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242" y="2127737"/>
            <a:ext cx="7554377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dirty="0" err="1"/>
              <a:t>drawable</a:t>
            </a:r>
            <a:r>
              <a:rPr lang="en-US" altLang="ko-KR" dirty="0"/>
              <a:t>/</a:t>
            </a:r>
          </a:p>
          <a:p>
            <a:pPr fontAlgn="base" latinLnBrk="0"/>
            <a:r>
              <a:rPr lang="en-US" altLang="ko-KR" dirty="0" err="1"/>
              <a:t>drawable-en</a:t>
            </a:r>
            <a:r>
              <a:rPr lang="en-US" altLang="ko-KR" dirty="0"/>
              <a:t>/</a:t>
            </a:r>
          </a:p>
          <a:p>
            <a:pPr fontAlgn="base" latinLnBrk="0"/>
            <a:r>
              <a:rPr lang="en-US" altLang="ko-KR" dirty="0" err="1"/>
              <a:t>drawable</a:t>
            </a:r>
            <a:r>
              <a:rPr lang="en-US" altLang="ko-KR" dirty="0"/>
              <a:t>-</a:t>
            </a:r>
            <a:r>
              <a:rPr lang="en-US" altLang="ko-KR" dirty="0" err="1"/>
              <a:t>en</a:t>
            </a:r>
            <a:r>
              <a:rPr lang="en-US" altLang="ko-KR" dirty="0"/>
              <a:t>-port/</a:t>
            </a:r>
          </a:p>
          <a:p>
            <a:pPr fontAlgn="base" latinLnBrk="0"/>
            <a:r>
              <a:rPr lang="en-US" altLang="ko-KR" dirty="0"/>
              <a:t>drawable-en-notouch-12key/</a:t>
            </a:r>
          </a:p>
          <a:p>
            <a:pPr fontAlgn="base" latinLnBrk="0"/>
            <a:r>
              <a:rPr lang="en-US" altLang="ko-KR" dirty="0" err="1"/>
              <a:t>drawable</a:t>
            </a:r>
            <a:r>
              <a:rPr lang="en-US" altLang="ko-KR" dirty="0"/>
              <a:t>-port-</a:t>
            </a:r>
            <a:r>
              <a:rPr lang="en-US" altLang="ko-KR" dirty="0" err="1"/>
              <a:t>ldpi</a:t>
            </a:r>
            <a:r>
              <a:rPr lang="en-US" altLang="ko-KR" dirty="0"/>
              <a:t>/</a:t>
            </a:r>
          </a:p>
          <a:p>
            <a:pPr fontAlgn="base" latinLnBrk="0"/>
            <a:r>
              <a:rPr lang="en-US" altLang="ko-KR" dirty="0"/>
              <a:t>drawable-port-notouch-12key/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55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 탐색 과정 </a:t>
            </a:r>
            <a:r>
              <a:rPr lang="en-US" altLang="ko-KR" dirty="0" smtClean="0"/>
              <a:t>#</a:t>
            </a:r>
            <a:r>
              <a:rPr lang="en-US" altLang="ko-KR" dirty="0" smtClean="0"/>
              <a:t>2  </a:t>
            </a:r>
            <a:r>
              <a:rPr lang="ko-KR" altLang="en-US" dirty="0" smtClean="0">
                <a:solidFill>
                  <a:srgbClr val="FF0000"/>
                </a:solidFill>
              </a:rPr>
              <a:t>우선순위대로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리소스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장치구성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7" y="4869160"/>
            <a:ext cx="7632848" cy="1334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006" y="2127737"/>
            <a:ext cx="7554377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trike="sngStrike" dirty="0" err="1"/>
              <a:t>drawable</a:t>
            </a:r>
            <a:r>
              <a:rPr lang="en-US" altLang="ko-KR" strike="sngStrike" dirty="0"/>
              <a:t>/</a:t>
            </a:r>
          </a:p>
          <a:p>
            <a:pPr fontAlgn="base" latinLnBrk="0"/>
            <a:r>
              <a:rPr lang="en-US" altLang="ko-KR" strike="sngStrike" dirty="0" err="1"/>
              <a:t>drawable-en</a:t>
            </a:r>
            <a:r>
              <a:rPr lang="en-US" altLang="ko-KR" strike="sngStrike" dirty="0"/>
              <a:t>/</a:t>
            </a:r>
          </a:p>
          <a:p>
            <a:pPr fontAlgn="base" latinLnBrk="0"/>
            <a:r>
              <a:rPr lang="en-US" altLang="ko-KR" dirty="0" err="1">
                <a:solidFill>
                  <a:srgbClr val="FF0000"/>
                </a:solidFill>
              </a:rPr>
              <a:t>drawable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en-US" altLang="ko-KR" dirty="0" err="1">
                <a:solidFill>
                  <a:srgbClr val="FF0000"/>
                </a:solidFill>
              </a:rPr>
              <a:t>en</a:t>
            </a:r>
            <a:r>
              <a:rPr lang="en-US" altLang="ko-KR" dirty="0">
                <a:solidFill>
                  <a:srgbClr val="FF0000"/>
                </a:solidFill>
              </a:rPr>
              <a:t>-port/</a:t>
            </a:r>
          </a:p>
          <a:p>
            <a:pPr fontAlgn="base" latinLnBrk="0"/>
            <a:r>
              <a:rPr lang="en-US" altLang="ko-KR" strike="sngStrike" dirty="0"/>
              <a:t>drawable-en-notouch-12key/</a:t>
            </a:r>
          </a:p>
          <a:p>
            <a:pPr fontAlgn="base" latinLnBrk="0"/>
            <a:r>
              <a:rPr lang="en-US" altLang="ko-KR" strike="sngStrike" dirty="0" err="1"/>
              <a:t>drawable</a:t>
            </a:r>
            <a:r>
              <a:rPr lang="en-US" altLang="ko-KR" strike="sngStrike" dirty="0"/>
              <a:t>-port-</a:t>
            </a:r>
            <a:r>
              <a:rPr lang="en-US" altLang="ko-KR" strike="sngStrike" dirty="0" err="1"/>
              <a:t>ldpi</a:t>
            </a:r>
            <a:r>
              <a:rPr lang="en-US" altLang="ko-KR" strike="sngStrike" dirty="0"/>
              <a:t>/</a:t>
            </a:r>
          </a:p>
          <a:p>
            <a:pPr fontAlgn="base" latinLnBrk="0"/>
            <a:r>
              <a:rPr lang="en-US" altLang="ko-KR" strike="sngStrike" dirty="0"/>
              <a:t>drawable-port-notouch-12key/</a:t>
            </a:r>
          </a:p>
          <a:p>
            <a:endParaRPr lang="ko-KR" alt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24260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 참조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54560"/>
            <a:ext cx="8843072" cy="33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참조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코드에서 참조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XML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324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8670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9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문자열이나 통화</a:t>
            </a:r>
            <a:r>
              <a:rPr lang="en-US" altLang="ko-KR" dirty="0"/>
              <a:t>, </a:t>
            </a:r>
            <a:r>
              <a:rPr lang="ko-KR" altLang="en-US" dirty="0"/>
              <a:t>이미지 같은 여러 가지 리소스들을 사용자가 있는 지역에 따라 변경하는 것</a:t>
            </a:r>
          </a:p>
          <a:p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424192" cy="23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설정된 지역에 맞추어서 관광 명소의 이미지를 화면에 표시한다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0" fontAlgn="base"/>
            <a:r>
              <a:rPr lang="ko-KR" altLang="en-US" dirty="0" smtClean="0"/>
              <a:t>한국</a:t>
            </a:r>
            <a:r>
              <a:rPr lang="en-US" altLang="ko-KR" dirty="0"/>
              <a:t>, </a:t>
            </a:r>
            <a:r>
              <a:rPr lang="ko-KR" altLang="en-US" dirty="0" smtClean="0"/>
              <a:t>미국 만을 </a:t>
            </a:r>
            <a:r>
              <a:rPr lang="ko-KR" altLang="en-US" dirty="0"/>
              <a:t>지원하도록 작성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24944"/>
            <a:ext cx="6347170" cy="29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5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레이아웃 파일</a:t>
            </a:r>
            <a:endParaRPr lang="ko-KR" altLang="en-US" dirty="0"/>
          </a:p>
        </p:txBody>
      </p:sp>
      <p:sp>
        <p:nvSpPr>
          <p:cNvPr id="4" name="Rectangle 16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39552" y="836712"/>
            <a:ext cx="7467600" cy="396044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&lt;?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xml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version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"1.0" </a:t>
            </a: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encoding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"utf-8"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LinearLayout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  <a:endParaRPr lang="en-US" altLang="ko-KR" sz="1400" dirty="0" smtClean="0">
              <a:solidFill>
                <a:srgbClr val="3F7F7F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 smtClean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android:orientation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"vertical"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android:layout_width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match_parent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endParaRPr lang="en-US" altLang="ko-KR" sz="1400" i="1" dirty="0">
              <a:solidFill>
                <a:srgbClr val="2A00FF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android:layout_height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match_parent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endParaRPr lang="en-US" altLang="ko-KR" sz="1400" i="1" dirty="0">
              <a:solidFill>
                <a:srgbClr val="2A00FF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android:gravity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center_horizontal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ko-KR" altLang="en-US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TextView</a:t>
            </a:r>
            <a:endParaRPr lang="en-US" altLang="ko-KR" sz="1400" dirty="0">
              <a:solidFill>
                <a:srgbClr val="3F7F7F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android:layout_width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match_parent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 </a:t>
            </a:r>
            <a:endParaRPr lang="en-US" altLang="ko-KR" sz="1400" i="1" dirty="0">
              <a:solidFill>
                <a:srgbClr val="2A00FF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android:gravity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center_horizontal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 smtClean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android:text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"@string/text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dirty="0" smtClean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/&gt;</a:t>
            </a:r>
            <a:endParaRPr lang="en-US" altLang="ko-KR" sz="1400" dirty="0">
              <a:solidFill>
                <a:srgbClr val="008080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ImageView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"@+id/ImageView01"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android:src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"@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drawable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/image</a:t>
            </a: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dirty="0" smtClean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/&gt;</a:t>
            </a:r>
            <a:endParaRPr lang="en-US" altLang="ko-KR" sz="1400" dirty="0">
              <a:solidFill>
                <a:srgbClr val="008080"/>
              </a:solidFill>
              <a:latin typeface="+mn-lt"/>
              <a:ea typeface="휴먼명조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LinearLayout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 작성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114550"/>
            <a:ext cx="84391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 </a:t>
            </a:r>
            <a:r>
              <a:rPr lang="ko-KR" altLang="en-US" dirty="0" smtClean="0"/>
              <a:t>파일 작성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7787543" cy="35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 변경 방법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010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리소스</a:t>
            </a:r>
            <a:r>
              <a:rPr lang="en-US" altLang="ko-KR" b="1" dirty="0"/>
              <a:t>(resource)</a:t>
            </a:r>
            <a:r>
              <a:rPr lang="ko-KR" altLang="en-US" dirty="0"/>
              <a:t>란 이미지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레이아웃</a:t>
            </a:r>
            <a:r>
              <a:rPr lang="en-US" altLang="ko-KR" dirty="0"/>
              <a:t>, </a:t>
            </a:r>
            <a:r>
              <a:rPr lang="ko-KR" altLang="en-US" dirty="0"/>
              <a:t>동영상 파일 등을 의미한다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리소스는 </a:t>
            </a:r>
            <a:r>
              <a:rPr lang="ko-KR" altLang="en-US" u="sng" dirty="0" smtClean="0"/>
              <a:t>특별하게 이름 지어진 </a:t>
            </a:r>
            <a:r>
              <a:rPr lang="ko-KR" altLang="en-US" dirty="0" smtClean="0">
                <a:solidFill>
                  <a:srgbClr val="FF0000"/>
                </a:solidFill>
              </a:rPr>
              <a:t>리소스 </a:t>
            </a:r>
            <a:r>
              <a:rPr lang="ko-KR" altLang="en-US" dirty="0" err="1" smtClean="0">
                <a:solidFill>
                  <a:srgbClr val="FF0000"/>
                </a:solidFill>
              </a:rPr>
              <a:t>디렉토리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모여 있어야 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7340400" descr="EMB00010f9033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096344" cy="24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4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6721447" cy="43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보안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안드로이드에서도</a:t>
            </a:r>
            <a:r>
              <a:rPr lang="ko-KR" altLang="en-US" dirty="0"/>
              <a:t> 애플리케이션이 마음대로 시스템이나 다른 애플리케이션을 건드릴 수 있다면 심각한 위협</a:t>
            </a:r>
          </a:p>
          <a:p>
            <a:r>
              <a:rPr lang="ko-KR" altLang="en-US" dirty="0" err="1"/>
              <a:t>안드로이드에서</a:t>
            </a:r>
            <a:r>
              <a:rPr lang="ko-KR" altLang="en-US" dirty="0"/>
              <a:t> 각 애플리케이션은 자신의 프로세스 안에서 실행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다른 애플리케이션을 건드릴 수 없다</a:t>
            </a:r>
            <a:r>
              <a:rPr lang="en-US" altLang="ko-KR" dirty="0" smtClean="0"/>
              <a:t>.-&gt;</a:t>
            </a:r>
          </a:p>
          <a:p>
            <a:pPr lvl="1"/>
            <a:r>
              <a:rPr lang="en-US" altLang="ko-KR" dirty="0" smtClean="0"/>
              <a:t>Sandboxing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9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1" dirty="0"/>
              <a:t>애플리케이션 서명</a:t>
            </a:r>
            <a:r>
              <a:rPr lang="en-US" altLang="ko-KR" b="1" i="1" dirty="0"/>
              <a:t>(Application Signing</a:t>
            </a:r>
            <a:r>
              <a:rPr lang="en-US" altLang="ko-KR" b="1" i="1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모든 </a:t>
            </a:r>
            <a:r>
              <a:rPr lang="ko-KR" altLang="en-US" dirty="0" err="1"/>
              <a:t>안드로이드</a:t>
            </a:r>
            <a:r>
              <a:rPr lang="ko-KR" altLang="en-US" dirty="0"/>
              <a:t> 애플리케이션</a:t>
            </a:r>
            <a:r>
              <a:rPr lang="en-US" altLang="ko-KR" dirty="0"/>
              <a:t>(.</a:t>
            </a:r>
            <a:r>
              <a:rPr lang="en-US" altLang="ko-KR" dirty="0" err="1"/>
              <a:t>apk</a:t>
            </a:r>
            <a:r>
              <a:rPr lang="en-US" altLang="ko-KR" dirty="0"/>
              <a:t> </a:t>
            </a:r>
            <a:r>
              <a:rPr lang="ko-KR" altLang="en-US" dirty="0"/>
              <a:t>파일</a:t>
            </a:r>
            <a:r>
              <a:rPr lang="en-US" altLang="ko-KR" dirty="0"/>
              <a:t>)</a:t>
            </a:r>
            <a:r>
              <a:rPr lang="ko-KR" altLang="en-US" dirty="0"/>
              <a:t>은 인증서로 </a:t>
            </a:r>
            <a:r>
              <a:rPr lang="ko-KR" altLang="en-US" dirty="0" smtClean="0"/>
              <a:t>서명  </a:t>
            </a:r>
            <a:r>
              <a:rPr lang="en-US" altLang="ko-KR" dirty="0" smtClean="0"/>
              <a:t>cf. </a:t>
            </a:r>
            <a:r>
              <a:rPr lang="en-US" altLang="ko-KR" smtClean="0"/>
              <a:t>Key Store</a:t>
            </a:r>
            <a:endParaRPr lang="en-US" altLang="ko-KR" dirty="0" smtClean="0"/>
          </a:p>
          <a:p>
            <a:r>
              <a:rPr lang="ko-KR" altLang="en-US" dirty="0" smtClean="0"/>
              <a:t>인증서는 </a:t>
            </a:r>
            <a:r>
              <a:rPr lang="ko-KR" altLang="en-US" dirty="0"/>
              <a:t>애플리케이션의 작성자를 식별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5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권한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요청하기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만약 </a:t>
            </a:r>
            <a:r>
              <a:rPr lang="ko-KR" altLang="en-US" dirty="0"/>
              <a:t>애플리케이션이 보호된 기능이나 장치 안의 데이터에 접근하려면 </a:t>
            </a:r>
            <a:r>
              <a:rPr lang="en-US" altLang="ko-KR" dirty="0"/>
              <a:t>AndroidManifest.xml </a:t>
            </a:r>
            <a:r>
              <a:rPr lang="ko-KR" altLang="en-US" dirty="0"/>
              <a:t>파일에 필요한 </a:t>
            </a:r>
            <a:r>
              <a:rPr lang="ko-KR" altLang="en-US" dirty="0" smtClean="0"/>
              <a:t>권한을 표</a:t>
            </a:r>
            <a:r>
              <a:rPr lang="ko-KR" altLang="en-US" dirty="0"/>
              <a:t>시</a:t>
            </a:r>
            <a:endParaRPr lang="en-US" altLang="ko-KR" dirty="0" smtClean="0"/>
          </a:p>
          <a:p>
            <a:r>
              <a:rPr lang="ko-KR" altLang="en-US" dirty="0" smtClean="0"/>
              <a:t>태그 </a:t>
            </a:r>
            <a:r>
              <a:rPr lang="en-US" altLang="ko-KR" dirty="0"/>
              <a:t>&lt;uses-permission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를 사용</a:t>
            </a:r>
            <a:endParaRPr lang="ko-KR" altLang="en-US" dirty="0"/>
          </a:p>
        </p:txBody>
      </p:sp>
      <p:sp>
        <p:nvSpPr>
          <p:cNvPr id="5" name="Rectangle 165"/>
          <p:cNvSpPr txBox="1">
            <a:spLocks noChangeArrowheads="1"/>
          </p:cNvSpPr>
          <p:nvPr/>
        </p:nvSpPr>
        <p:spPr bwMode="auto">
          <a:xfrm>
            <a:off x="539552" y="3501008"/>
            <a:ext cx="7467600" cy="288032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latin typeface="+mj-lt"/>
                <a:ea typeface="휴먼명조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latin typeface="+mj-lt"/>
                <a:ea typeface="휴먼명조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?&gt;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manifest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/res/android"</a:t>
            </a:r>
          </a:p>
          <a:p>
            <a:pPr marL="0" indent="0">
              <a:buNone/>
            </a:pPr>
            <a:r>
              <a:rPr lang="en-US" altLang="ko-KR" sz="1600" i="1" dirty="0" smtClean="0">
                <a:solidFill>
                  <a:srgbClr val="2A00FF"/>
                </a:solidFill>
                <a:latin typeface="+mj-lt"/>
                <a:ea typeface="휴먼명조"/>
              </a:rPr>
              <a:t>      </a:t>
            </a:r>
            <a:r>
              <a:rPr lang="en-US" altLang="ko-KR" sz="1600" dirty="0">
                <a:solidFill>
                  <a:srgbClr val="7F007F"/>
                </a:solidFill>
                <a:latin typeface="+mj-lt"/>
                <a:ea typeface="휴먼명조"/>
              </a:rPr>
              <a:t>package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kr.co.company.PermissionTest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</a:p>
          <a:p>
            <a:pPr marL="0" indent="0">
              <a:buNone/>
            </a:pP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     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android:versionCode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"1"</a:t>
            </a:r>
          </a:p>
          <a:p>
            <a:pPr marL="0" indent="0">
              <a:buNone/>
            </a:pPr>
            <a:r>
              <a:rPr lang="en-US" altLang="ko-KR" sz="1600" i="1" dirty="0" smtClean="0">
                <a:solidFill>
                  <a:srgbClr val="2A00FF"/>
                </a:solidFill>
                <a:latin typeface="+mj-lt"/>
                <a:ea typeface="휴먼명조"/>
              </a:rPr>
              <a:t>     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android:versionName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"1.0"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8080"/>
                </a:solidFill>
                <a:latin typeface="+mj-lt"/>
                <a:ea typeface="휴먼명조"/>
              </a:rPr>
              <a:t>...</a:t>
            </a:r>
            <a:endParaRPr lang="ko-KR" altLang="en-US" sz="1600" dirty="0">
              <a:solidFill>
                <a:srgbClr val="008080"/>
              </a:solidFill>
              <a:latin typeface="+mj-lt"/>
              <a:ea typeface="휴먼명조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8080"/>
                </a:solidFill>
                <a:latin typeface="+mj-lt"/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uses-permission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android.permission.RECEIVE_SMS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&gt;&lt;/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uses-permission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manifest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 </a:t>
            </a:r>
            <a:endParaRPr lang="en-US" altLang="ko-KR" sz="1600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3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권한의 종류</a:t>
            </a:r>
            <a:endParaRPr lang="ko-KR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00392" cy="23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7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165"/>
          <p:cNvSpPr txBox="1">
            <a:spLocks noChangeArrowheads="1"/>
          </p:cNvSpPr>
          <p:nvPr/>
        </p:nvSpPr>
        <p:spPr bwMode="auto">
          <a:xfrm>
            <a:off x="611560" y="1484784"/>
            <a:ext cx="7467600" cy="41044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latin typeface="+mj-lt"/>
                <a:ea typeface="휴먼명조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latin typeface="+mj-lt"/>
                <a:ea typeface="휴먼명조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?&gt;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manifest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/res/android"</a:t>
            </a:r>
          </a:p>
          <a:p>
            <a:pPr marL="0" indent="0">
              <a:buNone/>
            </a:pP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      </a:t>
            </a:r>
            <a:r>
              <a:rPr lang="en-US" altLang="ko-KR" sz="1600" dirty="0">
                <a:solidFill>
                  <a:srgbClr val="7F007F"/>
                </a:solidFill>
                <a:latin typeface="+mj-lt"/>
                <a:ea typeface="휴먼명조"/>
              </a:rPr>
              <a:t>package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kr.co.company.PermissionTest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</a:p>
          <a:p>
            <a:pPr marL="0" indent="0">
              <a:buNone/>
            </a:pPr>
            <a:r>
              <a:rPr lang="en-US" altLang="ko-KR" sz="1600" i="1" dirty="0" smtClean="0">
                <a:solidFill>
                  <a:srgbClr val="2A00FF"/>
                </a:solidFill>
                <a:latin typeface="+mj-lt"/>
                <a:ea typeface="휴먼명조"/>
              </a:rPr>
              <a:t>     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android:versionCode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"1"</a:t>
            </a:r>
          </a:p>
          <a:p>
            <a:pPr marL="0" indent="0">
              <a:buNone/>
            </a:pP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     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android:versionName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"1.0"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  <a:endParaRPr lang="ko-KR" altLang="en-US" sz="1600" dirty="0">
              <a:solidFill>
                <a:srgbClr val="008080"/>
              </a:solidFill>
              <a:latin typeface="+mj-lt"/>
              <a:ea typeface="휴먼명조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8080"/>
                </a:solidFill>
                <a:latin typeface="+mj-lt"/>
                <a:ea typeface="휴먼명조"/>
              </a:rPr>
              <a:t>..</a:t>
            </a:r>
            <a:endParaRPr lang="en-US" altLang="ko-KR" sz="1600" dirty="0">
              <a:solidFill>
                <a:srgbClr val="008080"/>
              </a:solidFill>
              <a:latin typeface="+mj-lt"/>
              <a:ea typeface="휴먼명조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uses-permission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android.permission.READ_CALENDAR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&gt;&lt;/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uses-permission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uses-permission </a:t>
            </a:r>
            <a:r>
              <a:rPr lang="en-US" altLang="ko-KR" sz="1600" dirty="0" err="1">
                <a:solidFill>
                  <a:srgbClr val="7F007F"/>
                </a:solidFill>
                <a:latin typeface="+mj-lt"/>
                <a:ea typeface="휴먼명조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+mj-lt"/>
                <a:ea typeface="휴먼명조"/>
              </a:rPr>
              <a:t>android.permission.READ_CONTACTS</a:t>
            </a:r>
            <a:r>
              <a:rPr lang="en-US" altLang="ko-KR" sz="1600" i="1" dirty="0">
                <a:solidFill>
                  <a:srgbClr val="2A00FF"/>
                </a:solidFill>
                <a:latin typeface="+mj-lt"/>
                <a:ea typeface="휴먼명조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&gt;&lt;/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uses-permission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+mj-lt"/>
                <a:ea typeface="휴먼명조"/>
              </a:rPr>
              <a:t>manifest</a:t>
            </a:r>
            <a:r>
              <a:rPr lang="en-US" altLang="ko-KR" sz="1600" dirty="0">
                <a:solidFill>
                  <a:srgbClr val="008080"/>
                </a:solidFill>
                <a:latin typeface="+mj-lt"/>
                <a:ea typeface="휴먼명조"/>
              </a:rPr>
              <a:t>&gt;</a:t>
            </a:r>
            <a:r>
              <a:rPr lang="en-US" altLang="ko-KR" sz="1600" dirty="0">
                <a:solidFill>
                  <a:srgbClr val="000000"/>
                </a:solidFill>
                <a:latin typeface="+mj-lt"/>
                <a:ea typeface="휴먼명조"/>
              </a:rPr>
              <a:t> </a:t>
            </a:r>
            <a:endParaRPr lang="en-US" altLang="ko-KR" sz="1600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98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리소스의 예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7820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리소스의 종류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971600" y="1772816"/>
          <a:ext cx="6408712" cy="3298518"/>
        </p:xfrm>
        <a:graphic>
          <a:graphicData uri="http://schemas.openxmlformats.org/drawingml/2006/table">
            <a:tbl>
              <a:tblPr/>
              <a:tblGrid>
                <a:gridCol w="1073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5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디렉토리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리소스 타입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anim/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트윈 애니메이션을 정의하는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color/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컬러의 상태 리스트를 정의하는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9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drawable/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비트맵 파일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(.</a:t>
                      </a:r>
                      <a:r>
                        <a:rPr lang="en-US" altLang="ko-KR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png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.9.png, .jpg, .gif)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이나 다음과 같은 리소스 타입으로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컴파일되는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layout/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사용자 인터페이스 레이아웃을 정의하는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menu/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애플리케이션 메뉴를 정의하는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99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raw/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시스템에 의하여 압축되지 않는 원본 파일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270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values/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단순한 값을 정의하는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문자열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정수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색상 등이 여기에 해당된다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7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xml/</a:t>
                      </a: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실행 시간에 </a:t>
                      </a:r>
                      <a:r>
                        <a:rPr lang="en-US" altLang="ko-KR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Resources.getXML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을 호출하여서 읽을 수 있는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XML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.XML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구성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(configuration)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파일은 여기에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오이"/>
                        </a:rPr>
                        <a:t>저장되어야한다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441" marR="45441" marT="12563" marB="12563" anchor="ctr">
                    <a:lnL w="21590" cap="flat" cmpd="sng" algn="ctr">
                      <a:solidFill>
                        <a:srgbClr val="DF9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DF9CC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9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기본 리소스와 대체 리소스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b="1" dirty="0" smtClean="0">
                <a:solidFill>
                  <a:srgbClr val="FF0000"/>
                </a:solidFill>
              </a:rPr>
              <a:t>기본 </a:t>
            </a:r>
            <a:r>
              <a:rPr lang="ko-KR" altLang="en-US" b="1" dirty="0">
                <a:solidFill>
                  <a:srgbClr val="FF0000"/>
                </a:solidFill>
              </a:rPr>
              <a:t>리소스</a:t>
            </a:r>
            <a:r>
              <a:rPr lang="en-US" altLang="ko-KR" b="1" dirty="0"/>
              <a:t>(default resource)</a:t>
            </a:r>
            <a:endParaRPr lang="ko-KR" altLang="en-US" dirty="0"/>
          </a:p>
          <a:p>
            <a:pPr lvl="1" fontAlgn="base"/>
            <a:r>
              <a:rPr lang="ko-KR" altLang="en-US" dirty="0"/>
              <a:t>장치 구성과 상관없이 기본적으로 사용되는 </a:t>
            </a:r>
            <a:r>
              <a:rPr lang="ko-KR" altLang="en-US" dirty="0" smtClean="0"/>
              <a:t>리소스이다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 fontAlgn="base"/>
            <a:endParaRPr lang="en-US" altLang="ko-KR" dirty="0"/>
          </a:p>
          <a:p>
            <a:pPr fontAlgn="base"/>
            <a:r>
              <a:rPr lang="ko-KR" altLang="en-US" b="1" dirty="0" smtClean="0"/>
              <a:t>대체 </a:t>
            </a:r>
            <a:r>
              <a:rPr lang="ko-KR" altLang="en-US" b="1" dirty="0"/>
              <a:t>리소스</a:t>
            </a:r>
            <a:r>
              <a:rPr lang="en-US" altLang="ko-KR" b="1" dirty="0"/>
              <a:t>(alternative resource)</a:t>
            </a:r>
            <a:endParaRPr lang="ko-KR" altLang="en-US" dirty="0"/>
          </a:p>
          <a:p>
            <a:pPr lvl="1" fontAlgn="base"/>
            <a:r>
              <a:rPr lang="ko-KR" altLang="en-US" dirty="0"/>
              <a:t>대체 리소스는 특정한 장치 구성을 위하여 설계된 리소스이다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21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기본 리소스와 대체 리소스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4608512" cy="47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대체 리소스를 제공하는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기본 </a:t>
            </a:r>
            <a:r>
              <a:rPr lang="ko-KR" altLang="en-US" dirty="0" err="1"/>
              <a:t>디렉토리</a:t>
            </a:r>
            <a:r>
              <a:rPr lang="ko-KR" altLang="en-US" dirty="0"/>
              <a:t> 이름에 특정한 </a:t>
            </a:r>
            <a:r>
              <a:rPr lang="ko-KR" altLang="en-US" u="sng" dirty="0"/>
              <a:t>장치 구성의 이름</a:t>
            </a:r>
            <a:r>
              <a:rPr lang="ko-KR" altLang="en-US" dirty="0"/>
              <a:t>을 붙인 </a:t>
            </a:r>
            <a:r>
              <a:rPr lang="ko-KR" altLang="en-US" dirty="0" err="1"/>
              <a:t>디렉토리에</a:t>
            </a:r>
            <a:r>
              <a:rPr lang="ko-KR" altLang="en-US" dirty="0"/>
              <a:t> 리소스들이 저장</a:t>
            </a:r>
          </a:p>
          <a:p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0" y="3212976"/>
            <a:ext cx="78390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13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 </a:t>
            </a:r>
            <a:r>
              <a:rPr lang="ko-KR" altLang="en-US" dirty="0" err="1" smtClean="0"/>
              <a:t>수식자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55" y="1628800"/>
            <a:ext cx="7161333" cy="41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1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 </a:t>
            </a:r>
            <a:r>
              <a:rPr lang="ko-KR" altLang="en-US" dirty="0" err="1" smtClean="0"/>
              <a:t>수식자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58" y="1628800"/>
            <a:ext cx="7366942" cy="41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9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chap06 안드로이드(강의자료)</Template>
  <TotalTime>630</TotalTime>
  <Words>475</Words>
  <Application>Microsoft Office PowerPoint</Application>
  <PresentationFormat>화면 슬라이드 쇼(4:3)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가을</vt:lpstr>
      <vt:lpstr>CHAP 9. 리소스와 보안</vt:lpstr>
      <vt:lpstr>리소스</vt:lpstr>
      <vt:lpstr>리소스의 예</vt:lpstr>
      <vt:lpstr>리소스의 종류</vt:lpstr>
      <vt:lpstr>기본 리소스와 대체 리소스</vt:lpstr>
      <vt:lpstr>기본 리소스와 대체 리소스</vt:lpstr>
      <vt:lpstr>대체 리소스를 제공하는 방법</vt:lpstr>
      <vt:lpstr>리소스 수식자</vt:lpstr>
      <vt:lpstr>리소스 수식자</vt:lpstr>
      <vt:lpstr>리소스 탐색 과정 #1</vt:lpstr>
      <vt:lpstr>리소스 탐색 과정 #2  우선순위대로</vt:lpstr>
      <vt:lpstr>리소스 참조</vt:lpstr>
      <vt:lpstr>참조 방법</vt:lpstr>
      <vt:lpstr>지역화</vt:lpstr>
      <vt:lpstr>예제</vt:lpstr>
      <vt:lpstr>레이아웃 파일</vt:lpstr>
      <vt:lpstr>리소스 작성</vt:lpstr>
      <vt:lpstr>XML 파일 작성</vt:lpstr>
      <vt:lpstr>지역 변경 방법</vt:lpstr>
      <vt:lpstr>실행 결과</vt:lpstr>
      <vt:lpstr>보안</vt:lpstr>
      <vt:lpstr>애플리케이션 서명(Application Signing)</vt:lpstr>
      <vt:lpstr>권한 요청하기</vt:lpstr>
      <vt:lpstr>권한의 종류</vt:lpstr>
      <vt:lpstr>예제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Woong Jin Han</cp:lastModifiedBy>
  <cp:revision>202</cp:revision>
  <dcterms:created xsi:type="dcterms:W3CDTF">2012-08-23T02:20:32Z</dcterms:created>
  <dcterms:modified xsi:type="dcterms:W3CDTF">2019-11-10T11:53:33Z</dcterms:modified>
</cp:coreProperties>
</file>