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311" r:id="rId2"/>
    <p:sldId id="292" r:id="rId3"/>
    <p:sldId id="304" r:id="rId4"/>
    <p:sldId id="305" r:id="rId5"/>
    <p:sldId id="303" r:id="rId6"/>
    <p:sldId id="293" r:id="rId7"/>
    <p:sldId id="306" r:id="rId8"/>
    <p:sldId id="294" r:id="rId9"/>
    <p:sldId id="295" r:id="rId10"/>
    <p:sldId id="307" r:id="rId11"/>
    <p:sldId id="308" r:id="rId12"/>
    <p:sldId id="296" r:id="rId13"/>
    <p:sldId id="297" r:id="rId14"/>
    <p:sldId id="298" r:id="rId15"/>
    <p:sldId id="299" r:id="rId16"/>
    <p:sldId id="300" r:id="rId17"/>
    <p:sldId id="309" r:id="rId18"/>
    <p:sldId id="310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7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클릭하여 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1CF782E-5BF2-49ED-B2AF-B771D8C29065}" type="datetimeFigureOut">
              <a:rPr lang="ko-KR" altLang="en-US" smtClean="0"/>
              <a:t>2019-11-24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6F3025-D0D9-4440-A07F-C98EC61505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98098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 편집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782E-5BF2-49ED-B2AF-B771D8C29065}" type="datetimeFigureOut">
              <a:rPr lang="ko-KR" altLang="en-US" smtClean="0"/>
              <a:t>2019-11-24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F3025-D0D9-4440-A07F-C98EC61505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1200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 편집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1CF782E-5BF2-49ED-B2AF-B771D8C29065}" type="datetimeFigureOut">
              <a:rPr lang="ko-KR" altLang="en-US" smtClean="0"/>
              <a:t>2019-11-24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C6F3025-D0D9-4440-A07F-C98EC61505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48794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782E-5BF2-49ED-B2AF-B771D8C29065}" type="datetimeFigureOut">
              <a:rPr lang="ko-KR" altLang="en-US" smtClean="0"/>
              <a:t>2019-11-24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6F3025-D0D9-4440-A07F-C98EC615055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ea typeface="굴림" panose="020B0600000101010101" pitchFamily="50" charset="-127"/>
                <a:cs typeface="Arial" panose="020B0604020202020204" pitchFamily="34" charset="0"/>
              </a:defRPr>
            </a:lvl5pPr>
          </a:lstStyle>
          <a:p>
            <a:pPr lvl="0" eaLnBrk="1" latinLnBrk="0" hangingPunct="1"/>
            <a:r>
              <a:rPr lang="ko-KR" altLang="en-US" dirty="0" smtClean="0"/>
              <a:t>마스터 텍스트 스타일 편집</a:t>
            </a:r>
          </a:p>
          <a:p>
            <a:pPr lvl="1" eaLnBrk="1" latinLnBrk="0" hangingPunct="1"/>
            <a:r>
              <a:rPr lang="ko-KR" altLang="en-US" dirty="0" smtClean="0"/>
              <a:t>둘째 수준</a:t>
            </a:r>
          </a:p>
          <a:p>
            <a:pPr lvl="2" eaLnBrk="1" latinLnBrk="0" hangingPunct="1"/>
            <a:r>
              <a:rPr lang="ko-KR" altLang="en-US" dirty="0" smtClean="0"/>
              <a:t>셋째 수준</a:t>
            </a:r>
          </a:p>
          <a:p>
            <a:pPr lvl="3" eaLnBrk="1" latinLnBrk="0" hangingPunct="1"/>
            <a:r>
              <a:rPr lang="ko-KR" altLang="en-US" dirty="0" smtClean="0"/>
              <a:t>넷째 수준</a:t>
            </a:r>
          </a:p>
          <a:p>
            <a:pPr lvl="4" eaLnBrk="1" latinLnBrk="0" hangingPunct="1"/>
            <a:r>
              <a:rPr lang="ko-KR" altLang="en-US" dirty="0" smtClean="0"/>
              <a:t>다섯째 수준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15916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 편집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782E-5BF2-49ED-B2AF-B771D8C29065}" type="datetimeFigureOut">
              <a:rPr lang="ko-KR" altLang="en-US" smtClean="0"/>
              <a:t>2019-11-24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C6F3025-D0D9-4440-A07F-C98EC615055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3353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 편집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 편집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1CF782E-5BF2-49ED-B2AF-B771D8C29065}" type="datetimeFigureOut">
              <a:rPr lang="ko-KR" altLang="en-US" smtClean="0"/>
              <a:t>2019-11-24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C6F3025-D0D9-4440-A07F-C98EC615055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3655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 편집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 편집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1CF782E-5BF2-49ED-B2AF-B771D8C29065}" type="datetimeFigureOut">
              <a:rPr lang="ko-KR" altLang="en-US" smtClean="0"/>
              <a:t>2019-11-24</a:t>
            </a:fld>
            <a:endParaRPr lang="ko-KR" alt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C6F3025-D0D9-4440-A07F-C98EC615055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 편집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3281831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782E-5BF2-49ED-B2AF-B771D8C29065}" type="datetimeFigureOut">
              <a:rPr lang="ko-KR" altLang="en-US" smtClean="0"/>
              <a:t>2019-11-24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6F3025-D0D9-4440-A07F-C98EC61505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2354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782E-5BF2-49ED-B2AF-B771D8C29065}" type="datetimeFigureOut">
              <a:rPr lang="ko-KR" altLang="en-US" smtClean="0"/>
              <a:t>2019-11-24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6F3025-D0D9-4440-A07F-C98EC61505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7500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782E-5BF2-49ED-B2AF-B771D8C29065}" type="datetimeFigureOut">
              <a:rPr lang="ko-KR" altLang="en-US" smtClean="0"/>
              <a:t>2019-11-24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6F3025-D0D9-4440-A07F-C98EC615055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 편집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 편집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9561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 편집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1CF782E-5BF2-49ED-B2AF-B771D8C29065}" type="datetimeFigureOut">
              <a:rPr lang="ko-KR" altLang="en-US" smtClean="0"/>
              <a:t>2019-11-24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C6F3025-D0D9-4440-A07F-C98EC615055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769846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1CF782E-5BF2-49ED-B2AF-B771D8C29065}" type="datetimeFigureOut">
              <a:rPr lang="ko-KR" altLang="en-US" smtClean="0"/>
              <a:t>2019-11-24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C6F3025-D0D9-4440-A07F-C98EC615055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39552" y="6263640"/>
            <a:ext cx="3505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altLang="ko-KR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© </a:t>
            </a:r>
            <a:r>
              <a:rPr lang="en-US" altLang="ko-KR" sz="1000" dirty="0" smtClean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2012 </a:t>
            </a:r>
            <a:r>
              <a:rPr lang="ko-KR" altLang="en-US" sz="1000" dirty="0" err="1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생능출판사</a:t>
            </a:r>
            <a:r>
              <a:rPr lang="ko-KR" altLang="en-US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  </a:t>
            </a:r>
            <a:r>
              <a:rPr lang="en-US" altLang="ko-KR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All rights reserved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539552" y="6263640"/>
            <a:ext cx="3505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altLang="ko-KR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© </a:t>
            </a:r>
            <a:r>
              <a:rPr lang="en-US" altLang="ko-KR" sz="1000" dirty="0" smtClean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2012 </a:t>
            </a:r>
            <a:r>
              <a:rPr lang="ko-KR" altLang="en-US" sz="1000" dirty="0" err="1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생능출판사</a:t>
            </a:r>
            <a:r>
              <a:rPr lang="ko-KR" altLang="en-US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  </a:t>
            </a:r>
            <a:r>
              <a:rPr lang="en-US" altLang="ko-KR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All rights reserved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539552" y="6263640"/>
            <a:ext cx="3505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altLang="ko-KR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© </a:t>
            </a:r>
            <a:r>
              <a:rPr lang="en-US" altLang="ko-KR" sz="1000" dirty="0" smtClean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2012 </a:t>
            </a:r>
            <a:r>
              <a:rPr lang="ko-KR" altLang="en-US" sz="1000" dirty="0" err="1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생능출판사</a:t>
            </a:r>
            <a:r>
              <a:rPr lang="ko-KR" altLang="en-US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  </a:t>
            </a:r>
            <a:r>
              <a:rPr lang="en-US" altLang="ko-KR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All rights reserved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539552" y="6263640"/>
            <a:ext cx="3505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altLang="ko-KR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© </a:t>
            </a:r>
            <a:r>
              <a:rPr lang="en-US" altLang="ko-KR" sz="1000" dirty="0" smtClean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2012 </a:t>
            </a:r>
            <a:r>
              <a:rPr lang="ko-KR" altLang="en-US" sz="1000" dirty="0" err="1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생능출판사</a:t>
            </a:r>
            <a:r>
              <a:rPr lang="ko-KR" altLang="en-US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  </a:t>
            </a:r>
            <a:r>
              <a:rPr lang="en-US" altLang="ko-KR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All rights reserved</a:t>
            </a: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539552" y="6263640"/>
            <a:ext cx="3505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altLang="ko-KR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© </a:t>
            </a:r>
            <a:r>
              <a:rPr lang="en-US" altLang="ko-KR" sz="1000" dirty="0" smtClean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2012 </a:t>
            </a:r>
            <a:r>
              <a:rPr lang="ko-KR" altLang="en-US" sz="1000" dirty="0" err="1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생능출판사</a:t>
            </a:r>
            <a:r>
              <a:rPr lang="ko-KR" altLang="en-US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  </a:t>
            </a:r>
            <a:r>
              <a:rPr lang="en-US" altLang="ko-KR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All rights reserved</a:t>
            </a: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539552" y="6263640"/>
            <a:ext cx="3505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altLang="ko-KR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© </a:t>
            </a:r>
            <a:r>
              <a:rPr lang="en-US" altLang="ko-KR" sz="1000" dirty="0" smtClean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2012 </a:t>
            </a:r>
            <a:r>
              <a:rPr lang="ko-KR" altLang="en-US" sz="1000" dirty="0" err="1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생능출판사</a:t>
            </a:r>
            <a:r>
              <a:rPr lang="ko-KR" altLang="en-US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  </a:t>
            </a:r>
            <a:r>
              <a:rPr lang="en-US" altLang="ko-KR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All rights reserved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539552" y="6263640"/>
            <a:ext cx="3505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altLang="ko-KR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© </a:t>
            </a:r>
            <a:r>
              <a:rPr lang="en-US" altLang="ko-KR" sz="1000" dirty="0" smtClean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2012 </a:t>
            </a:r>
            <a:r>
              <a:rPr lang="ko-KR" altLang="en-US" sz="1000" dirty="0" err="1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생능출판사</a:t>
            </a:r>
            <a:r>
              <a:rPr lang="ko-KR" altLang="en-US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  </a:t>
            </a:r>
            <a:r>
              <a:rPr lang="en-US" altLang="ko-KR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All rights reserved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539552" y="6263640"/>
            <a:ext cx="3505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altLang="ko-KR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© </a:t>
            </a:r>
            <a:r>
              <a:rPr lang="en-US" altLang="ko-KR" sz="1000" dirty="0" smtClean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2012 </a:t>
            </a:r>
            <a:r>
              <a:rPr lang="ko-KR" altLang="en-US" sz="1000" dirty="0" err="1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생능출판사</a:t>
            </a:r>
            <a:r>
              <a:rPr lang="ko-KR" altLang="en-US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  </a:t>
            </a:r>
            <a:r>
              <a:rPr lang="en-US" altLang="ko-KR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All rights reserved</a:t>
            </a: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539552" y="6263640"/>
            <a:ext cx="3505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altLang="ko-KR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© </a:t>
            </a:r>
            <a:r>
              <a:rPr lang="en-US" altLang="ko-KR" sz="1000" dirty="0" smtClean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2012 </a:t>
            </a:r>
            <a:r>
              <a:rPr lang="ko-KR" altLang="en-US" sz="1000" dirty="0" err="1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생능출판사</a:t>
            </a:r>
            <a:r>
              <a:rPr lang="ko-KR" altLang="en-US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  </a:t>
            </a:r>
            <a:r>
              <a:rPr lang="en-US" altLang="ko-KR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All rights reserved</a:t>
            </a:r>
          </a:p>
        </p:txBody>
      </p:sp>
      <p:sp>
        <p:nvSpPr>
          <p:cNvPr id="21" name="Rectangle 6"/>
          <p:cNvSpPr>
            <a:spLocks noChangeArrowheads="1"/>
          </p:cNvSpPr>
          <p:nvPr userDrawn="1"/>
        </p:nvSpPr>
        <p:spPr bwMode="auto">
          <a:xfrm>
            <a:off x="539552" y="6263640"/>
            <a:ext cx="3505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altLang="ko-KR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© </a:t>
            </a:r>
            <a:r>
              <a:rPr lang="en-US" altLang="ko-KR" sz="1000" dirty="0" smtClean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2012 </a:t>
            </a:r>
            <a:r>
              <a:rPr lang="ko-KR" altLang="en-US" sz="1000" dirty="0" err="1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생능출판사</a:t>
            </a:r>
            <a:r>
              <a:rPr lang="ko-KR" altLang="en-US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  </a:t>
            </a:r>
            <a:r>
              <a:rPr lang="en-US" altLang="ko-KR" sz="1000" dirty="0">
                <a:solidFill>
                  <a:srgbClr val="FF4C00"/>
                </a:solidFill>
                <a:ea typeface="굴림" pitchFamily="50" charset="-127"/>
                <a:cs typeface="Arial" pitchFamily="34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92052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1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base"/>
            <a:r>
              <a:rPr lang="en-US" altLang="ko-KR" dirty="0" smtClean="0"/>
              <a:t>CHAP 11. </a:t>
            </a:r>
            <a:r>
              <a:rPr lang="ko-KR" altLang="en-US" dirty="0" err="1" smtClean="0"/>
              <a:t>웹앱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3903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WebView</a:t>
            </a:r>
            <a:r>
              <a:rPr lang="ko-KR" altLang="en-US" dirty="0" smtClean="0"/>
              <a:t>에 웹 연동</a:t>
            </a:r>
            <a:endParaRPr lang="ko-KR" altLang="en-US" dirty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539552" y="1916832"/>
            <a:ext cx="7622679" cy="3672408"/>
          </a:xfrm>
          <a:prstGeom prst="rect">
            <a:avLst/>
          </a:prstGeom>
        </p:spPr>
        <p:txBody>
          <a:bodyPr>
            <a:normAutofit/>
          </a:bodyPr>
          <a:lstStyle>
            <a:lvl1pPr marL="320040" indent="-320040" algn="l" rtl="0" eaLnBrk="1" latin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1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1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1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1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1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1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1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1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웹페이지를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웹뷰에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적재하려면 </a:t>
            </a:r>
            <a:r>
              <a:rPr lang="en-US" altLang="ko-KR" sz="2000" dirty="0" err="1" smtClean="0">
                <a:solidFill>
                  <a:srgbClr val="0070C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loadUrl</a:t>
            </a:r>
            <a:r>
              <a:rPr lang="en-US" altLang="ko-KR" sz="2000" dirty="0" smtClean="0">
                <a:solidFill>
                  <a:srgbClr val="0070C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( )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사용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en-US" altLang="ko-KR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loadUrl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 “http://www.naver.com” ); </a:t>
            </a:r>
          </a:p>
          <a:p>
            <a:pPr lvl="1"/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HTML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코드를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로드하려면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2000" dirty="0" err="1" smtClean="0">
                <a:solidFill>
                  <a:srgbClr val="0070C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loadData</a:t>
            </a:r>
            <a:r>
              <a:rPr lang="en-US" altLang="ko-KR" sz="2000" dirty="0" smtClean="0">
                <a:solidFill>
                  <a:srgbClr val="0070C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( )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사용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String summary = “&lt;html&gt;&lt;body&gt;You scored &lt;b&gt;192&lt;/b&gt; points. &lt;/body&gt;&lt;/html&gt;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en-US" altLang="ko-KR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loadData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 summary, “text/html”, “utf-8” );</a:t>
            </a:r>
          </a:p>
          <a:p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3605094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WebView</a:t>
            </a:r>
            <a:r>
              <a:rPr lang="ko-KR" altLang="en-US" dirty="0"/>
              <a:t> </a:t>
            </a:r>
            <a:r>
              <a:rPr lang="ko-KR" altLang="en-US" dirty="0" smtClean="0"/>
              <a:t>설정</a:t>
            </a:r>
            <a:endParaRPr lang="ko-KR" altLang="en-US" dirty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539552" y="1916832"/>
            <a:ext cx="7622679" cy="3888432"/>
          </a:xfrm>
          <a:prstGeom prst="rect">
            <a:avLst/>
          </a:prstGeom>
        </p:spPr>
        <p:txBody>
          <a:bodyPr>
            <a:normAutofit/>
          </a:bodyPr>
          <a:lstStyle>
            <a:lvl1pPr marL="320040" indent="-320040" algn="l" rtl="0" eaLnBrk="1" latin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1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1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1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1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1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1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1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1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WebClientView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Redirect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되어 실제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웹브라우저가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실행되는 경우 방지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en-US" altLang="ko-KR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WebView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).</a:t>
            </a:r>
            <a:r>
              <a:rPr lang="en-US" altLang="ko-KR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setWebViewClient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 new </a:t>
            </a:r>
            <a:r>
              <a:rPr lang="en-US" altLang="ko-KR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WebViewClient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() ); </a:t>
            </a:r>
          </a:p>
          <a:p>
            <a:pPr lvl="1"/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WebSettings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웹뷰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설정 변경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en-US" altLang="ko-KR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WebSettings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객체는 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en-US" altLang="ko-KR" sz="2000" dirty="0" err="1">
                <a:latin typeface="굴림" panose="020B0600000101010101" pitchFamily="50" charset="-127"/>
                <a:ea typeface="굴림" panose="020B0600000101010101" pitchFamily="50" charset="-127"/>
              </a:rPr>
              <a:t>WebView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).</a:t>
            </a:r>
            <a:r>
              <a:rPr lang="en-US" altLang="ko-KR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getSettings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()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로 추출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자바스크립트 활성화</a:t>
            </a:r>
            <a:r>
              <a:rPr lang="en-US" altLang="ko-KR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getSettings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().</a:t>
            </a:r>
            <a:r>
              <a:rPr lang="en-US" altLang="ko-KR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setJavaScriptEnabled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(true);</a:t>
            </a:r>
          </a:p>
          <a:p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1794930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예제</a:t>
            </a:r>
            <a:r>
              <a:rPr lang="en-US" altLang="ko-KR" dirty="0" smtClean="0"/>
              <a:t>: </a:t>
            </a:r>
            <a:r>
              <a:rPr lang="ko-KR" altLang="en-US" dirty="0" smtClean="0"/>
              <a:t>나만의 </a:t>
            </a:r>
            <a:r>
              <a:rPr lang="ko-KR" altLang="en-US" dirty="0" err="1" smtClean="0"/>
              <a:t>웹브라우저</a:t>
            </a:r>
            <a:r>
              <a:rPr lang="ko-KR" altLang="en-US" dirty="0" smtClean="0"/>
              <a:t> 작성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556792"/>
            <a:ext cx="546735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291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사용자 인터페이스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052736"/>
            <a:ext cx="7414299" cy="5423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145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코드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864" y="274638"/>
            <a:ext cx="8201025" cy="651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493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1143000"/>
          </a:xfrm>
        </p:spPr>
        <p:txBody>
          <a:bodyPr/>
          <a:lstStyle/>
          <a:p>
            <a:r>
              <a:rPr lang="ko-KR" altLang="en-US" dirty="0" err="1" smtClean="0"/>
              <a:t>메니페스트</a:t>
            </a:r>
            <a:r>
              <a:rPr lang="ko-KR" altLang="en-US" dirty="0" smtClean="0"/>
              <a:t> 파일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988840"/>
            <a:ext cx="7418982" cy="1300073"/>
          </a:xfrm>
          <a:prstGeom prst="rect">
            <a:avLst/>
          </a:prstGeom>
        </p:spPr>
      </p:pic>
      <p:sp>
        <p:nvSpPr>
          <p:cNvPr id="4" name="내용 개체 틀 2"/>
          <p:cNvSpPr txBox="1">
            <a:spLocks/>
          </p:cNvSpPr>
          <p:nvPr/>
        </p:nvSpPr>
        <p:spPr>
          <a:xfrm>
            <a:off x="794338" y="3789040"/>
            <a:ext cx="7506416" cy="1656184"/>
          </a:xfrm>
          <a:prstGeom prst="rect">
            <a:avLst/>
          </a:prstGeom>
        </p:spPr>
        <p:txBody>
          <a:bodyPr>
            <a:normAutofit/>
          </a:bodyPr>
          <a:lstStyle>
            <a:lvl1pPr marL="320040" indent="-320040" algn="l" rtl="0" eaLnBrk="1" latin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1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1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1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1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1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1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1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1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적재목록 수정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000" b="1" dirty="0" smtClean="0">
                <a:solidFill>
                  <a:srgbClr val="0070C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인터넷 사용권한</a:t>
            </a:r>
            <a:r>
              <a:rPr lang="ko-KR" altLang="en-US" sz="20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을 요청</a:t>
            </a:r>
            <a:endParaRPr lang="en-US" altLang="ko-KR" sz="2000" b="1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678782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실행 결과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1628800"/>
            <a:ext cx="5657850" cy="500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111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i="1" dirty="0" err="1" smtClean="0"/>
              <a:t>WebView</a:t>
            </a:r>
            <a:r>
              <a:rPr lang="ko-KR" altLang="en-US" b="1" i="1" dirty="0" smtClean="0"/>
              <a:t>의</a:t>
            </a:r>
            <a:r>
              <a:rPr lang="en-US" altLang="ko-KR" b="1" i="1" dirty="0" smtClean="0"/>
              <a:t> </a:t>
            </a:r>
            <a:r>
              <a:rPr lang="ko-KR" altLang="en-US" b="1" i="1" dirty="0" smtClean="0"/>
              <a:t>사용분</a:t>
            </a:r>
            <a:r>
              <a:rPr lang="ko-KR" altLang="en-US" b="1" i="1" dirty="0"/>
              <a:t>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수시로 업데이트</a:t>
            </a:r>
            <a:r>
              <a:rPr lang="ko-KR" altLang="en-US" dirty="0" smtClean="0"/>
              <a:t>가 필요한 경우</a:t>
            </a:r>
            <a:endParaRPr lang="en-US" altLang="ko-KR" dirty="0" smtClean="0"/>
          </a:p>
          <a:p>
            <a:pPr lvl="1"/>
            <a:r>
              <a:rPr lang="ko-KR" altLang="en-US" b="1" dirty="0" smtClean="0"/>
              <a:t>온라인</a:t>
            </a:r>
            <a:r>
              <a:rPr lang="ko-KR" altLang="en-US" dirty="0" smtClean="0"/>
              <a:t>으로 </a:t>
            </a:r>
            <a:r>
              <a:rPr lang="ko-KR" altLang="en-US" dirty="0" err="1" smtClean="0"/>
              <a:t>호스팅되는</a:t>
            </a:r>
            <a:r>
              <a:rPr lang="ko-KR" altLang="en-US" dirty="0" smtClean="0"/>
              <a:t> 문서 페이지를 표시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예</a:t>
            </a:r>
            <a:r>
              <a:rPr lang="en-US" altLang="ko-KR" dirty="0" smtClean="0"/>
              <a:t>) </a:t>
            </a:r>
            <a:r>
              <a:rPr lang="ko-KR" altLang="en-US" dirty="0" smtClean="0"/>
              <a:t>최종 사용자 계약서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사용자 가이드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ko-KR" altLang="en-US" dirty="0" smtClean="0"/>
              <a:t>사용자에게 데이터를 보여주려면 </a:t>
            </a:r>
            <a:r>
              <a:rPr lang="ko-KR" altLang="en-US" b="1" dirty="0" smtClean="0"/>
              <a:t>인터넷 연결이 필요한 경우</a:t>
            </a:r>
            <a:endParaRPr lang="en-US" altLang="ko-KR" b="1" dirty="0" smtClean="0"/>
          </a:p>
          <a:p>
            <a:pPr lvl="1"/>
            <a:r>
              <a:rPr lang="ko-KR" altLang="en-US" dirty="0" err="1" smtClean="0"/>
              <a:t>앱에서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네크워크</a:t>
            </a:r>
            <a:r>
              <a:rPr lang="ko-KR" altLang="en-US" dirty="0" smtClean="0"/>
              <a:t> 요청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데이터파싱</a:t>
            </a:r>
            <a:r>
              <a:rPr lang="en-US" altLang="ko-KR" dirty="0" smtClean="0"/>
              <a:t>, </a:t>
            </a:r>
            <a:r>
              <a:rPr lang="ko-KR" altLang="en-US" dirty="0" smtClean="0"/>
              <a:t>레이아웃 </a:t>
            </a:r>
            <a:r>
              <a:rPr lang="ko-KR" altLang="en-US" dirty="0" err="1" smtClean="0"/>
              <a:t>렌더린을</a:t>
            </a:r>
            <a:r>
              <a:rPr lang="ko-KR" altLang="en-US" dirty="0" smtClean="0"/>
              <a:t>  </a:t>
            </a:r>
            <a:r>
              <a:rPr lang="ko-KR" altLang="en-US" dirty="0" err="1" smtClean="0"/>
              <a:t>직접하는</a:t>
            </a:r>
            <a:r>
              <a:rPr lang="ko-KR" altLang="en-US" dirty="0" smtClean="0"/>
              <a:t> 것보다 </a:t>
            </a:r>
            <a:r>
              <a:rPr lang="ko-KR" altLang="en-US" dirty="0" err="1" smtClean="0"/>
              <a:t>웹뷰로</a:t>
            </a:r>
            <a:r>
              <a:rPr lang="ko-KR" altLang="en-US" dirty="0" smtClean="0"/>
              <a:t> 보여주는 것이 쉽다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lvl="1"/>
            <a:r>
              <a:rPr lang="ko-KR" altLang="en-US" dirty="0"/>
              <a:t>예</a:t>
            </a:r>
            <a:r>
              <a:rPr lang="en-US" altLang="ko-KR" dirty="0"/>
              <a:t>) </a:t>
            </a:r>
            <a:r>
              <a:rPr lang="ko-KR" altLang="en-US" dirty="0" smtClean="0"/>
              <a:t>전자메일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05844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i="1" dirty="0" err="1" smtClean="0"/>
              <a:t>WebView</a:t>
            </a:r>
            <a:r>
              <a:rPr lang="ko-KR" altLang="en-US" b="1" i="1" dirty="0" smtClean="0"/>
              <a:t>의 한계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웹뷰는</a:t>
            </a:r>
            <a:r>
              <a:rPr lang="ko-KR" altLang="en-US" dirty="0" smtClean="0"/>
              <a:t> 완전한 </a:t>
            </a:r>
            <a:r>
              <a:rPr lang="ko-KR" altLang="en-US" dirty="0" err="1" smtClean="0"/>
              <a:t>웹브라우저가</a:t>
            </a:r>
            <a:r>
              <a:rPr lang="ko-KR" altLang="en-US" dirty="0" smtClean="0"/>
              <a:t> 아니다</a:t>
            </a:r>
            <a:r>
              <a:rPr lang="en-US" altLang="ko-KR" dirty="0" smtClean="0"/>
              <a:t>. </a:t>
            </a:r>
          </a:p>
          <a:p>
            <a:pPr lvl="1"/>
            <a:r>
              <a:rPr lang="ko-KR" altLang="en-US" dirty="0" err="1" smtClean="0"/>
              <a:t>웹페이지</a:t>
            </a:r>
            <a:r>
              <a:rPr lang="ko-KR" altLang="en-US" dirty="0" smtClean="0"/>
              <a:t> 오류 등 처리 못하는 것은 무시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ko-KR" altLang="en-US" dirty="0" err="1" smtClean="0"/>
              <a:t>웹뷰는</a:t>
            </a:r>
            <a:r>
              <a:rPr lang="ko-KR" altLang="en-US" dirty="0" smtClean="0"/>
              <a:t> 단순히 </a:t>
            </a:r>
            <a:r>
              <a:rPr lang="en-US" altLang="ko-KR" dirty="0" smtClean="0"/>
              <a:t>HTML</a:t>
            </a:r>
            <a:r>
              <a:rPr lang="ko-KR" altLang="en-US" dirty="0" smtClean="0"/>
              <a:t>을 </a:t>
            </a:r>
            <a:r>
              <a:rPr lang="ko-KR" altLang="en-US" dirty="0" err="1" smtClean="0"/>
              <a:t>파싱하여</a:t>
            </a:r>
            <a:r>
              <a:rPr lang="ko-KR" altLang="en-US" dirty="0" smtClean="0"/>
              <a:t> 화면에 표시하는 용도로만 사용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완벽한 </a:t>
            </a:r>
            <a:r>
              <a:rPr lang="ko-KR" altLang="en-US" dirty="0" err="1" smtClean="0"/>
              <a:t>웹브라우저를</a:t>
            </a:r>
            <a:r>
              <a:rPr lang="ko-KR" altLang="en-US" dirty="0" smtClean="0"/>
              <a:t> 원한다면 암시적 </a:t>
            </a:r>
            <a:r>
              <a:rPr lang="ko-KR" altLang="en-US" dirty="0" err="1" smtClean="0"/>
              <a:t>인텐트로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안드로이드안에</a:t>
            </a:r>
            <a:r>
              <a:rPr lang="ko-KR" altLang="en-US" dirty="0" smtClean="0"/>
              <a:t> 있는 </a:t>
            </a:r>
            <a:r>
              <a:rPr lang="ko-KR" altLang="en-US" dirty="0" err="1" smtClean="0"/>
              <a:t>웹브라우저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앱을</a:t>
            </a:r>
            <a:r>
              <a:rPr lang="ko-KR" altLang="en-US" dirty="0" smtClean="0"/>
              <a:t> 실행하는 방법을 사용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70408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모바일 애플리케이션의 종류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ko-KR" altLang="en-US" dirty="0" err="1" smtClean="0"/>
              <a:t>모바일</a:t>
            </a:r>
            <a:r>
              <a:rPr lang="en-US" altLang="ko-KR" dirty="0" smtClean="0"/>
              <a:t> </a:t>
            </a:r>
            <a:r>
              <a:rPr lang="ko-KR" altLang="en-US" dirty="0" smtClean="0"/>
              <a:t>애플리케이션의 종류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안드로이드 </a:t>
            </a:r>
            <a:r>
              <a:rPr lang="en-US" altLang="ko-KR" dirty="0"/>
              <a:t>SDK</a:t>
            </a:r>
            <a:r>
              <a:rPr lang="ko-KR" altLang="en-US" dirty="0"/>
              <a:t>를 사용하여 개발하고 </a:t>
            </a:r>
            <a:r>
              <a:rPr lang="en-US" altLang="ko-KR" dirty="0"/>
              <a:t>APK </a:t>
            </a:r>
            <a:r>
              <a:rPr lang="ko-KR" altLang="en-US" dirty="0"/>
              <a:t>형식으로 사용자 장치에 설치되는 클라이언트 쪽 </a:t>
            </a:r>
            <a:r>
              <a:rPr lang="ko-KR" altLang="en-US" dirty="0" smtClean="0"/>
              <a:t>애플리케이션</a:t>
            </a:r>
            <a:endParaRPr lang="en-US" altLang="ko-KR" dirty="0" smtClean="0"/>
          </a:p>
          <a:p>
            <a:pPr marL="685800" lvl="2" indent="0">
              <a:buNone/>
            </a:pPr>
            <a:r>
              <a:rPr lang="en-US" altLang="ko-KR" dirty="0" smtClean="0"/>
              <a:t>	: </a:t>
            </a:r>
            <a:r>
              <a:rPr lang="en-US" altLang="ko-KR" dirty="0" smtClean="0">
                <a:solidFill>
                  <a:srgbClr val="0070C0"/>
                </a:solidFill>
              </a:rPr>
              <a:t>Native Mobile App   </a:t>
            </a:r>
            <a:r>
              <a:rPr lang="en-US" altLang="ko-KR" dirty="0" smtClean="0"/>
              <a:t>(</a:t>
            </a:r>
            <a:r>
              <a:rPr lang="en-US" altLang="ko-KR" dirty="0"/>
              <a:t>cf. iOS)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 lvl="1"/>
            <a:endParaRPr lang="en-US" altLang="ko-KR" dirty="0" smtClean="0"/>
          </a:p>
          <a:p>
            <a:pPr lvl="2"/>
            <a:r>
              <a:rPr lang="ko-KR" altLang="en-US" b="1" dirty="0" err="1" smtClean="0"/>
              <a:t>웹앱</a:t>
            </a:r>
            <a:r>
              <a:rPr lang="en-US" altLang="ko-KR" b="1" dirty="0" smtClean="0"/>
              <a:t>(Web App)</a:t>
            </a:r>
            <a:r>
              <a:rPr lang="ko-KR" altLang="en-US" dirty="0" smtClean="0"/>
              <a:t>으로 웹 표준을 사용하여 개발하고 사용자는 </a:t>
            </a:r>
            <a:r>
              <a:rPr lang="ko-KR" altLang="en-US" dirty="0" smtClean="0">
                <a:solidFill>
                  <a:srgbClr val="FF0000"/>
                </a:solidFill>
              </a:rPr>
              <a:t>웹 브라우저</a:t>
            </a:r>
            <a:r>
              <a:rPr lang="ko-KR" altLang="en-US" dirty="0" smtClean="0"/>
              <a:t>를 통해 액세스하는 방법이다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 경우에는 사용자 장치에 </a:t>
            </a:r>
            <a:r>
              <a:rPr lang="ko-KR" altLang="en-US" dirty="0" smtClean="0">
                <a:solidFill>
                  <a:srgbClr val="FF0000"/>
                </a:solidFill>
              </a:rPr>
              <a:t>설치할 필요가 없다</a:t>
            </a:r>
            <a:r>
              <a:rPr lang="en-US" altLang="ko-KR" dirty="0" smtClean="0"/>
              <a:t>.</a:t>
            </a:r>
          </a:p>
          <a:p>
            <a:pPr lvl="2"/>
            <a:endParaRPr lang="en-US" altLang="ko-KR" dirty="0" smtClean="0"/>
          </a:p>
          <a:p>
            <a:pPr lvl="2"/>
            <a:r>
              <a:rPr lang="ko-KR" altLang="en-US" dirty="0" err="1" smtClean="0"/>
              <a:t>하이브리드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앱</a:t>
            </a:r>
            <a:r>
              <a:rPr lang="ko-KR" altLang="en-US" dirty="0" smtClean="0"/>
              <a:t> </a:t>
            </a:r>
            <a:r>
              <a:rPr lang="en-US" altLang="ko-KR" dirty="0" smtClean="0"/>
              <a:t>(Hybrid Mobile App)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marL="685800" lvl="2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Native </a:t>
            </a:r>
            <a:r>
              <a:rPr lang="ko-KR" altLang="en-US" dirty="0" err="1" smtClean="0"/>
              <a:t>앱과</a:t>
            </a:r>
            <a:r>
              <a:rPr lang="ko-KR" altLang="en-US" dirty="0" smtClean="0"/>
              <a:t> 같은 </a:t>
            </a:r>
            <a:r>
              <a:rPr lang="ko-KR" altLang="en-US" dirty="0" err="1" smtClean="0"/>
              <a:t>설치형이나</a:t>
            </a:r>
            <a:r>
              <a:rPr lang="en-US" altLang="ko-KR" dirty="0" smtClean="0"/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웹 표준언어를 사용하여 개발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2161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Native Mobile App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ko-KR" altLang="en-US" dirty="0" err="1" smtClean="0"/>
              <a:t>모바일</a:t>
            </a:r>
            <a:r>
              <a:rPr lang="en-US" altLang="ko-KR" dirty="0" smtClean="0"/>
              <a:t> O/S </a:t>
            </a:r>
            <a:r>
              <a:rPr lang="ko-KR" altLang="en-US" dirty="0" smtClean="0"/>
              <a:t>종속적 개발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Android O/S</a:t>
            </a:r>
            <a:r>
              <a:rPr lang="ko-KR" altLang="en-US" dirty="0"/>
              <a:t>는 </a:t>
            </a:r>
            <a:r>
              <a:rPr lang="ko-KR" altLang="en-US" dirty="0" err="1"/>
              <a:t>안드로이드</a:t>
            </a:r>
            <a:r>
              <a:rPr lang="ko-KR" altLang="en-US" dirty="0"/>
              <a:t> </a:t>
            </a:r>
            <a:r>
              <a:rPr lang="en-US" altLang="ko-KR" dirty="0"/>
              <a:t>SDK</a:t>
            </a:r>
            <a:r>
              <a:rPr lang="ko-KR" altLang="en-US" dirty="0"/>
              <a:t>를 사용하여 </a:t>
            </a:r>
            <a:r>
              <a:rPr lang="en-US" altLang="ko-KR" dirty="0" smtClean="0"/>
              <a:t>java </a:t>
            </a:r>
            <a:r>
              <a:rPr lang="ko-KR" altLang="en-US" dirty="0" smtClean="0"/>
              <a:t>등으로 개발 </a:t>
            </a:r>
            <a:endParaRPr lang="en-US" altLang="ko-KR" dirty="0" smtClean="0"/>
          </a:p>
          <a:p>
            <a:pPr marL="685800" lvl="2" indent="0">
              <a:buNone/>
            </a:pPr>
            <a:r>
              <a:rPr lang="en-US" altLang="ko-KR" dirty="0"/>
              <a:t>	</a:t>
            </a:r>
            <a:r>
              <a:rPr lang="en-US" altLang="ko-KR" dirty="0" smtClean="0"/>
              <a:t>: iOS</a:t>
            </a:r>
            <a:r>
              <a:rPr lang="ko-KR" altLang="en-US" dirty="0"/>
              <a:t> </a:t>
            </a:r>
            <a:r>
              <a:rPr lang="ko-KR" altLang="en-US" dirty="0" err="1" smtClean="0"/>
              <a:t>앱과</a:t>
            </a:r>
            <a:r>
              <a:rPr lang="ko-KR" altLang="en-US" dirty="0" smtClean="0"/>
              <a:t> 호환 안됨</a:t>
            </a:r>
            <a:r>
              <a:rPr lang="en-US" altLang="ko-KR" dirty="0" smtClean="0"/>
              <a:t>. </a:t>
            </a:r>
            <a:r>
              <a:rPr lang="ko-KR" altLang="en-US" dirty="0" smtClean="0"/>
              <a:t>별도의 개발 필요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iOS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iOS SDK</a:t>
            </a:r>
            <a:r>
              <a:rPr lang="ko-KR" altLang="en-US" dirty="0" smtClean="0"/>
              <a:t>를 사용하여 </a:t>
            </a:r>
            <a:r>
              <a:rPr lang="en-US" altLang="ko-KR" dirty="0" smtClean="0"/>
              <a:t>Object C</a:t>
            </a:r>
            <a:r>
              <a:rPr lang="ko-KR" altLang="en-US" dirty="0" smtClean="0"/>
              <a:t>등으로 개발</a:t>
            </a:r>
            <a:endParaRPr lang="en-US" altLang="ko-KR" dirty="0" smtClean="0"/>
          </a:p>
          <a:p>
            <a:pPr marL="685800" lvl="2" indent="0">
              <a:buNone/>
            </a:pPr>
            <a:r>
              <a:rPr lang="en-US" altLang="ko-KR" dirty="0">
                <a:solidFill>
                  <a:srgbClr val="0070C0"/>
                </a:solidFill>
              </a:rPr>
              <a:t> </a:t>
            </a:r>
            <a:r>
              <a:rPr lang="en-US" altLang="ko-KR" dirty="0" smtClean="0">
                <a:solidFill>
                  <a:srgbClr val="0070C0"/>
                </a:solidFill>
              </a:rPr>
              <a:t>  : </a:t>
            </a:r>
            <a:r>
              <a:rPr lang="ko-KR" altLang="en-US" dirty="0" smtClean="0">
                <a:solidFill>
                  <a:srgbClr val="0070C0"/>
                </a:solidFill>
              </a:rPr>
              <a:t>사파리</a:t>
            </a:r>
            <a:r>
              <a:rPr lang="en-US" altLang="ko-KR" dirty="0" smtClean="0">
                <a:solidFill>
                  <a:srgbClr val="0070C0"/>
                </a:solidFill>
              </a:rPr>
              <a:t>(Safari) </a:t>
            </a:r>
            <a:r>
              <a:rPr lang="ko-KR" altLang="en-US" dirty="0" smtClean="0">
                <a:solidFill>
                  <a:srgbClr val="0070C0"/>
                </a:solidFill>
              </a:rPr>
              <a:t>브라우저  </a:t>
            </a:r>
            <a:r>
              <a:rPr lang="en-US" altLang="ko-KR" dirty="0" smtClean="0">
                <a:solidFill>
                  <a:srgbClr val="0070C0"/>
                </a:solidFill>
              </a:rPr>
              <a:t>iOS</a:t>
            </a:r>
            <a:r>
              <a:rPr lang="ko-KR" altLang="en-US" dirty="0" smtClean="0">
                <a:solidFill>
                  <a:srgbClr val="0070C0"/>
                </a:solidFill>
              </a:rPr>
              <a:t>기반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 lvl="1"/>
            <a:endParaRPr lang="en-US" altLang="ko-KR" dirty="0" smtClean="0"/>
          </a:p>
          <a:p>
            <a:pPr lvl="1"/>
            <a:r>
              <a:rPr lang="ko-KR" altLang="en-US" dirty="0" err="1" smtClean="0"/>
              <a:t>웹앱과</a:t>
            </a:r>
            <a:r>
              <a:rPr lang="ko-KR" altLang="en-US" dirty="0" smtClean="0"/>
              <a:t> 비교</a:t>
            </a:r>
            <a:endParaRPr lang="en-US" altLang="ko-KR" dirty="0"/>
          </a:p>
          <a:p>
            <a:pPr lvl="2"/>
            <a:r>
              <a:rPr lang="ko-KR" altLang="en-US" dirty="0" smtClean="0"/>
              <a:t>대표장점</a:t>
            </a:r>
            <a:r>
              <a:rPr lang="en-US" altLang="ko-KR" dirty="0" smtClean="0"/>
              <a:t>: </a:t>
            </a:r>
            <a:r>
              <a:rPr lang="ko-KR" altLang="en-US" dirty="0" smtClean="0"/>
              <a:t>내부기기와의 연동 자유로움</a:t>
            </a:r>
            <a:endParaRPr lang="en-US" altLang="ko-KR" dirty="0" smtClean="0"/>
          </a:p>
          <a:p>
            <a:pPr marL="685800" lvl="2" indent="0">
              <a:buNone/>
            </a:pPr>
            <a:r>
              <a:rPr lang="en-US" altLang="ko-KR" dirty="0"/>
              <a:t>	: </a:t>
            </a:r>
            <a:r>
              <a:rPr lang="ko-KR" altLang="en-US" dirty="0" smtClean="0"/>
              <a:t>카메라</a:t>
            </a:r>
            <a:r>
              <a:rPr lang="en-US" altLang="ko-KR" dirty="0" smtClean="0"/>
              <a:t>, GPS, </a:t>
            </a:r>
            <a:r>
              <a:rPr lang="ko-KR" altLang="en-US" dirty="0" smtClean="0"/>
              <a:t>내장센서 등 </a:t>
            </a:r>
            <a:r>
              <a:rPr lang="en-US" altLang="ko-KR" dirty="0" smtClean="0"/>
              <a:t>Device</a:t>
            </a:r>
            <a:r>
              <a:rPr lang="ko-KR" altLang="en-US" dirty="0"/>
              <a:t>와 밀접한 </a:t>
            </a:r>
            <a:r>
              <a:rPr lang="en-US" altLang="ko-KR" dirty="0"/>
              <a:t>API</a:t>
            </a:r>
            <a:r>
              <a:rPr lang="ko-KR" altLang="en-US" dirty="0"/>
              <a:t>를 </a:t>
            </a:r>
            <a:r>
              <a:rPr lang="ko-KR" altLang="en-US" dirty="0" smtClean="0"/>
              <a:t>사용 가능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대표단점</a:t>
            </a:r>
            <a:r>
              <a:rPr lang="en-US" altLang="ko-KR" dirty="0" smtClean="0"/>
              <a:t>: OS</a:t>
            </a:r>
            <a:r>
              <a:rPr lang="ko-KR" altLang="en-US" dirty="0" smtClean="0"/>
              <a:t>에 따라 </a:t>
            </a:r>
            <a:r>
              <a:rPr lang="ko-KR" altLang="en-US" dirty="0" err="1" smtClean="0"/>
              <a:t>포팅</a:t>
            </a:r>
            <a:r>
              <a:rPr lang="ko-KR" altLang="en-US" dirty="0" smtClean="0"/>
              <a:t> 필요함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68015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Web App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ko-KR" altLang="en-US" dirty="0" smtClean="0"/>
              <a:t>플랫폼 독립적 개발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HTML / CSS / JavaScript</a:t>
            </a:r>
            <a:r>
              <a:rPr lang="ko-KR" altLang="en-US" dirty="0" smtClean="0"/>
              <a:t>등 </a:t>
            </a:r>
            <a:r>
              <a:rPr lang="ko-KR" altLang="en-US" dirty="0" err="1" smtClean="0"/>
              <a:t>웹프로그래밍언어로</a:t>
            </a:r>
            <a:r>
              <a:rPr lang="ko-KR" altLang="en-US" dirty="0" smtClean="0"/>
              <a:t>  개발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Need to run in a browser</a:t>
            </a:r>
          </a:p>
          <a:p>
            <a:pPr lvl="2"/>
            <a:endParaRPr lang="en-US" altLang="ko-KR" dirty="0" smtClean="0"/>
          </a:p>
          <a:p>
            <a:pPr lvl="1"/>
            <a:r>
              <a:rPr lang="ko-KR" altLang="en-US" dirty="0" smtClean="0"/>
              <a:t>내부기기와의 연동 어려움</a:t>
            </a:r>
            <a:endParaRPr lang="en-US" altLang="ko-KR" dirty="0"/>
          </a:p>
          <a:p>
            <a:pPr lvl="2"/>
            <a:r>
              <a:rPr lang="ko-KR" altLang="en-US" dirty="0" smtClean="0"/>
              <a:t>카메라</a:t>
            </a:r>
            <a:r>
              <a:rPr lang="en-US" altLang="ko-KR" dirty="0" smtClean="0"/>
              <a:t>, GPS, </a:t>
            </a:r>
            <a:r>
              <a:rPr lang="ko-KR" altLang="en-US" dirty="0" smtClean="0"/>
              <a:t>내장센서 등 사용 어려움 </a:t>
            </a:r>
            <a:endParaRPr lang="en-US" altLang="ko-KR" dirty="0" smtClean="0"/>
          </a:p>
          <a:p>
            <a:pPr lvl="2"/>
            <a:endParaRPr lang="en-US" altLang="ko-KR" dirty="0"/>
          </a:p>
          <a:p>
            <a:pPr lvl="1"/>
            <a:r>
              <a:rPr lang="ko-KR" altLang="en-US" dirty="0" smtClean="0"/>
              <a:t>개발목적</a:t>
            </a:r>
            <a:r>
              <a:rPr lang="en-US" altLang="ko-KR" dirty="0" smtClean="0"/>
              <a:t>: Simple App for all platforms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9348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웹앱의</a:t>
            </a:r>
            <a:r>
              <a:rPr lang="ko-KR" altLang="en-US" dirty="0" smtClean="0"/>
              <a:t> 종류</a:t>
            </a:r>
            <a:endParaRPr lang="ko-KR" altLang="en-US" dirty="0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613874" y="1600200"/>
            <a:ext cx="4151202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373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i="1" dirty="0" smtClean="0"/>
              <a:t>Android Browser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암시적 </a:t>
            </a:r>
            <a:r>
              <a:rPr lang="en-US" altLang="ko-KR" dirty="0" smtClean="0"/>
              <a:t>Intent</a:t>
            </a:r>
            <a:r>
              <a:rPr lang="ko-KR" altLang="en-US" dirty="0" smtClean="0"/>
              <a:t>로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웹브라우저</a:t>
            </a:r>
            <a:r>
              <a:rPr lang="ko-KR" altLang="en-US" dirty="0" smtClean="0"/>
              <a:t> 연동</a:t>
            </a:r>
            <a:endParaRPr lang="en-US" altLang="ko-KR" dirty="0" smtClean="0"/>
          </a:p>
          <a:p>
            <a:pPr lvl="1"/>
            <a:r>
              <a:rPr lang="ko-KR" altLang="en-US" b="1" dirty="0" err="1" smtClean="0"/>
              <a:t>네이버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구글앱</a:t>
            </a:r>
            <a:r>
              <a:rPr lang="ko-KR" altLang="en-US" b="1" dirty="0" smtClean="0"/>
              <a:t> 등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코드예</a:t>
            </a:r>
            <a:r>
              <a:rPr lang="ko-KR" altLang="en-US" dirty="0"/>
              <a:t>제</a:t>
            </a:r>
            <a:endParaRPr lang="en-US" altLang="ko-KR" dirty="0" smtClean="0"/>
          </a:p>
          <a:p>
            <a:pPr lvl="1">
              <a:buClr>
                <a:srgbClr val="94B6D2"/>
              </a:buClr>
            </a:pPr>
            <a:r>
              <a:rPr lang="en-US" altLang="ko-KR" dirty="0" smtClean="0">
                <a:solidFill>
                  <a:prstClr val="black"/>
                </a:solidFill>
              </a:rPr>
              <a:t>Intent </a:t>
            </a:r>
            <a:r>
              <a:rPr lang="en-US" altLang="ko-KR" dirty="0" err="1" smtClean="0">
                <a:solidFill>
                  <a:prstClr val="black"/>
                </a:solidFill>
              </a:rPr>
              <a:t>intent</a:t>
            </a:r>
            <a:r>
              <a:rPr lang="en-US" altLang="ko-KR" dirty="0" smtClean="0">
                <a:solidFill>
                  <a:prstClr val="black"/>
                </a:solidFill>
              </a:rPr>
              <a:t> = new Intent( </a:t>
            </a:r>
            <a:r>
              <a:rPr lang="en-US" altLang="ko-KR" dirty="0" err="1" smtClean="0">
                <a:solidFill>
                  <a:prstClr val="black"/>
                </a:solidFill>
              </a:rPr>
              <a:t>Intent.ACTION_VIEW</a:t>
            </a:r>
            <a:r>
              <a:rPr lang="en-US" altLang="ko-KR" dirty="0" smtClean="0">
                <a:solidFill>
                  <a:prstClr val="black"/>
                </a:solidFill>
              </a:rPr>
              <a:t>,</a:t>
            </a:r>
          </a:p>
          <a:p>
            <a:pPr marL="365760" lvl="1" indent="0">
              <a:buClr>
                <a:srgbClr val="94B6D2"/>
              </a:buClr>
              <a:buNone/>
            </a:pPr>
            <a:r>
              <a:rPr lang="en-US" altLang="ko-KR" dirty="0">
                <a:solidFill>
                  <a:prstClr val="black"/>
                </a:solidFill>
              </a:rPr>
              <a:t> </a:t>
            </a:r>
            <a:r>
              <a:rPr lang="en-US" altLang="ko-KR" dirty="0" smtClean="0">
                <a:solidFill>
                  <a:prstClr val="black"/>
                </a:solidFill>
              </a:rPr>
              <a:t>   </a:t>
            </a:r>
            <a:r>
              <a:rPr lang="en-US" altLang="ko-KR" dirty="0" err="1" smtClean="0">
                <a:solidFill>
                  <a:prstClr val="black"/>
                </a:solidFill>
              </a:rPr>
              <a:t>Uri.parse</a:t>
            </a:r>
            <a:r>
              <a:rPr lang="en-US" altLang="ko-KR" dirty="0" smtClean="0">
                <a:solidFill>
                  <a:prstClr val="black"/>
                </a:solidFill>
              </a:rPr>
              <a:t>( “https://www.google.com” ) );</a:t>
            </a:r>
          </a:p>
          <a:p>
            <a:pPr marL="365760" lvl="1" indent="0">
              <a:buClr>
                <a:srgbClr val="94B6D2"/>
              </a:buClr>
              <a:buNone/>
            </a:pPr>
            <a:r>
              <a:rPr lang="en-US" altLang="ko-KR" dirty="0">
                <a:solidFill>
                  <a:prstClr val="black"/>
                </a:solidFill>
              </a:rPr>
              <a:t> </a:t>
            </a:r>
            <a:r>
              <a:rPr lang="en-US" altLang="ko-KR" dirty="0" smtClean="0">
                <a:solidFill>
                  <a:prstClr val="black"/>
                </a:solidFill>
              </a:rPr>
              <a:t>   </a:t>
            </a:r>
            <a:r>
              <a:rPr lang="en-US" altLang="ko-KR" dirty="0" err="1" smtClean="0">
                <a:solidFill>
                  <a:prstClr val="black"/>
                </a:solidFill>
              </a:rPr>
              <a:t>startActivity</a:t>
            </a:r>
            <a:r>
              <a:rPr lang="en-US" altLang="ko-KR" dirty="0" smtClean="0">
                <a:solidFill>
                  <a:prstClr val="black"/>
                </a:solidFill>
              </a:rPr>
              <a:t>( intent );</a:t>
            </a:r>
            <a:endParaRPr lang="en-US" altLang="ko-KR" dirty="0">
              <a:solidFill>
                <a:prstClr val="black"/>
              </a:solidFill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36954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i="1" dirty="0" err="1"/>
              <a:t>WebView</a:t>
            </a:r>
            <a:r>
              <a:rPr lang="en-US" altLang="ko-KR" b="1" i="1" dirty="0"/>
              <a:t> </a:t>
            </a:r>
            <a:r>
              <a:rPr lang="ko-KR" altLang="en-US" b="1" i="1" dirty="0" err="1"/>
              <a:t>위젯</a:t>
            </a:r>
            <a:r>
              <a:rPr lang="ko-KR" altLang="en-US" b="1" i="1" dirty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/>
              <a:t>안드로이드에서</a:t>
            </a:r>
            <a:r>
              <a:rPr lang="ko-KR" altLang="en-US" dirty="0"/>
              <a:t> 웹 서버로부터 </a:t>
            </a:r>
            <a:r>
              <a:rPr lang="ko-KR" altLang="en-US" dirty="0" err="1"/>
              <a:t>웹페이지를</a:t>
            </a:r>
            <a:r>
              <a:rPr lang="ko-KR" altLang="en-US" dirty="0"/>
              <a:t> 읽어서 웹 브라우저처럼 화면에 표시하는 것이 가능할까</a:t>
            </a:r>
            <a:r>
              <a:rPr lang="en-US" altLang="ko-KR" dirty="0"/>
              <a:t>? </a:t>
            </a:r>
            <a:endParaRPr lang="en-US" altLang="ko-KR" dirty="0" smtClean="0"/>
          </a:p>
          <a:p>
            <a:pPr lvl="1"/>
            <a:r>
              <a:rPr lang="en-US" altLang="ko-KR" b="1" dirty="0" err="1" smtClean="0"/>
              <a:t>WebView</a:t>
            </a:r>
            <a:r>
              <a:rPr lang="en-US" altLang="ko-KR" b="1" dirty="0" smtClean="0"/>
              <a:t> </a:t>
            </a:r>
            <a:r>
              <a:rPr lang="ko-KR" altLang="en-US" b="1" dirty="0" err="1"/>
              <a:t>위젯</a:t>
            </a:r>
            <a:r>
              <a:rPr lang="ko-KR" altLang="en-US" dirty="0" err="1"/>
              <a:t>을</a:t>
            </a:r>
            <a:r>
              <a:rPr lang="ko-KR" altLang="en-US" dirty="0"/>
              <a:t> 사용하면 가능하다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err="1" smtClean="0"/>
              <a:t>WebView</a:t>
            </a:r>
            <a:r>
              <a:rPr lang="en-US" altLang="ko-KR" dirty="0" smtClean="0"/>
              <a:t> </a:t>
            </a:r>
            <a:r>
              <a:rPr lang="ko-KR" altLang="en-US" dirty="0" err="1"/>
              <a:t>위젯은</a:t>
            </a:r>
            <a:r>
              <a:rPr lang="ko-KR" altLang="en-US" dirty="0"/>
              <a:t> </a:t>
            </a:r>
            <a:r>
              <a:rPr lang="en-US" altLang="ko-KR" b="1" dirty="0" err="1"/>
              <a:t>WebKit</a:t>
            </a:r>
            <a:r>
              <a:rPr lang="ko-KR" altLang="en-US" dirty="0"/>
              <a:t>이라는 엔진을 사용하여서 </a:t>
            </a:r>
            <a:r>
              <a:rPr lang="en-US" altLang="ko-KR" dirty="0">
                <a:solidFill>
                  <a:srgbClr val="FF0000"/>
                </a:solidFill>
              </a:rPr>
              <a:t>HTML </a:t>
            </a:r>
            <a:r>
              <a:rPr lang="ko-KR" altLang="en-US" dirty="0">
                <a:solidFill>
                  <a:srgbClr val="FF0000"/>
                </a:solidFill>
              </a:rPr>
              <a:t>문서를 해석하여서 화면에 그려준다</a:t>
            </a:r>
            <a:r>
              <a:rPr lang="en-US" altLang="ko-KR" dirty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73151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WebView</a:t>
            </a:r>
            <a:r>
              <a:rPr lang="en-US" altLang="ko-KR" dirty="0" smtClean="0"/>
              <a:t> </a:t>
            </a:r>
            <a:r>
              <a:rPr lang="ko-KR" altLang="en-US" dirty="0" smtClean="0"/>
              <a:t>사용</a:t>
            </a:r>
            <a:r>
              <a:rPr lang="en-US" altLang="ko-KR" dirty="0" smtClean="0"/>
              <a:t> </a:t>
            </a:r>
            <a:r>
              <a:rPr lang="ko-KR" altLang="en-US" dirty="0" smtClean="0"/>
              <a:t>방법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844824"/>
            <a:ext cx="8289379" cy="2331832"/>
          </a:xfrm>
          <a:prstGeom prst="rect">
            <a:avLst/>
          </a:prstGeom>
        </p:spPr>
      </p:pic>
      <p:sp>
        <p:nvSpPr>
          <p:cNvPr id="5" name="내용 개체 틀 2"/>
          <p:cNvSpPr txBox="1">
            <a:spLocks/>
          </p:cNvSpPr>
          <p:nvPr/>
        </p:nvSpPr>
        <p:spPr>
          <a:xfrm>
            <a:off x="827584" y="4293096"/>
            <a:ext cx="7506416" cy="1656184"/>
          </a:xfrm>
          <a:prstGeom prst="rect">
            <a:avLst/>
          </a:prstGeom>
        </p:spPr>
        <p:txBody>
          <a:bodyPr>
            <a:normAutofit/>
          </a:bodyPr>
          <a:lstStyle>
            <a:lvl1pPr marL="320040" indent="-320040" algn="l" rtl="0" eaLnBrk="1" latin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1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1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1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1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1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1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1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1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1.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코드로 </a:t>
            </a:r>
            <a:r>
              <a:rPr lang="en-US" altLang="ko-KR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WebView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객체 생성하는 방법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이것을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액티비티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윈도우로 설정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1116255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레이아웃 파일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508" y="1772816"/>
            <a:ext cx="7851030" cy="1680598"/>
          </a:xfrm>
          <a:prstGeom prst="rect">
            <a:avLst/>
          </a:prstGeom>
        </p:spPr>
      </p:pic>
      <p:sp>
        <p:nvSpPr>
          <p:cNvPr id="4" name="내용 개체 틀 2"/>
          <p:cNvSpPr txBox="1">
            <a:spLocks/>
          </p:cNvSpPr>
          <p:nvPr/>
        </p:nvSpPr>
        <p:spPr>
          <a:xfrm>
            <a:off x="655815" y="3933056"/>
            <a:ext cx="7506416" cy="1656184"/>
          </a:xfrm>
          <a:prstGeom prst="rect">
            <a:avLst/>
          </a:prstGeom>
        </p:spPr>
        <p:txBody>
          <a:bodyPr>
            <a:normAutofit/>
          </a:bodyPr>
          <a:lstStyle>
            <a:lvl1pPr marL="320040" indent="-320040" algn="l" rtl="0" eaLnBrk="1" latin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1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1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1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1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1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1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1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1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2. Layout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에 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&lt;</a:t>
            </a:r>
            <a:r>
              <a:rPr lang="en-US" altLang="ko-KR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WebView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&gt;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요소 추가하는 방법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lvl="1"/>
            <a:r>
              <a:rPr lang="en-US" altLang="ko-KR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findViewById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 )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로 코드에서 사용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10153818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가을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chap11 스레드(강의자료)</Template>
  <TotalTime>1078</TotalTime>
  <Words>370</Words>
  <Application>Microsoft Office PowerPoint</Application>
  <PresentationFormat>화면 슬라이드 쇼(4:3)</PresentationFormat>
  <Paragraphs>88</Paragraphs>
  <Slides>18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19" baseType="lpstr">
      <vt:lpstr>가을</vt:lpstr>
      <vt:lpstr>CHAP 11. 웹앱</vt:lpstr>
      <vt:lpstr>모바일 애플리케이션의 종류</vt:lpstr>
      <vt:lpstr>Native Mobile App</vt:lpstr>
      <vt:lpstr>Web App</vt:lpstr>
      <vt:lpstr>웹앱의 종류</vt:lpstr>
      <vt:lpstr>Android Browser</vt:lpstr>
      <vt:lpstr>WebView 위젯 </vt:lpstr>
      <vt:lpstr>WebView 사용 방법</vt:lpstr>
      <vt:lpstr>레이아웃 파일</vt:lpstr>
      <vt:lpstr>WebView에 웹 연동</vt:lpstr>
      <vt:lpstr>WebView 설정</vt:lpstr>
      <vt:lpstr>예제: 나만의 웹브라우저 작성</vt:lpstr>
      <vt:lpstr>사용자 인터페이스</vt:lpstr>
      <vt:lpstr>코드</vt:lpstr>
      <vt:lpstr>메니페스트 파일</vt:lpstr>
      <vt:lpstr>실행 결과</vt:lpstr>
      <vt:lpstr>WebView의 사용분야</vt:lpstr>
      <vt:lpstr>WebView의 한계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그림으로 쉽게 설명하는 안드로이드</dc:title>
  <dc:creator>chun</dc:creator>
  <cp:lastModifiedBy>Woong Jin Han</cp:lastModifiedBy>
  <cp:revision>330</cp:revision>
  <dcterms:created xsi:type="dcterms:W3CDTF">2012-08-23T02:20:32Z</dcterms:created>
  <dcterms:modified xsi:type="dcterms:W3CDTF">2019-11-24T11:15:31Z</dcterms:modified>
</cp:coreProperties>
</file>